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8"/>
  </p:notesMasterIdLst>
  <p:sldIdLst>
    <p:sldId id="343" r:id="rId5"/>
    <p:sldId id="754" r:id="rId6"/>
    <p:sldId id="787" r:id="rId7"/>
    <p:sldId id="728" r:id="rId8"/>
    <p:sldId id="751" r:id="rId9"/>
    <p:sldId id="646" r:id="rId10"/>
    <p:sldId id="658" r:id="rId11"/>
    <p:sldId id="739" r:id="rId12"/>
    <p:sldId id="635" r:id="rId13"/>
    <p:sldId id="775" r:id="rId14"/>
    <p:sldId id="756" r:id="rId15"/>
    <p:sldId id="737" r:id="rId16"/>
    <p:sldId id="757" r:id="rId17"/>
    <p:sldId id="678" r:id="rId18"/>
    <p:sldId id="697" r:id="rId19"/>
    <p:sldId id="712" r:id="rId20"/>
    <p:sldId id="689" r:id="rId21"/>
    <p:sldId id="785" r:id="rId22"/>
    <p:sldId id="781" r:id="rId23"/>
    <p:sldId id="786" r:id="rId24"/>
    <p:sldId id="703" r:id="rId25"/>
    <p:sldId id="748" r:id="rId26"/>
    <p:sldId id="759" r:id="rId27"/>
    <p:sldId id="769" r:id="rId28"/>
    <p:sldId id="770" r:id="rId29"/>
    <p:sldId id="771" r:id="rId30"/>
    <p:sldId id="773" r:id="rId31"/>
    <p:sldId id="675" r:id="rId32"/>
    <p:sldId id="752" r:id="rId33"/>
    <p:sldId id="633" r:id="rId34"/>
    <p:sldId id="717" r:id="rId35"/>
    <p:sldId id="774" r:id="rId36"/>
    <p:sldId id="753" r:id="rId37"/>
    <p:sldId id="651" r:id="rId38"/>
    <p:sldId id="694" r:id="rId39"/>
    <p:sldId id="690" r:id="rId40"/>
    <p:sldId id="683" r:id="rId41"/>
    <p:sldId id="723" r:id="rId42"/>
    <p:sldId id="724" r:id="rId43"/>
    <p:sldId id="778" r:id="rId44"/>
    <p:sldId id="783" r:id="rId45"/>
    <p:sldId id="761" r:id="rId46"/>
    <p:sldId id="669" r:id="rId4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EDC218-8064-D1B0-EAE9-0882A5D80FDA}" name="Allysse Marshall" initials="AM" userId="S::amarshall@ri.ac.uk::57e398e5-184c-4770-be21-ac1ff17f306d" providerId="AD"/>
  <p188:author id="{576715B4-01F4-3902-3558-834BA5FAD426}" name="Ashley Cole" initials="AC" userId="S::acole@ri.ac.uk::c17f46f5-7e4b-430c-bb3a-1adb0b671ffb"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9FDD"/>
    <a:srgbClr val="000000"/>
    <a:srgbClr val="83B9DA"/>
    <a:srgbClr val="FCD034"/>
    <a:srgbClr val="FFE699"/>
    <a:srgbClr val="A17367"/>
    <a:srgbClr val="E6E6E6"/>
    <a:srgbClr val="BCB4A2"/>
    <a:srgbClr val="E8CA31"/>
    <a:srgbClr val="C7CE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9759E6-BCA6-406B-B560-94766AC84CFC}" v="1" dt="2025-03-31T14:23:20.3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93690" autoAdjust="0"/>
  </p:normalViewPr>
  <p:slideViewPr>
    <p:cSldViewPr snapToGrid="0">
      <p:cViewPr varScale="1">
        <p:scale>
          <a:sx n="81" d="100"/>
          <a:sy n="81" d="100"/>
        </p:scale>
        <p:origin x="864"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t>2024</a:t>
            </a:r>
            <a:r>
              <a:rPr lang="en-GB" baseline="0" dirty="0"/>
              <a:t> General Election</a:t>
            </a:r>
            <a:endParaRPr lang="en-GB"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Vote share (%)</c:v>
                </c:pt>
              </c:strCache>
            </c:strRef>
          </c:tx>
          <c:spPr>
            <a:solidFill>
              <a:srgbClr val="C7CE5C"/>
            </a:solidFill>
            <a:ln>
              <a:noFill/>
            </a:ln>
            <a:effectLst/>
          </c:spPr>
          <c:invertIfNegative val="0"/>
          <c:cat>
            <c:strRef>
              <c:f>Sheet1!$A$2:$A$6</c:f>
              <c:strCache>
                <c:ptCount val="5"/>
                <c:pt idx="0">
                  <c:v>Green</c:v>
                </c:pt>
                <c:pt idx="1">
                  <c:v>Lib Dem</c:v>
                </c:pt>
                <c:pt idx="2">
                  <c:v>Reform</c:v>
                </c:pt>
                <c:pt idx="3">
                  <c:v>Conservative</c:v>
                </c:pt>
                <c:pt idx="4">
                  <c:v>Labour</c:v>
                </c:pt>
              </c:strCache>
            </c:strRef>
          </c:cat>
          <c:val>
            <c:numRef>
              <c:f>Sheet1!$B$2:$B$6</c:f>
              <c:numCache>
                <c:formatCode>General</c:formatCode>
                <c:ptCount val="5"/>
                <c:pt idx="0">
                  <c:v>7</c:v>
                </c:pt>
                <c:pt idx="1">
                  <c:v>12</c:v>
                </c:pt>
                <c:pt idx="2">
                  <c:v>14</c:v>
                </c:pt>
                <c:pt idx="3">
                  <c:v>24</c:v>
                </c:pt>
                <c:pt idx="4">
                  <c:v>34</c:v>
                </c:pt>
              </c:numCache>
            </c:numRef>
          </c:val>
          <c:extLst>
            <c:ext xmlns:c16="http://schemas.microsoft.com/office/drawing/2014/chart" uri="{C3380CC4-5D6E-409C-BE32-E72D297353CC}">
              <c16:uniqueId val="{00000000-DD14-4A23-B333-C3232DBFDC9E}"/>
            </c:ext>
          </c:extLst>
        </c:ser>
        <c:ser>
          <c:idx val="1"/>
          <c:order val="1"/>
          <c:tx>
            <c:strRef>
              <c:f>Sheet1!$C$1</c:f>
              <c:strCache>
                <c:ptCount val="1"/>
                <c:pt idx="0">
                  <c:v>Seats Share (%)</c:v>
                </c:pt>
              </c:strCache>
            </c:strRef>
          </c:tx>
          <c:spPr>
            <a:solidFill>
              <a:srgbClr val="9DC3E6"/>
            </a:solidFill>
            <a:ln>
              <a:noFill/>
            </a:ln>
            <a:effectLst/>
          </c:spPr>
          <c:invertIfNegative val="0"/>
          <c:cat>
            <c:strRef>
              <c:f>Sheet1!$A$2:$A$6</c:f>
              <c:strCache>
                <c:ptCount val="5"/>
                <c:pt idx="0">
                  <c:v>Green</c:v>
                </c:pt>
                <c:pt idx="1">
                  <c:v>Lib Dem</c:v>
                </c:pt>
                <c:pt idx="2">
                  <c:v>Reform</c:v>
                </c:pt>
                <c:pt idx="3">
                  <c:v>Conservative</c:v>
                </c:pt>
                <c:pt idx="4">
                  <c:v>Labour</c:v>
                </c:pt>
              </c:strCache>
            </c:strRef>
          </c:cat>
          <c:val>
            <c:numRef>
              <c:f>Sheet1!$C$2:$C$6</c:f>
              <c:numCache>
                <c:formatCode>General</c:formatCode>
                <c:ptCount val="5"/>
                <c:pt idx="0">
                  <c:v>1</c:v>
                </c:pt>
                <c:pt idx="1">
                  <c:v>11</c:v>
                </c:pt>
                <c:pt idx="2">
                  <c:v>1</c:v>
                </c:pt>
                <c:pt idx="3">
                  <c:v>19</c:v>
                </c:pt>
                <c:pt idx="4">
                  <c:v>63</c:v>
                </c:pt>
              </c:numCache>
            </c:numRef>
          </c:val>
          <c:extLst>
            <c:ext xmlns:c16="http://schemas.microsoft.com/office/drawing/2014/chart" uri="{C3380CC4-5D6E-409C-BE32-E72D297353CC}">
              <c16:uniqueId val="{00000001-DD14-4A23-B333-C3232DBFDC9E}"/>
            </c:ext>
          </c:extLst>
        </c:ser>
        <c:dLbls>
          <c:showLegendKey val="0"/>
          <c:showVal val="0"/>
          <c:showCatName val="0"/>
          <c:showSerName val="0"/>
          <c:showPercent val="0"/>
          <c:showBubbleSize val="0"/>
        </c:dLbls>
        <c:gapWidth val="182"/>
        <c:axId val="326675759"/>
        <c:axId val="326672847"/>
      </c:barChart>
      <c:catAx>
        <c:axId val="32667575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26672847"/>
        <c:crosses val="autoZero"/>
        <c:auto val="1"/>
        <c:lblAlgn val="ctr"/>
        <c:lblOffset val="100"/>
        <c:noMultiLvlLbl val="0"/>
      </c:catAx>
      <c:valAx>
        <c:axId val="326672847"/>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266757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0FF54B-1F59-423D-8647-691820F9CE2F}" type="datetimeFigureOut">
              <a:rPr lang="en-GB" smtClean="0"/>
              <a:t>31/03/2025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D1EF29-3F2E-4975-A7AA-19B074C76137}" type="slidenum">
              <a:rPr lang="en-GB" smtClean="0"/>
              <a:t>‹#›</a:t>
            </a:fld>
            <a:endParaRPr lang="en-GB"/>
          </a:p>
        </p:txBody>
      </p:sp>
    </p:spTree>
    <p:extLst>
      <p:ext uri="{BB962C8B-B14F-4D97-AF65-F5344CB8AC3E}">
        <p14:creationId xmlns:p14="http://schemas.microsoft.com/office/powerpoint/2010/main" val="370419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mailto:masterclasses@ri.ac.uk"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Today’s objective: explore the maths behind voting systems and evaluate their fairness.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GB" sz="1800" dirty="0">
                <a:effectLst/>
                <a:latin typeface="Verdana" panose="020B0604030504040204" pitchFamily="34" charset="0"/>
                <a:ea typeface="Arial" panose="020B0604020202020204" pitchFamily="34" charset="0"/>
              </a:rPr>
              <a:t>Ask students to discuss their favourite colour </a:t>
            </a:r>
            <a:r>
              <a:rPr lang="en-GB" sz="1800" b="1" dirty="0">
                <a:effectLst/>
                <a:latin typeface="Verdana" panose="020B0604030504040204" pitchFamily="34" charset="0"/>
                <a:ea typeface="Arial" panose="020B0604020202020204" pitchFamily="34" charset="0"/>
              </a:rPr>
              <a:t>(you can adapt this and make it any trivial question like favourite crisps or TV show). </a:t>
            </a:r>
            <a:r>
              <a:rPr lang="en-GB" sz="1800" b="0" dirty="0">
                <a:effectLst/>
                <a:latin typeface="Verdana" panose="020B0604030504040204" pitchFamily="34" charset="0"/>
                <a:ea typeface="Arial" panose="020B0604020202020204" pitchFamily="34" charset="0"/>
              </a:rPr>
              <a:t>Get them to give their suggestions for a bit, and then tell them that by the end of the session they will understand how best to determine a winner.</a:t>
            </a: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Welcome to today’s Masterclass. In this session, we’ll be exploring the maths behind voting systems, how winners are calculated in different electoral systems and to what extent these systems are fair.</a:t>
            </a:r>
          </a:p>
          <a:p>
            <a:pPr>
              <a:lnSpc>
                <a:spcPct val="115000"/>
              </a:lnSpc>
            </a:pPr>
            <a:r>
              <a:rPr lang="en-GB" sz="1800" b="1" dirty="0">
                <a:effectLst/>
                <a:latin typeface="Arial" panose="020B0604020202020204" pitchFamily="34" charset="0"/>
                <a:ea typeface="Arial" panose="020B0604020202020204" pitchFamily="34" charset="0"/>
              </a:rPr>
              <a:t>Does anyone have any suggestions for the best colour (/whatever question you might change this to)?</a:t>
            </a:r>
          </a:p>
          <a:p>
            <a:pPr>
              <a:lnSpc>
                <a:spcPct val="115000"/>
              </a:lnSpc>
            </a:pPr>
            <a:r>
              <a:rPr lang="en-GB" sz="1800" b="0" dirty="0">
                <a:effectLst/>
                <a:latin typeface="Arial" panose="020B0604020202020204" pitchFamily="34" charset="0"/>
                <a:ea typeface="Arial" panose="020B0604020202020204" pitchFamily="34" charset="0"/>
              </a:rPr>
              <a:t>By the end of this session, you’ll know how to run an election to answer this definitively!</a:t>
            </a:r>
          </a:p>
          <a:p>
            <a:pPr>
              <a:lnSpc>
                <a:spcPct val="115000"/>
              </a:lnSpc>
            </a:pPr>
            <a:r>
              <a:rPr lang="en-GB" sz="1800" dirty="0">
                <a:effectLst/>
                <a:latin typeface="Verdana" panose="020B0604030504040204" pitchFamily="34" charset="0"/>
                <a:ea typeface="Arial" panose="020B0604020202020204" pitchFamily="34" charset="0"/>
              </a:rPr>
              <a:t>That said, keep in mind that there are many different voting systems and we’ll only be looking at a few of them today.</a:t>
            </a:r>
            <a:endParaRPr lang="en-GB" sz="1800" dirty="0">
              <a:effectLst/>
              <a:latin typeface="Arial" panose="020B0604020202020204" pitchFamily="34" charset="0"/>
              <a:ea typeface="Arial" panose="020B0604020202020204" pitchFamily="34" charset="0"/>
            </a:endParaRPr>
          </a:p>
          <a:p>
            <a:pPr marL="0" lvl="0" indent="0">
              <a:lnSpc>
                <a:spcPct val="115000"/>
              </a:lnSpc>
              <a:buFont typeface="Symbol" panose="05050102010706020507" pitchFamily="18" charset="2"/>
              <a:buNone/>
            </a:pPr>
            <a:endParaRPr lang="en-GB" sz="1800" dirty="0">
              <a:effectLst/>
              <a:latin typeface="Arial" panose="020B0604020202020204" pitchFamily="34" charset="0"/>
              <a:ea typeface="Arial" panose="020B0604020202020204" pitchFamily="34" charset="0"/>
            </a:endParaRPr>
          </a:p>
          <a:p>
            <a:endParaRPr lang="en-GB" baseline="0" dirty="0"/>
          </a:p>
          <a:p>
            <a:endParaRPr lang="en-GB" baseline="0" dirty="0"/>
          </a:p>
        </p:txBody>
      </p:sp>
      <p:sp>
        <p:nvSpPr>
          <p:cNvPr id="4" name="Slide Number Placeholder 3"/>
          <p:cNvSpPr>
            <a:spLocks noGrp="1"/>
          </p:cNvSpPr>
          <p:nvPr>
            <p:ph type="sldNum" sz="quarter" idx="10"/>
          </p:nvPr>
        </p:nvSpPr>
        <p:spPr/>
        <p:txBody>
          <a:bodyPr/>
          <a:lstStyle/>
          <a:p>
            <a:fld id="{1966D589-F99D-4D6B-A49F-51B81657FF39}" type="slidenum">
              <a:rPr lang="en-GB" smtClean="0"/>
              <a:pPr/>
              <a:t>1</a:t>
            </a:fld>
            <a:endParaRPr lang="en-GB"/>
          </a:p>
        </p:txBody>
      </p:sp>
    </p:spTree>
    <p:extLst>
      <p:ext uri="{BB962C8B-B14F-4D97-AF65-F5344CB8AC3E}">
        <p14:creationId xmlns:p14="http://schemas.microsoft.com/office/powerpoint/2010/main" val="3394120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7000"/>
              </a:lnSpc>
              <a:spcBef>
                <a:spcPts val="0"/>
              </a:spcBef>
              <a:spcAft>
                <a:spcPts val="80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Introduce students to the example of a family of 12 trying to decide what toppings of pizza to order. On the slide, students can see each person’s choice.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7000"/>
              </a:lnSpc>
              <a:spcBef>
                <a:spcPts val="0"/>
              </a:spcBef>
              <a:spcAft>
                <a:spcPts val="800"/>
              </a:spcAft>
              <a:buClrTx/>
              <a:buSzTx/>
              <a:buFontTx/>
              <a:buNone/>
              <a:tabLst/>
              <a:defRPr/>
            </a:pPr>
            <a:r>
              <a:rPr lang="en-GB" sz="1800" dirty="0">
                <a:effectLst/>
                <a:latin typeface="Verdana" panose="020B0604030504040204" pitchFamily="34" charset="0"/>
                <a:ea typeface="Arial" panose="020B0604020202020204" pitchFamily="34" charset="0"/>
              </a:rPr>
              <a:t>To look at how FPTP works, we’re going to use an everyday example of voting. We have a family of 12 – from A to L – that is deciding on what type of pizza to order. You can see their choices on the slide and what each symbol represents. So, A wants a four Cheese pizza, B picks Veggie, C margherita, and so on.</a:t>
            </a:r>
            <a:endParaRPr lang="en-GB" sz="1800" dirty="0">
              <a:effectLst/>
              <a:latin typeface="Arial" panose="020B0604020202020204" pitchFamily="34" charset="0"/>
              <a:ea typeface="Arial" panose="020B0604020202020204" pitchFamily="34" charset="0"/>
            </a:endParaRP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Get students to work out which pizza wins using the First Past the Post method (ham &amp; pineapple wins, with the most votes – 3 votes).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Click the slide to show the 3 votes.</a:t>
            </a:r>
            <a:endParaRPr lang="en-GB" sz="1800" b="1"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b="1"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b="1"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b="1" dirty="0">
                <a:effectLst/>
                <a:latin typeface="Verdana" panose="020B0604030504040204" pitchFamily="34" charset="0"/>
                <a:ea typeface="Arial" panose="020B0604020202020204" pitchFamily="34" charset="0"/>
              </a:rPr>
              <a:t>So, looking at everyone’s choices, which pizza wins? </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10</a:t>
            </a:fld>
            <a:endParaRPr lang="en-GB"/>
          </a:p>
        </p:txBody>
      </p:sp>
    </p:spTree>
    <p:extLst>
      <p:ext uri="{BB962C8B-B14F-4D97-AF65-F5344CB8AC3E}">
        <p14:creationId xmlns:p14="http://schemas.microsoft.com/office/powerpoint/2010/main" val="551134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Click again to show the winning pizza.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Arial" panose="020B0604020202020204" pitchFamily="34" charset="0"/>
              </a:rPr>
              <a:t>Ham and pineapple has three votes, which is the most out of any topping and, therefore, wins.</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11</a:t>
            </a:fld>
            <a:endParaRPr lang="en-GB"/>
          </a:p>
        </p:txBody>
      </p:sp>
    </p:spTree>
    <p:extLst>
      <p:ext uri="{BB962C8B-B14F-4D97-AF65-F5344CB8AC3E}">
        <p14:creationId xmlns:p14="http://schemas.microsoft.com/office/powerpoint/2010/main" val="1019388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b="1" dirty="0">
                <a:effectLst/>
                <a:latin typeface="Verdana" panose="020B0604030504040204" pitchFamily="34" charset="0"/>
                <a:ea typeface="Arial" panose="020B0604020202020204" pitchFamily="34" charset="0"/>
              </a:rPr>
              <a:t>But, looking at everyone’s choices, do you think this is a good or fair outcome? Why?</a:t>
            </a:r>
            <a:endParaRPr lang="en-GB" sz="1800" dirty="0">
              <a:effectLst/>
              <a:latin typeface="Arial" panose="020B0604020202020204" pitchFamily="34" charset="0"/>
              <a:ea typeface="Arial" panose="020B0604020202020204" pitchFamily="34" charset="0"/>
            </a:endParaRPr>
          </a:p>
          <a:p>
            <a:r>
              <a:rPr lang="en-GB" dirty="0"/>
              <a:t>If you ran a mock election earlier also, ask students to think about whether that outcome was fair, and how they felt about the results of it.</a:t>
            </a:r>
          </a:p>
        </p:txBody>
      </p:sp>
      <p:sp>
        <p:nvSpPr>
          <p:cNvPr id="4" name="Slide Number Placeholder 3"/>
          <p:cNvSpPr>
            <a:spLocks noGrp="1"/>
          </p:cNvSpPr>
          <p:nvPr>
            <p:ph type="sldNum" sz="quarter" idx="5"/>
          </p:nvPr>
        </p:nvSpPr>
        <p:spPr/>
        <p:txBody>
          <a:bodyPr/>
          <a:lstStyle/>
          <a:p>
            <a:fld id="{CBD1EF29-3F2E-4975-A7AA-19B074C76137}" type="slidenum">
              <a:rPr lang="en-GB" smtClean="0"/>
              <a:t>12</a:t>
            </a:fld>
            <a:endParaRPr lang="en-GB"/>
          </a:p>
        </p:txBody>
      </p:sp>
    </p:spTree>
    <p:extLst>
      <p:ext uri="{BB962C8B-B14F-4D97-AF65-F5344CB8AC3E}">
        <p14:creationId xmlns:p14="http://schemas.microsoft.com/office/powerpoint/2010/main" val="2521605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Given that ham &amp; pineapple only received 3 out of 12 votes (or 25% of the vote) and that most people voted against it, ask students if they think this is a fair outcome.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Ask the students what happens if someone can’t eat ham or is allergic to pineapple? Is this a satisfactory outcome – why/why not?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Looking at everyone’s preferences, you can see that most people voted for other toppings and did not want ham and pineapple. In fact, only 25% of the family voted for ham and pineapple and the rest effectively voted against it.</a:t>
            </a:r>
            <a:endParaRPr lang="en-GB" sz="1800" dirty="0">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Is this a fair outcome? What if someone can’t eat ham, or is allergic to pineapple?</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13</a:t>
            </a:fld>
            <a:endParaRPr lang="en-GB"/>
          </a:p>
        </p:txBody>
      </p:sp>
    </p:spTree>
    <p:extLst>
      <p:ext uri="{BB962C8B-B14F-4D97-AF65-F5344CB8AC3E}">
        <p14:creationId xmlns:p14="http://schemas.microsoft.com/office/powerpoint/2010/main" val="2998228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Explain how First Past the Post works at the national level, by describing how each constituency, a group of voters in a specific area, elects one person, a Member of Parliament (MP), to represent their area in parliament.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Explain that in UK elections, there are effectively over 600 mini-elections happening across the country where voters can choose between different candidates for their constituency. They typically represent different political parties, such as Labour, Conservatives, and Liberal Democrats. Whoever wins the most votes in a constituency become the MP there, and that is classed as one seat in parliament for their party. This is a literal seat in the room, called the House of Commons. For a party to form a government, they need to have over half of the possible seats (in the case of the 2024 election, they needed a minimum of 326 seats).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Let’s look at what happens when we use FPTP at the national level. For general elections, the country is divided into over 600 constituencies. You can see in this map on the right how these are divided and also how they voted in the last election. </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Each constituency uses FPTP to elect a local MP – so effectively, over 600 mini elections are happening across the country – and the party with most seats, that is, most constituencies becomes the ruling party. As we’ve already talked about with the 2017 General Election example, sometimes this doesn’t work out and parties need to form coalitions but this is rare.</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14</a:t>
            </a:fld>
            <a:endParaRPr lang="en-GB"/>
          </a:p>
        </p:txBody>
      </p:sp>
    </p:spTree>
    <p:extLst>
      <p:ext uri="{BB962C8B-B14F-4D97-AF65-F5344CB8AC3E}">
        <p14:creationId xmlns:p14="http://schemas.microsoft.com/office/powerpoint/2010/main" val="4105702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Analyse the graph with the students and ask them to think about the difference between percentage of votes and seats for the top five most voted parties in the last election.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Verdana" panose="020B0604030504040204" pitchFamily="34" charset="0"/>
                <a:ea typeface="Calibri" panose="020F0502020204030204" pitchFamily="34" charset="0"/>
                <a:cs typeface="Times New Roman" panose="02020603050405020304" pitchFamily="18" charset="0"/>
              </a:rPr>
              <a:t>You could highlight how the difference in vote share between Reform and the Liberal Democrat party is minimal, in comparison to their big difference in seats share. Explain that it is because the votes for Reform were spread across the country in different constituencies, whereas votes for liberal democrats were typically within constituencies with a large liberal democrat voting population.</a:t>
            </a: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In the graph, you can see the percentage of votes (in green) compared to the percentage of seats obtained (in blue) by the five parties with most votes in the 2024 election. </a:t>
            </a:r>
            <a:endParaRPr lang="en-GB" sz="1800" dirty="0">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What do you make of it? Is this what you would expect?</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Something that might seem strange to you is that even though Liberal Democrats and Reform had a similar number of votes, Lib Dems have far more seats. This is because Lib Dem voters were typically concentrated into constituencies with a large Lib Dem voting population, while Reform voters were sort of diffused across the country so couldn’t get the most votes in many constituencies.</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15</a:t>
            </a:fld>
            <a:endParaRPr lang="en-GB"/>
          </a:p>
        </p:txBody>
      </p:sp>
    </p:spTree>
    <p:extLst>
      <p:ext uri="{BB962C8B-B14F-4D97-AF65-F5344CB8AC3E}">
        <p14:creationId xmlns:p14="http://schemas.microsoft.com/office/powerpoint/2010/main" val="30140579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Explain what gerrymandering is – changing the boundaries of a constituency to help win an election, by removing or adding voters that tend to vote a certain way.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Follow the link on the slide to The Guardian’s article on a real-life case of gerrymandering in North Carolina to demonstrate how gerrymandering can turn a predominantly Democrat area into a Republican one – and the impact of this for election results. </a:t>
            </a:r>
            <a:r>
              <a:rPr lang="en-GB" sz="1800" i="1" dirty="0">
                <a:effectLst/>
                <a:latin typeface="Verdana" panose="020B0604030504040204" pitchFamily="34" charset="0"/>
                <a:ea typeface="Calibri" panose="020F0502020204030204" pitchFamily="34" charset="0"/>
                <a:cs typeface="Times New Roman" panose="02020603050405020304" pitchFamily="18" charset="0"/>
              </a:rPr>
              <a:t>The Guardian article is very visual/interactive so no need to explain much yourself.</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Strategically changing boundaries to help win an election is called “gerrymandering”.</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The term originated in the 19</a:t>
            </a:r>
            <a:r>
              <a:rPr lang="en-GB" sz="1800" baseline="30000" dirty="0">
                <a:effectLst/>
                <a:latin typeface="Verdana" panose="020B0604030504040204" pitchFamily="34" charset="0"/>
                <a:ea typeface="Arial" panose="020B0604020202020204" pitchFamily="34" charset="0"/>
              </a:rPr>
              <a:t>th</a:t>
            </a:r>
            <a:r>
              <a:rPr lang="en-GB" sz="1800" dirty="0">
                <a:effectLst/>
                <a:latin typeface="Verdana" panose="020B0604030504040204" pitchFamily="34" charset="0"/>
                <a:ea typeface="Arial" panose="020B0604020202020204" pitchFamily="34" charset="0"/>
              </a:rPr>
              <a:t> century when governor of Massachusetts in the US, Governor Eldridge Gerry, signed a bill which changed the boundaries of his constituency to improve his chances of winning the upcoming elections.</a:t>
            </a:r>
          </a:p>
          <a:p>
            <a:pPr marL="0" marR="0" lvl="0" indent="0" algn="l" defTabSz="685800" rtl="0" eaLnBrk="1" fontAlgn="auto" latinLnBrk="0" hangingPunct="1">
              <a:lnSpc>
                <a:spcPct val="115000"/>
              </a:lnSpc>
              <a:spcBef>
                <a:spcPts val="0"/>
              </a:spcBef>
              <a:spcAft>
                <a:spcPts val="0"/>
              </a:spcAft>
              <a:buClrTx/>
              <a:buSzTx/>
              <a:buFontTx/>
              <a:buNone/>
              <a:tabLst/>
              <a:defRPr/>
            </a:pPr>
            <a:r>
              <a:rPr lang="en-GB" sz="1800" i="1" dirty="0">
                <a:effectLst/>
                <a:latin typeface="Verdana" panose="020B0604030504040204" pitchFamily="34" charset="0"/>
                <a:ea typeface="Arial" panose="020B0604020202020204" pitchFamily="34" charset="0"/>
              </a:rPr>
              <a:t>Follow the hyperlink on the slides, and scroll through the highly visual and dynamic article.</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This is a real-life example of how changing the boundaries in North Caroline to diffuse Democrat voters can turn a predominantly Democrat area into a Republican one – and change who the overall winner in that area is.</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16</a:t>
            </a:fld>
            <a:endParaRPr lang="en-GB"/>
          </a:p>
        </p:txBody>
      </p:sp>
    </p:spTree>
    <p:extLst>
      <p:ext uri="{BB962C8B-B14F-4D97-AF65-F5344CB8AC3E}">
        <p14:creationId xmlns:p14="http://schemas.microsoft.com/office/powerpoint/2010/main" val="34738113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000" b="1" dirty="0">
                <a:effectLst/>
                <a:latin typeface="Verdana" panose="020B0604030504040204" pitchFamily="34" charset="0"/>
                <a:ea typeface="Calibri" panose="020F0502020204030204" pitchFamily="34" charset="0"/>
                <a:cs typeface="Times New Roman" panose="02020603050405020304" pitchFamily="18" charset="0"/>
              </a:rPr>
              <a:t>Hand out Worksheet 1: Can you gerrymander?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00" b="1" dirty="0">
                <a:effectLst/>
                <a:latin typeface="Verdana" panose="020B060403050404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000" dirty="0">
                <a:effectLst/>
                <a:latin typeface="Verdana" panose="020B0604030504040204" pitchFamily="34" charset="0"/>
                <a:ea typeface="Calibri" panose="020F0502020204030204" pitchFamily="34" charset="0"/>
                <a:cs typeface="Times New Roman" panose="02020603050405020304" pitchFamily="18" charset="0"/>
              </a:rPr>
              <a:t>You should ask students</a:t>
            </a:r>
            <a:r>
              <a:rPr lang="en-GB" sz="800" dirty="0">
                <a:effectLst/>
                <a:latin typeface="Calibri" panose="020F0502020204030204" pitchFamily="34" charset="0"/>
                <a:ea typeface="Calibri" panose="020F0502020204030204" pitchFamily="34" charset="0"/>
                <a:cs typeface="Times New Roman" panose="02020603050405020304" pitchFamily="18" charset="0"/>
              </a:rPr>
              <a:t> </a:t>
            </a:r>
            <a:r>
              <a:rPr lang="en-GB" sz="1000" dirty="0">
                <a:effectLst/>
                <a:latin typeface="Verdana" panose="020B0604030504040204" pitchFamily="34" charset="0"/>
                <a:ea typeface="Calibri" panose="020F0502020204030204" pitchFamily="34" charset="0"/>
                <a:cs typeface="Times New Roman" panose="02020603050405020304" pitchFamily="18" charset="0"/>
              </a:rPr>
              <a: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Verdana" panose="020B0604030504040204" pitchFamily="34" charset="0"/>
              <a:buChar char="-"/>
            </a:pPr>
            <a:r>
              <a:rPr lang="en-GB" sz="1000" dirty="0">
                <a:effectLst/>
                <a:latin typeface="Verdana" panose="020B0604030504040204" pitchFamily="34" charset="0"/>
                <a:ea typeface="Calibri" panose="020F0502020204030204" pitchFamily="34" charset="0"/>
                <a:cs typeface="Times New Roman" panose="02020603050405020304" pitchFamily="18" charset="0"/>
              </a:rPr>
              <a:t>If there are six constituencies, how many does Magenta need to have a majority overall? (4)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Verdana" panose="020B0604030504040204" pitchFamily="34" charset="0"/>
              <a:buChar char="-"/>
            </a:pPr>
            <a:r>
              <a:rPr lang="en-GB" sz="1000" dirty="0">
                <a:effectLst/>
                <a:latin typeface="Verdana" panose="020B0604030504040204" pitchFamily="34" charset="0"/>
                <a:ea typeface="Calibri" panose="020F0502020204030204" pitchFamily="34" charset="0"/>
                <a:cs typeface="Times New Roman" panose="02020603050405020304" pitchFamily="18" charset="0"/>
              </a:rPr>
              <a:t>What happens if there is a tie?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endParaRPr lang="en-GB" sz="1800" dirty="0">
              <a:effectLst/>
              <a:latin typeface="Verdana" panose="020B0604030504040204" pitchFamily="34" charset="0"/>
              <a:ea typeface="Arial" panose="020B0604020202020204" pitchFamily="34" charset="0"/>
            </a:endParaRPr>
          </a:p>
          <a:p>
            <a:pPr>
              <a:lnSpc>
                <a:spcPct val="115000"/>
              </a:lnSpc>
              <a:spcBef>
                <a:spcPts val="600"/>
              </a:spcBef>
              <a:spcAft>
                <a:spcPts val="600"/>
              </a:spcAft>
            </a:pPr>
            <a:endParaRPr lang="en-GB" sz="1800" dirty="0">
              <a:effectLst/>
              <a:latin typeface="Verdana" panose="020B0604030504040204" pitchFamily="34" charset="0"/>
              <a:ea typeface="Arial" panose="020B0604020202020204" pitchFamily="34" charset="0"/>
            </a:endParaRPr>
          </a:p>
          <a:p>
            <a:pPr>
              <a:lnSpc>
                <a:spcPct val="115000"/>
              </a:lnSpc>
              <a:spcBef>
                <a:spcPts val="600"/>
              </a:spcBef>
              <a:spcAft>
                <a:spcPts val="600"/>
              </a:spcAft>
            </a:pPr>
            <a:endParaRPr lang="en-GB" sz="1800" dirty="0">
              <a:effectLst/>
              <a:latin typeface="Verdana" panose="020B0604030504040204" pitchFamily="34" charset="0"/>
              <a:ea typeface="Arial" panose="020B0604020202020204" pitchFamily="34" charset="0"/>
            </a:endParaRPr>
          </a:p>
          <a:p>
            <a:pPr>
              <a:lnSpc>
                <a:spcPct val="115000"/>
              </a:lnSpc>
              <a:spcBef>
                <a:spcPts val="600"/>
              </a:spcBef>
              <a:spcAft>
                <a:spcPts val="600"/>
              </a:spcAft>
            </a:pPr>
            <a:r>
              <a:rPr lang="en-GB" sz="1800" dirty="0">
                <a:effectLst/>
                <a:latin typeface="Verdana" panose="020B0604030504040204" pitchFamily="34" charset="0"/>
                <a:ea typeface="Arial" panose="020B0604020202020204" pitchFamily="34" charset="0"/>
              </a:rPr>
              <a:t>So, we’ve seen how gerrymandering can tip the scales in favour of one party, but can you gerrymander? </a:t>
            </a:r>
            <a:endParaRPr lang="en-GB" sz="1800" dirty="0">
              <a:effectLst/>
              <a:latin typeface="Arial" panose="020B0604020202020204" pitchFamily="34" charset="0"/>
              <a:ea typeface="Arial" panose="020B0604020202020204" pitchFamily="34" charset="0"/>
            </a:endParaRPr>
          </a:p>
          <a:p>
            <a:pPr>
              <a:lnSpc>
                <a:spcPct val="115000"/>
              </a:lnSpc>
              <a:spcBef>
                <a:spcPts val="600"/>
              </a:spcBef>
              <a:spcAft>
                <a:spcPts val="600"/>
              </a:spcAft>
            </a:pPr>
            <a:r>
              <a:rPr lang="en-GB" sz="1800" dirty="0">
                <a:effectLst/>
                <a:latin typeface="Verdana" panose="020B0604030504040204" pitchFamily="34" charset="0"/>
                <a:ea typeface="Arial" panose="020B0604020202020204" pitchFamily="34" charset="0"/>
              </a:rPr>
              <a:t>First:</a:t>
            </a:r>
            <a:endParaRPr lang="en-GB" sz="1800" dirty="0">
              <a:effectLst/>
              <a:latin typeface="Arial" panose="020B0604020202020204" pitchFamily="34" charset="0"/>
              <a:ea typeface="Arial" panose="020B0604020202020204" pitchFamily="34" charset="0"/>
            </a:endParaRPr>
          </a:p>
          <a:p>
            <a:pPr marL="342900" lvl="0" indent="-342900">
              <a:lnSpc>
                <a:spcPct val="115000"/>
              </a:lnSpc>
              <a:spcBef>
                <a:spcPts val="600"/>
              </a:spcBef>
              <a:spcAft>
                <a:spcPts val="600"/>
              </a:spcAft>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If there are 6 constituencies, how many does Magenta need to win to have a majority overall?</a:t>
            </a:r>
            <a:endParaRPr lang="en-GB" sz="1800" dirty="0">
              <a:effectLst/>
              <a:latin typeface="Arial" panose="020B0604020202020204" pitchFamily="34" charset="0"/>
              <a:ea typeface="Arial" panose="020B0604020202020204" pitchFamily="34" charset="0"/>
            </a:endParaRPr>
          </a:p>
          <a:p>
            <a:pPr>
              <a:lnSpc>
                <a:spcPct val="115000"/>
              </a:lnSpc>
              <a:spcBef>
                <a:spcPts val="600"/>
              </a:spcBef>
              <a:spcAft>
                <a:spcPts val="600"/>
              </a:spcAft>
            </a:pPr>
            <a:r>
              <a:rPr lang="en-GB" sz="1800" dirty="0">
                <a:effectLst/>
                <a:latin typeface="Verdana" panose="020B0604030504040204" pitchFamily="34" charset="0"/>
                <a:ea typeface="Arial" panose="020B0604020202020204" pitchFamily="34" charset="0"/>
              </a:rPr>
              <a:t>Magenta needs at least 4 constituencies.</a:t>
            </a:r>
            <a:endParaRPr lang="en-GB" sz="1800" dirty="0">
              <a:effectLst/>
              <a:latin typeface="Arial" panose="020B0604020202020204" pitchFamily="34" charset="0"/>
              <a:ea typeface="Arial" panose="020B0604020202020204" pitchFamily="34" charset="0"/>
            </a:endParaRPr>
          </a:p>
          <a:p>
            <a:pPr marL="342900" lvl="0" indent="-342900">
              <a:lnSpc>
                <a:spcPct val="115000"/>
              </a:lnSpc>
              <a:spcBef>
                <a:spcPts val="600"/>
              </a:spcBef>
              <a:spcAft>
                <a:spcPts val="600"/>
              </a:spcAft>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What happens if there is a tie?</a:t>
            </a:r>
            <a:endParaRPr lang="en-GB" sz="1800" dirty="0">
              <a:effectLst/>
              <a:latin typeface="Arial" panose="020B0604020202020204" pitchFamily="34" charset="0"/>
              <a:ea typeface="Arial" panose="020B0604020202020204" pitchFamily="34" charset="0"/>
            </a:endParaRPr>
          </a:p>
          <a:p>
            <a:pPr>
              <a:lnSpc>
                <a:spcPct val="115000"/>
              </a:lnSpc>
              <a:spcBef>
                <a:spcPts val="600"/>
              </a:spcBef>
              <a:spcAft>
                <a:spcPts val="600"/>
              </a:spcAft>
            </a:pPr>
            <a:r>
              <a:rPr lang="en-GB" sz="1800" dirty="0">
                <a:effectLst/>
                <a:latin typeface="Verdana" panose="020B0604030504040204" pitchFamily="34" charset="0"/>
                <a:ea typeface="Arial" panose="020B0604020202020204" pitchFamily="34" charset="0"/>
              </a:rPr>
              <a:t>If there is a tie, then nobody wins the constituency.</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17</a:t>
            </a:fld>
            <a:endParaRPr lang="en-GB"/>
          </a:p>
        </p:txBody>
      </p:sp>
    </p:spTree>
    <p:extLst>
      <p:ext uri="{BB962C8B-B14F-4D97-AF65-F5344CB8AC3E}">
        <p14:creationId xmlns:p14="http://schemas.microsoft.com/office/powerpoint/2010/main" val="11503133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Once everyone is finished, ask students if everyone managed to gerrymander so that Magenta has a majority of constituencies in Maps 1 and 2</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Verdana" panose="020B0604030504040204" pitchFamily="34" charset="0"/>
                <a:ea typeface="Calibri" panose="020F0502020204030204" pitchFamily="34" charset="0"/>
                <a:cs typeface="Times New Roman" panose="02020603050405020304" pitchFamily="18" charset="0"/>
              </a:rPr>
              <a:t>. You may wish to take some example solutions from the students. Ask students if they managed to do the same for Map 3 (they cannot, it is mathematically impossible to do so). You may wish to ask someone to explain why – 4 voters are needed to win a constituency and Magenta needs 4 constituencies</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Verdana" panose="020B0604030504040204" pitchFamily="34" charset="0"/>
                <a:ea typeface="Calibri" panose="020F0502020204030204" pitchFamily="34" charset="0"/>
                <a:cs typeface="Times New Roman" panose="02020603050405020304" pitchFamily="18" charset="0"/>
              </a:rPr>
              <a:t>, but there are less than 16 Magenta voters here.</a:t>
            </a:r>
            <a:endParaRPr lang="en-GB" sz="1800" b="1" dirty="0">
              <a:effectLst/>
              <a:latin typeface="Verdana" panose="020B0604030504040204" pitchFamily="34" charset="0"/>
              <a:ea typeface="Arial" panose="020B0604020202020204" pitchFamily="34" charset="0"/>
            </a:endParaRPr>
          </a:p>
          <a:p>
            <a:pPr marL="342900" lvl="0" indent="-342900">
              <a:lnSpc>
                <a:spcPct val="115000"/>
              </a:lnSpc>
              <a:buFont typeface="Symbol" panose="05050102010706020507" pitchFamily="18" charset="2"/>
              <a:buChar char=""/>
            </a:pPr>
            <a:endParaRPr lang="en-GB" sz="1800" b="1" dirty="0">
              <a:effectLst/>
              <a:latin typeface="Verdana" panose="020B0604030504040204" pitchFamily="34" charset="0"/>
              <a:ea typeface="Arial" panose="020B0604020202020204" pitchFamily="34" charset="0"/>
            </a:endParaRPr>
          </a:p>
          <a:p>
            <a:pPr marL="342900" lvl="0" indent="-342900">
              <a:lnSpc>
                <a:spcPct val="115000"/>
              </a:lnSpc>
              <a:buFont typeface="Symbol" panose="05050102010706020507" pitchFamily="18" charset="2"/>
              <a:buChar char=""/>
            </a:pPr>
            <a:endParaRPr lang="en-GB" sz="1800" b="1" dirty="0">
              <a:effectLst/>
              <a:latin typeface="Verdana" panose="020B060403050404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Has anyone managed to do this for maps 1 and 2, following all the rules? </a:t>
            </a:r>
            <a:endParaRPr lang="en-GB" sz="1800" dirty="0">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What about map 3, did anyone manage to give Magenta a majority? Why not?</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You need at least 4 Magenta voters to make a Magenta winning constituency and Magenta needs to overall win four constituencies to have a majority. This means that Magenta needs 4 x 4 = 16 Magenta voters overall but there are only 14 in this area, so mathematically it can’t have a majority.</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18</a:t>
            </a:fld>
            <a:endParaRPr lang="en-GB"/>
          </a:p>
        </p:txBody>
      </p:sp>
    </p:spTree>
    <p:extLst>
      <p:ext uri="{BB962C8B-B14F-4D97-AF65-F5344CB8AC3E}">
        <p14:creationId xmlns:p14="http://schemas.microsoft.com/office/powerpoint/2010/main" val="4927868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Tactical voting can be used to avoid “wasted votes”, where votes did not make a difference in the outcome of the election</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Verdana" panose="020B0604030504040204" pitchFamily="34" charset="0"/>
                <a:ea typeface="Calibri" panose="020F0502020204030204" pitchFamily="34" charset="0"/>
                <a:cs typeface="Times New Roman" panose="02020603050405020304" pitchFamily="18" charset="0"/>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In the family pizza example, H and J votes for BBQ and anchovy, which nobody else voted for.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Verdana" panose="020B0604030504040204" pitchFamily="34" charset="0"/>
                <a:cs typeface="Verdana" panose="020B0604030504040204" pitchFamily="34" charset="0"/>
              </a:rPr>
              <a:t>To avoid ‘wasting’ their vote, sometimes people don’t vote for the party that they prefer or aligns the most with their views, they don’t go for their first choice because it’s highly unlikely that it will win. Instead, they vote strategically, so they vote for a party they might like less but that has a higher chance of succeeding. This is called tactical voting.</a:t>
            </a:r>
            <a:endParaRPr lang="en-GB" sz="1800" dirty="0">
              <a:effectLst/>
              <a:latin typeface="Arial" panose="020B060402020202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Verdana" panose="020B0604030504040204" pitchFamily="34" charset="0"/>
                <a:cs typeface="Verdana" panose="020B0604030504040204" pitchFamily="34" charset="0"/>
              </a:rPr>
              <a:t>In our pizza example, this tactical voting might look like H and J who prefer BBQ and anchovy pizzas to change their vote to Four Cheese, for example, to avoid a ham and pineapple win. </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19</a:t>
            </a:fld>
            <a:endParaRPr lang="en-GB"/>
          </a:p>
        </p:txBody>
      </p:sp>
    </p:spTree>
    <p:extLst>
      <p:ext uri="{BB962C8B-B14F-4D97-AF65-F5344CB8AC3E}">
        <p14:creationId xmlns:p14="http://schemas.microsoft.com/office/powerpoint/2010/main" val="285243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Show the voting examples</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Verdana" panose="020B0604030504040204" pitchFamily="34" charset="0"/>
                <a:ea typeface="Calibri" panose="020F0502020204030204" pitchFamily="34" charset="0"/>
                <a:cs typeface="Times New Roman" panose="02020603050405020304" pitchFamily="18" charset="0"/>
              </a:rPr>
              <a:t>on the slides; from top-left clockwise: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Calibri" panose="020F0502020204030204" pitchFamily="34" charset="0"/>
                <a:cs typeface="Times New Roman" panose="02020603050405020304" pitchFamily="18" charset="0"/>
              </a:rPr>
              <a:t>Polling station – UK General Election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Calibri" panose="020F0502020204030204" pitchFamily="34" charset="0"/>
                <a:cs typeface="Times New Roman" panose="02020603050405020304" pitchFamily="18" charset="0"/>
              </a:rPr>
              <a:t>I’m A Celebrity, Get Me Out of Here! - a UK game show in which viewers vote for their favourite contestants to stay in the competition, or to participate in trials.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Calibri" panose="020F0502020204030204" pitchFamily="34" charset="0"/>
                <a:cs typeface="Times New Roman" panose="02020603050405020304" pitchFamily="18" charset="0"/>
              </a:rPr>
              <a:t>Show of hands – vote for most popular thing in a group, may be something students have done in class before. Pictured is the European Parliament using show of hands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Calibri" panose="020F0502020204030204" pitchFamily="34" charset="0"/>
                <a:cs typeface="Times New Roman" panose="02020603050405020304" pitchFamily="18" charset="0"/>
              </a:rPr>
              <a:t>Poll card for UK Brexit Referendum</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Arial" panose="020B0604020202020204" pitchFamily="34" charset="0"/>
              </a:rPr>
              <a:t>I have some examples of things we vote for on the slide and as you can see elections are a fundamental part for democracy and political life, but voting is part of our everyday lives in ways that we might not always recognise. People vote to make important decisions for their country, like electing who to run the country or, for example, whether or not to leave the European Union. Likewise, people might vote for their favourite contestants in a show like I’m a Celebrity or Strictly.</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2</a:t>
            </a:fld>
            <a:endParaRPr lang="en-GB"/>
          </a:p>
        </p:txBody>
      </p:sp>
    </p:spTree>
    <p:extLst>
      <p:ext uri="{BB962C8B-B14F-4D97-AF65-F5344CB8AC3E}">
        <p14:creationId xmlns:p14="http://schemas.microsoft.com/office/powerpoint/2010/main" val="9006235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Instead, they may vote tactically for Four Cheese, rather than for their unpopular personal favourites, to avoid a ham and pineapple win.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This is something that is common in real FPTP, where people vote for the most likely party to beat their least favourite, rather than their actual favourite candidate.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pPr>
            <a:r>
              <a:rPr lang="en-GB" sz="1800" dirty="0">
                <a:effectLst/>
                <a:latin typeface="Verdana" panose="020B0604030504040204" pitchFamily="34" charset="0"/>
                <a:ea typeface="Verdana" panose="020B0604030504040204" pitchFamily="34" charset="0"/>
                <a:cs typeface="Verdana" panose="020B0604030504040204" pitchFamily="34" charset="0"/>
              </a:rPr>
              <a:t>And, in this case, with H and J’s votes, Four Cheese would be the winner.</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Verdana" panose="020B0604030504040204" pitchFamily="34" charset="0"/>
                <a:cs typeface="Verdana" panose="020B0604030504040204" pitchFamily="34" charset="0"/>
              </a:rPr>
              <a:t>This is something that happens a lot with FPTP on the national level – if someone lives in a constituency that always votes for a party or candidate that they really don’t like, they might vote for the candidate that’s most likely to beat them, rather than their actual favourite.</a:t>
            </a:r>
            <a:endParaRPr lang="en-GB" sz="1800" dirty="0">
              <a:effectLst/>
              <a:latin typeface="Arial" panose="020B060402020202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5"/>
          </p:nvPr>
        </p:nvSpPr>
        <p:spPr/>
        <p:txBody>
          <a:bodyPr/>
          <a:lstStyle/>
          <a:p>
            <a:fld id="{CBD1EF29-3F2E-4975-A7AA-19B074C76137}" type="slidenum">
              <a:rPr lang="en-GB" smtClean="0"/>
              <a:t>20</a:t>
            </a:fld>
            <a:endParaRPr lang="en-GB"/>
          </a:p>
        </p:txBody>
      </p:sp>
    </p:spTree>
    <p:extLst>
      <p:ext uri="{BB962C8B-B14F-4D97-AF65-F5344CB8AC3E}">
        <p14:creationId xmlns:p14="http://schemas.microsoft.com/office/powerpoint/2010/main" val="17657803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Ask students to discuss with their neighbours the extent to which they think First Past the Post is fair, considering Arrow’s theorem. You can then ask the students to vote, or share if they think First Past the Post voting is fair/not fair and why.</a:t>
            </a:r>
            <a:endParaRPr lang="en-GB" sz="900" b="1"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b="1"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i="1" dirty="0">
                <a:effectLst/>
                <a:latin typeface="Verdana" panose="020B0604030504040204" pitchFamily="34" charset="0"/>
                <a:ea typeface="Arial" panose="020B0604020202020204" pitchFamily="34" charset="0"/>
              </a:rPr>
              <a:t>Allow a few minutes for discussion; once conversation is over, go to comfort break</a:t>
            </a:r>
            <a:endParaRPr lang="en-GB" sz="900" b="1"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b="1"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b="1" dirty="0">
                <a:effectLst/>
                <a:latin typeface="Verdana" panose="020B0604030504040204" pitchFamily="34" charset="0"/>
                <a:ea typeface="Arial" panose="020B0604020202020204" pitchFamily="34" charset="0"/>
              </a:rPr>
              <a:t>With all of this in mind and Arrow’s criteria, to what extent do you think FPTP is fair?</a:t>
            </a:r>
            <a:endParaRPr lang="en-GB" sz="9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21</a:t>
            </a:fld>
            <a:endParaRPr lang="en-GB"/>
          </a:p>
        </p:txBody>
      </p:sp>
    </p:spTree>
    <p:extLst>
      <p:ext uri="{BB962C8B-B14F-4D97-AF65-F5344CB8AC3E}">
        <p14:creationId xmlns:p14="http://schemas.microsoft.com/office/powerpoint/2010/main" val="23668441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Introduce students to the concept of a preferential or ranked-based voting system by showing them that the family members have now ranked all available pizzas, based on their first, second, third and fourth preferences.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Ask students which topping would win here if they were using First Past the Post i.e., only based on first preference </a:t>
            </a:r>
            <a:r>
              <a:rPr lang="en-GB" sz="1800" b="1" dirty="0">
                <a:effectLst/>
                <a:latin typeface="Verdana" panose="020B0604030504040204" pitchFamily="34" charset="0"/>
                <a:ea typeface="Calibri" panose="020F0502020204030204" pitchFamily="34" charset="0"/>
                <a:cs typeface="Times New Roman" panose="02020603050405020304" pitchFamily="18" charset="0"/>
              </a:rPr>
              <a:t>(Ham and Pineapple – with 4 of the 12 votes).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tabLst>
                <a:tab pos="866775" algn="l"/>
              </a:tabLst>
            </a:pPr>
            <a:endParaRPr lang="en-GB" sz="1800" dirty="0">
              <a:effectLst/>
              <a:latin typeface="Verdana" panose="020B0604030504040204" pitchFamily="34" charset="0"/>
              <a:ea typeface="Arial" panose="020B0604020202020204" pitchFamily="34" charset="0"/>
            </a:endParaRPr>
          </a:p>
          <a:p>
            <a:pPr>
              <a:lnSpc>
                <a:spcPct val="115000"/>
              </a:lnSpc>
              <a:tabLst>
                <a:tab pos="866775" algn="l"/>
              </a:tabLst>
            </a:pPr>
            <a:endParaRPr lang="en-GB" sz="1800" dirty="0">
              <a:effectLst/>
              <a:latin typeface="Verdana" panose="020B0604030504040204" pitchFamily="34" charset="0"/>
              <a:ea typeface="Arial" panose="020B0604020202020204" pitchFamily="34" charset="0"/>
            </a:endParaRPr>
          </a:p>
          <a:p>
            <a:pPr>
              <a:lnSpc>
                <a:spcPct val="115000"/>
              </a:lnSpc>
              <a:tabLst>
                <a:tab pos="866775" algn="l"/>
              </a:tabLst>
            </a:pPr>
            <a:endParaRPr lang="en-GB" sz="1800" dirty="0">
              <a:effectLst/>
              <a:latin typeface="Verdana" panose="020B0604030504040204" pitchFamily="34" charset="0"/>
              <a:ea typeface="Arial" panose="020B0604020202020204" pitchFamily="34" charset="0"/>
            </a:endParaRPr>
          </a:p>
          <a:p>
            <a:pPr>
              <a:lnSpc>
                <a:spcPct val="115000"/>
              </a:lnSpc>
              <a:tabLst>
                <a:tab pos="866775" algn="l"/>
              </a:tabLst>
            </a:pPr>
            <a:r>
              <a:rPr lang="en-GB" sz="1800" dirty="0">
                <a:effectLst/>
                <a:latin typeface="Verdana" panose="020B0604030504040204" pitchFamily="34" charset="0"/>
                <a:ea typeface="Arial" panose="020B0604020202020204" pitchFamily="34" charset="0"/>
              </a:rPr>
              <a:t>We’ve looked at what happens when you ask for people’s favourite or first choice pizza, and now we’re going to analyse what happens when you ask for more information. So, instead of just writing down ‘cheese’ or ‘pepperoni’, every family member ranks the options from 1 to 4. </a:t>
            </a:r>
            <a:r>
              <a:rPr lang="en-GB" sz="1800" i="1" dirty="0">
                <a:effectLst/>
                <a:latin typeface="Verdana" panose="020B0604030504040204" pitchFamily="34" charset="0"/>
                <a:ea typeface="Arial" panose="020B0604020202020204" pitchFamily="34" charset="0"/>
              </a:rPr>
              <a:t>(Note: there are only now four options to make it easier for students.)</a:t>
            </a:r>
            <a:endParaRPr lang="en-GB" sz="1800" dirty="0">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Which pizza would win here if we were still voting with First Past the Post?</a:t>
            </a:r>
            <a:endParaRPr lang="en-GB" sz="1800" dirty="0">
              <a:effectLst/>
              <a:latin typeface="Arial" panose="020B0604020202020204" pitchFamily="34" charset="0"/>
              <a:ea typeface="Arial" panose="020B0604020202020204" pitchFamily="34" charset="0"/>
            </a:endParaRPr>
          </a:p>
          <a:p>
            <a:r>
              <a:rPr lang="en-GB" sz="1800" dirty="0">
                <a:effectLst/>
                <a:latin typeface="Verdana" panose="020B0604030504040204" pitchFamily="34" charset="0"/>
                <a:ea typeface="Arial" panose="020B0604020202020204" pitchFamily="34" charset="0"/>
                <a:cs typeface="Arial" panose="020B0604020202020204" pitchFamily="34" charset="0"/>
              </a:rPr>
              <a:t>Ham and Pineapple would be the winner here still. But what if we did something with this ranked information?</a:t>
            </a:r>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22</a:t>
            </a:fld>
            <a:endParaRPr lang="en-GB"/>
          </a:p>
        </p:txBody>
      </p:sp>
    </p:spTree>
    <p:extLst>
      <p:ext uri="{BB962C8B-B14F-4D97-AF65-F5344CB8AC3E}">
        <p14:creationId xmlns:p14="http://schemas.microsoft.com/office/powerpoint/2010/main" val="31867538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Introduce students to Alternative Vote (AV) – where the winner is found by reaching a majority after eliminated least popular candidates.</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tabLst>
                <a:tab pos="866775" algn="l"/>
              </a:tabLst>
            </a:pPr>
            <a:r>
              <a:rPr lang="en-GB" sz="1800" dirty="0">
                <a:effectLst/>
                <a:latin typeface="Verdana" panose="020B0604030504040204" pitchFamily="34" charset="0"/>
                <a:ea typeface="Arial" panose="020B0604020202020204" pitchFamily="34" charset="0"/>
              </a:rPr>
              <a:t>Pictured is the Australian Parliament, which moved from being elected via FPTP to Alternative Vote in 1918. </a:t>
            </a:r>
            <a:r>
              <a:rPr lang="en-GB" sz="1800" i="1" dirty="0">
                <a:effectLst/>
                <a:latin typeface="Verdana" panose="020B0604030504040204" pitchFamily="34" charset="0"/>
                <a:ea typeface="Arial" panose="020B0604020202020204" pitchFamily="34" charset="0"/>
              </a:rPr>
              <a:t>More on this in the Additional Information document</a:t>
            </a:r>
            <a:endParaRPr lang="en-GB" sz="1800" dirty="0">
              <a:effectLst/>
              <a:latin typeface="Verdana" panose="020B0604030504040204" pitchFamily="34" charset="0"/>
              <a:ea typeface="Arial" panose="020B0604020202020204" pitchFamily="34" charset="0"/>
            </a:endParaRPr>
          </a:p>
          <a:p>
            <a:pPr>
              <a:lnSpc>
                <a:spcPct val="115000"/>
              </a:lnSpc>
              <a:tabLst>
                <a:tab pos="866775" algn="l"/>
              </a:tabLst>
            </a:pPr>
            <a:r>
              <a:rPr lang="en-GB" sz="1800" dirty="0">
                <a:effectLst/>
                <a:latin typeface="Verdana" panose="020B0604030504040204" pitchFamily="34" charset="0"/>
                <a:ea typeface="Arial" panose="020B0604020202020204" pitchFamily="34" charset="0"/>
              </a:rPr>
              <a:t>If you want a quick demonstration, split the students in half and put them on Team Red or Team Blue. If there is an even number, you can move one student from one team to the other. If there is an odd number, keep one student in the middle and let them choose. The team that now has more people, has won, even though the difference is only one person.</a:t>
            </a:r>
          </a:p>
          <a:p>
            <a:pPr>
              <a:lnSpc>
                <a:spcPct val="115000"/>
              </a:lnSpc>
              <a:tabLst>
                <a:tab pos="866775" algn="l"/>
              </a:tabLst>
            </a:pPr>
            <a:endParaRPr lang="en-GB" sz="1800" dirty="0">
              <a:effectLst/>
              <a:latin typeface="Verdana" panose="020B0604030504040204" pitchFamily="34" charset="0"/>
              <a:ea typeface="Arial" panose="020B0604020202020204" pitchFamily="34" charset="0"/>
            </a:endParaRPr>
          </a:p>
          <a:p>
            <a:pPr>
              <a:lnSpc>
                <a:spcPct val="115000"/>
              </a:lnSpc>
              <a:tabLst>
                <a:tab pos="866775" algn="l"/>
              </a:tabLst>
            </a:pPr>
            <a:endParaRPr lang="en-GB" sz="1800" dirty="0">
              <a:effectLst/>
              <a:latin typeface="Verdana" panose="020B0604030504040204" pitchFamily="34" charset="0"/>
              <a:ea typeface="Arial" panose="020B0604020202020204" pitchFamily="34" charset="0"/>
            </a:endParaRPr>
          </a:p>
          <a:p>
            <a:pPr>
              <a:lnSpc>
                <a:spcPct val="115000"/>
              </a:lnSpc>
              <a:tabLst>
                <a:tab pos="866775" algn="l"/>
              </a:tabLst>
            </a:pPr>
            <a:r>
              <a:rPr lang="en-GB" sz="1800" dirty="0">
                <a:effectLst/>
                <a:latin typeface="Verdana" panose="020B0604030504040204" pitchFamily="34" charset="0"/>
                <a:ea typeface="Arial" panose="020B0604020202020204" pitchFamily="34" charset="0"/>
              </a:rPr>
              <a:t>In the Alternative Vote or AV, the winner needs to have the majority of the total votes, not just the most votes like in FPTP. </a:t>
            </a:r>
            <a:endParaRPr lang="en-GB" sz="1800" dirty="0">
              <a:effectLst/>
              <a:latin typeface="Arial" panose="020B0604020202020204" pitchFamily="34" charset="0"/>
              <a:ea typeface="Arial" panose="020B0604020202020204" pitchFamily="34" charset="0"/>
            </a:endParaRPr>
          </a:p>
          <a:p>
            <a:pPr>
              <a:lnSpc>
                <a:spcPct val="115000"/>
              </a:lnSpc>
              <a:tabLst>
                <a:tab pos="866775" algn="l"/>
              </a:tabLst>
            </a:pPr>
            <a:r>
              <a:rPr lang="en-GB" sz="1800" dirty="0">
                <a:effectLst/>
                <a:latin typeface="Verdana" panose="020B0604030504040204" pitchFamily="34" charset="0"/>
                <a:ea typeface="Arial" panose="020B0604020202020204" pitchFamily="34" charset="0"/>
              </a:rPr>
              <a:t>As we briefly discussed before, AV is used in countries like Australia. We actually had a referendum in 2011 to change FPTP to AV, but 67.9% of voters against it.</a:t>
            </a:r>
            <a:endParaRPr lang="en-GB" sz="1800" dirty="0">
              <a:effectLst/>
              <a:latin typeface="Arial" panose="020B0604020202020204" pitchFamily="34" charset="0"/>
              <a:ea typeface="Arial" panose="020B0604020202020204" pitchFamily="34" charset="0"/>
            </a:endParaRPr>
          </a:p>
          <a:p>
            <a:pPr>
              <a:lnSpc>
                <a:spcPct val="115000"/>
              </a:lnSpc>
              <a:tabLst>
                <a:tab pos="866775" algn="l"/>
              </a:tabLst>
            </a:pPr>
            <a:r>
              <a:rPr lang="en-GB" sz="1800" b="1" i="1" dirty="0">
                <a:effectLst/>
                <a:latin typeface="Verdana" panose="020B0604030504040204" pitchFamily="34" charset="0"/>
                <a:ea typeface="Arial" panose="020B0604020202020204" pitchFamily="34" charset="0"/>
              </a:rPr>
              <a:t>If you want a quick demonstration:</a:t>
            </a:r>
            <a:endParaRPr lang="en-GB" sz="1800" b="1" i="1" dirty="0">
              <a:effectLst/>
              <a:latin typeface="Arial" panose="020B0604020202020204" pitchFamily="34" charset="0"/>
              <a:ea typeface="Arial" panose="020B0604020202020204" pitchFamily="34" charset="0"/>
            </a:endParaRPr>
          </a:p>
          <a:p>
            <a:r>
              <a:rPr lang="en-GB" dirty="0"/>
              <a:t>Now we’re going to quickly demonstrate how Alternative Vote could work in terms of a simple vote with two candidates – red or blue. I’m going to split the classroom in half and…</a:t>
            </a:r>
          </a:p>
          <a:p>
            <a:pPr marL="171450" indent="-171450">
              <a:buFont typeface="Arial" panose="020B0604020202020204" pitchFamily="34" charset="0"/>
              <a:buChar char="•"/>
            </a:pPr>
            <a:r>
              <a:rPr lang="en-GB" b="1" dirty="0"/>
              <a:t>(If there is an even number of students, split the class in half) </a:t>
            </a:r>
            <a:r>
              <a:rPr lang="en-GB" b="0" dirty="0"/>
              <a:t>and now if I move </a:t>
            </a:r>
            <a:r>
              <a:rPr lang="en-GB" b="1" dirty="0"/>
              <a:t>(choose a student on one side at random to move) </a:t>
            </a:r>
            <a:r>
              <a:rPr lang="en-GB" b="0" dirty="0"/>
              <a:t>to the other side, then </a:t>
            </a:r>
            <a:r>
              <a:rPr lang="en-GB" b="1" dirty="0"/>
              <a:t>(that side) </a:t>
            </a:r>
            <a:r>
              <a:rPr lang="en-GB" b="0" dirty="0"/>
              <a:t>wins!</a:t>
            </a:r>
          </a:p>
          <a:p>
            <a:pPr marL="171450" indent="-171450">
              <a:buFont typeface="Arial" panose="020B0604020202020204" pitchFamily="34" charset="0"/>
              <a:buChar char="•"/>
            </a:pPr>
            <a:r>
              <a:rPr lang="en-GB" b="1" dirty="0"/>
              <a:t>(If there is an odd number of students, split the class in half, leaving one student at random in the middle) </a:t>
            </a:r>
            <a:r>
              <a:rPr lang="en-GB" b="0" dirty="0"/>
              <a:t>now you can choose which side you prefer </a:t>
            </a:r>
            <a:r>
              <a:rPr lang="en-GB" b="1" dirty="0"/>
              <a:t>(student chooses a side) </a:t>
            </a:r>
            <a:r>
              <a:rPr lang="en-GB" b="0" dirty="0"/>
              <a:t>and that side wins!</a:t>
            </a:r>
          </a:p>
          <a:p>
            <a:pPr marL="0" indent="0">
              <a:buFont typeface="Arial" panose="020B0604020202020204" pitchFamily="34" charset="0"/>
              <a:buNone/>
            </a:pPr>
            <a:r>
              <a:rPr lang="en-GB" b="0" dirty="0"/>
              <a:t>As we can see, in a simple Alternative Vote system, all we need is to cross that 50% threshold to determine a clear winner.</a:t>
            </a:r>
          </a:p>
        </p:txBody>
      </p:sp>
      <p:sp>
        <p:nvSpPr>
          <p:cNvPr id="4" name="Slide Number Placeholder 3"/>
          <p:cNvSpPr>
            <a:spLocks noGrp="1"/>
          </p:cNvSpPr>
          <p:nvPr>
            <p:ph type="sldNum" sz="quarter" idx="5"/>
          </p:nvPr>
        </p:nvSpPr>
        <p:spPr/>
        <p:txBody>
          <a:bodyPr/>
          <a:lstStyle/>
          <a:p>
            <a:fld id="{CBD1EF29-3F2E-4975-A7AA-19B074C76137}" type="slidenum">
              <a:rPr lang="en-GB" smtClean="0"/>
              <a:t>23</a:t>
            </a:fld>
            <a:endParaRPr lang="en-GB"/>
          </a:p>
        </p:txBody>
      </p:sp>
    </p:spTree>
    <p:extLst>
      <p:ext uri="{BB962C8B-B14F-4D97-AF65-F5344CB8AC3E}">
        <p14:creationId xmlns:p14="http://schemas.microsoft.com/office/powerpoint/2010/main" val="30411411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Show students the steps of how to calculate the winner in Alternative Vote, using the practice example of ice cream on the slides</a:t>
            </a:r>
            <a:r>
              <a:rPr lang="en-GB" sz="1800" dirty="0">
                <a:effectLst/>
                <a:latin typeface="Calibri" panose="020F0502020204030204" pitchFamily="34" charset="0"/>
                <a:ea typeface="Calibri" panose="020F0502020204030204" pitchFamily="34" charset="0"/>
                <a:cs typeface="Times New Roman" panose="02020603050405020304" pitchFamily="18" charset="0"/>
              </a:rPr>
              <a:t>.</a:t>
            </a:r>
          </a:p>
          <a:p>
            <a:pPr marL="0" marR="0" lvl="0" indent="0" algn="l" defTabSz="685800" rtl="0" eaLnBrk="1" fontAlgn="auto" latinLnBrk="0" hangingPunct="1">
              <a:lnSpc>
                <a:spcPct val="107000"/>
              </a:lnSpc>
              <a:spcBef>
                <a:spcPts val="0"/>
              </a:spcBef>
              <a:spcAft>
                <a:spcPts val="80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Alternative Vote starts by calculating what the majority of votes is – ask students what the majority is (more than half the votes). Here, the majority would be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GB" sz="1800" i="1" dirty="0">
                <a:effectLst/>
                <a:latin typeface="Calibri" panose="020F0502020204030204" pitchFamily="34" charset="0"/>
                <a:ea typeface="Calibri" panose="020F0502020204030204" pitchFamily="34" charset="0"/>
                <a:cs typeface="Times New Roman" panose="02020603050405020304" pitchFamily="18" charset="0"/>
              </a:rPr>
              <a:t>Click to next slide</a:t>
            </a:r>
            <a:endParaRPr lang="en-GB" sz="1800" i="1"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Let’s look at an example of the preferences of five people on what flavour of ice-cream they want to understand how AV works.</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In AV, you start by calculating what the majority of votes is. </a:t>
            </a:r>
            <a:endParaRPr lang="en-GB" sz="1800" dirty="0">
              <a:effectLst/>
              <a:latin typeface="Arial" panose="020B0604020202020204" pitchFamily="34" charset="0"/>
              <a:ea typeface="Arial" panose="020B0604020202020204" pitchFamily="34" charset="0"/>
            </a:endParaRPr>
          </a:p>
          <a:p>
            <a:pPr>
              <a:lnSpc>
                <a:spcPct val="115000"/>
              </a:lnSpc>
            </a:pPr>
            <a:r>
              <a:rPr lang="en-GB" sz="1800" b="1" dirty="0">
                <a:effectLst/>
                <a:latin typeface="Verdana" panose="020B0604030504040204" pitchFamily="34" charset="0"/>
                <a:ea typeface="Arial" panose="020B0604020202020204" pitchFamily="34" charset="0"/>
              </a:rPr>
              <a:t>Can anyone tell me what the majority is?</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A majority is more than half, so, in this case, half of five is 2.5 and, since you can’t have half a vote, the majority needed is 3 votes. </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24</a:t>
            </a:fld>
            <a:endParaRPr lang="en-GB"/>
          </a:p>
        </p:txBody>
      </p:sp>
    </p:spTree>
    <p:extLst>
      <p:ext uri="{BB962C8B-B14F-4D97-AF65-F5344CB8AC3E}">
        <p14:creationId xmlns:p14="http://schemas.microsoft.com/office/powerpoint/2010/main" val="20513618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No flavours have 3 votes.</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Strawberry and chocolate each have 2, so we eliminate vanilla, with the least votes.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i="1" dirty="0"/>
              <a:t>Click to next slide</a:t>
            </a:r>
          </a:p>
          <a:p>
            <a:endParaRPr lang="en-GB" i="1" dirty="0"/>
          </a:p>
          <a:p>
            <a:endParaRPr lang="en-GB" i="1" dirty="0"/>
          </a:p>
          <a:p>
            <a:pPr>
              <a:lnSpc>
                <a:spcPct val="115000"/>
              </a:lnSpc>
            </a:pPr>
            <a:r>
              <a:rPr lang="en-GB" sz="1800" b="1" dirty="0">
                <a:effectLst/>
                <a:latin typeface="Verdana" panose="020B0604030504040204" pitchFamily="34" charset="0"/>
                <a:ea typeface="Arial" panose="020B0604020202020204" pitchFamily="34" charset="0"/>
              </a:rPr>
              <a:t>Looking only at the first preferences, does any ice cream have a majority?</a:t>
            </a:r>
            <a:endParaRPr lang="en-GB" sz="1800" dirty="0">
              <a:effectLst/>
              <a:latin typeface="Arial" panose="020B0604020202020204" pitchFamily="34" charset="0"/>
              <a:ea typeface="Arial" panose="020B0604020202020204" pitchFamily="34" charset="0"/>
            </a:endParaRPr>
          </a:p>
          <a:p>
            <a:pPr>
              <a:lnSpc>
                <a:spcPct val="115000"/>
              </a:lnSpc>
            </a:pPr>
            <a:r>
              <a:rPr lang="en-GB" sz="1800" b="1" dirty="0">
                <a:effectLst/>
                <a:latin typeface="Verdana" panose="020B060403050404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Strawberry and chocolate both have 2 votes but neither has a majority, so we eliminate the flavour with the least number of votes – which is vanilla – and re-distribute its votes.</a:t>
            </a:r>
            <a:endParaRPr lang="en-GB" sz="1800" dirty="0">
              <a:effectLst/>
              <a:latin typeface="Arial" panose="020B0604020202020204" pitchFamily="34" charset="0"/>
              <a:ea typeface="Arial" panose="020B0604020202020204" pitchFamily="34" charset="0"/>
            </a:endParaRPr>
          </a:p>
          <a:p>
            <a:endParaRPr lang="en-GB" i="1" dirty="0"/>
          </a:p>
        </p:txBody>
      </p:sp>
      <p:sp>
        <p:nvSpPr>
          <p:cNvPr id="4" name="Slide Number Placeholder 3"/>
          <p:cNvSpPr>
            <a:spLocks noGrp="1"/>
          </p:cNvSpPr>
          <p:nvPr>
            <p:ph type="sldNum" sz="quarter" idx="5"/>
          </p:nvPr>
        </p:nvSpPr>
        <p:spPr/>
        <p:txBody>
          <a:bodyPr/>
          <a:lstStyle/>
          <a:p>
            <a:fld id="{CBD1EF29-3F2E-4975-A7AA-19B074C76137}" type="slidenum">
              <a:rPr lang="en-GB" smtClean="0"/>
              <a:t>25</a:t>
            </a:fld>
            <a:endParaRPr lang="en-GB"/>
          </a:p>
        </p:txBody>
      </p:sp>
    </p:spTree>
    <p:extLst>
      <p:ext uri="{BB962C8B-B14F-4D97-AF65-F5344CB8AC3E}">
        <p14:creationId xmlns:p14="http://schemas.microsoft.com/office/powerpoint/2010/main" val="23354988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US" sz="1800" b="0" i="1" dirty="0">
                <a:effectLst/>
                <a:latin typeface="Verdana" panose="020B0604030504040204" pitchFamily="34" charset="0"/>
                <a:ea typeface="Arial" panose="020B0604020202020204" pitchFamily="34" charset="0"/>
              </a:rPr>
              <a:t>Click to next slide</a:t>
            </a:r>
            <a:endParaRPr lang="en-GB" sz="1800" b="0" i="1" dirty="0">
              <a:effectLst/>
              <a:latin typeface="Verdana" panose="020B060403050404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CBD1EF29-3F2E-4975-A7AA-19B074C76137}" type="slidenum">
              <a:rPr lang="en-GB" smtClean="0"/>
              <a:t>26</a:t>
            </a:fld>
            <a:endParaRPr lang="en-GB"/>
          </a:p>
        </p:txBody>
      </p:sp>
    </p:spTree>
    <p:extLst>
      <p:ext uri="{BB962C8B-B14F-4D97-AF65-F5344CB8AC3E}">
        <p14:creationId xmlns:p14="http://schemas.microsoft.com/office/powerpoint/2010/main" val="12064644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After vanilla, strawberry is now C’s first preference. Strawberry reaches the majority 3 votes and wins.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Arial" panose="020B0604020202020204" pitchFamily="34" charset="0"/>
              </a:rPr>
              <a:t>Strawberry moves to C’s first preference and, having now 3 votes, strawberry reaches majority and is the winner.</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27</a:t>
            </a:fld>
            <a:endParaRPr lang="en-GB"/>
          </a:p>
        </p:txBody>
      </p:sp>
    </p:spTree>
    <p:extLst>
      <p:ext uri="{BB962C8B-B14F-4D97-AF65-F5344CB8AC3E}">
        <p14:creationId xmlns:p14="http://schemas.microsoft.com/office/powerpoint/2010/main" val="2168126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b="1" dirty="0">
                <a:effectLst/>
                <a:latin typeface="Verdana" panose="020B0604030504040204" pitchFamily="34" charset="0"/>
                <a:ea typeface="Calibri" panose="020F0502020204030204" pitchFamily="34" charset="0"/>
                <a:cs typeface="Times New Roman" panose="02020603050405020304" pitchFamily="18" charset="0"/>
              </a:rPr>
              <a:t>Hand out Worksheet 2: Alternative Vote (AV)</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Leave Slide 32 up to remind students of how AV works, until enough time for the Worksheet has passed.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Ask students what pizza wins </a:t>
            </a:r>
            <a:r>
              <a:rPr lang="en-GB" sz="1800" b="1" dirty="0">
                <a:effectLst/>
                <a:latin typeface="Verdana" panose="020B0604030504040204" pitchFamily="34" charset="0"/>
                <a:ea typeface="Calibri" panose="020F0502020204030204" pitchFamily="34" charset="0"/>
                <a:cs typeface="Times New Roman" panose="02020603050405020304" pitchFamily="18" charset="0"/>
              </a:rPr>
              <a:t>(cheese)</a:t>
            </a:r>
            <a:r>
              <a:rPr lang="en-GB" sz="1800" dirty="0">
                <a:effectLst/>
                <a:latin typeface="Verdana" panose="020B0604030504040204" pitchFamily="34" charset="0"/>
                <a:ea typeface="Calibri" panose="020F0502020204030204" pitchFamily="34" charset="0"/>
                <a:cs typeface="Times New Roman" panose="02020603050405020304" pitchFamily="18" charset="0"/>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In your worksheet, you have the family’s preferences and a table to work out the majority and which topping wins.</a:t>
            </a:r>
            <a:endParaRPr lang="en-GB" sz="1800" dirty="0">
              <a:effectLst/>
              <a:latin typeface="Arial" panose="020B0604020202020204" pitchFamily="34" charset="0"/>
              <a:ea typeface="Arial" panose="020B0604020202020204" pitchFamily="34" charset="0"/>
            </a:endParaRPr>
          </a:p>
          <a:p>
            <a:pPr>
              <a:lnSpc>
                <a:spcPct val="115000"/>
              </a:lnSpc>
            </a:pPr>
            <a:r>
              <a:rPr lang="en-GB" sz="1800" b="1" i="1" dirty="0">
                <a:effectLst/>
                <a:latin typeface="Verdana" panose="020B0604030504040204" pitchFamily="34" charset="0"/>
                <a:ea typeface="Arial" panose="020B0604020202020204" pitchFamily="34" charset="0"/>
              </a:rPr>
              <a:t>Hand out Worksheet 2</a:t>
            </a:r>
            <a:endParaRPr lang="en-GB" sz="1800" dirty="0">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Which pizza is the winner?</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28</a:t>
            </a:fld>
            <a:endParaRPr lang="en-GB"/>
          </a:p>
        </p:txBody>
      </p:sp>
    </p:spTree>
    <p:extLst>
      <p:ext uri="{BB962C8B-B14F-4D97-AF65-F5344CB8AC3E}">
        <p14:creationId xmlns:p14="http://schemas.microsoft.com/office/powerpoint/2010/main" val="1212192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15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Ask students to discuss with neighbours how AV compares with FPTP or to put their hands up if they think it’s a fairer/less fair system.</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buFontTx/>
              <a:buChar char="-"/>
            </a:pPr>
            <a:r>
              <a:rPr lang="en-GB" sz="1800" dirty="0">
                <a:effectLst/>
                <a:latin typeface="Verdana" panose="020B0604030504040204" pitchFamily="34" charset="0"/>
                <a:ea typeface="Arial" panose="020B0604020202020204" pitchFamily="34" charset="0"/>
              </a:rPr>
              <a:t>Probably immediately seems more fair</a:t>
            </a:r>
          </a:p>
          <a:p>
            <a:pPr marL="285750" indent="-285750">
              <a:lnSpc>
                <a:spcPct val="115000"/>
              </a:lnSpc>
              <a:buFontTx/>
              <a:buChar char="-"/>
            </a:pPr>
            <a:r>
              <a:rPr lang="en-GB" sz="1800" dirty="0">
                <a:effectLst/>
                <a:latin typeface="Verdana" panose="020B0604030504040204" pitchFamily="34" charset="0"/>
                <a:ea typeface="Arial" panose="020B0604020202020204" pitchFamily="34" charset="0"/>
              </a:rPr>
              <a:t>However, 3 people still had cheese as their very least favourite</a:t>
            </a:r>
          </a:p>
          <a:p>
            <a:pPr marL="285750" indent="-285750">
              <a:lnSpc>
                <a:spcPct val="115000"/>
              </a:lnSpc>
              <a:buFontTx/>
              <a:buChar char="-"/>
            </a:pPr>
            <a:r>
              <a:rPr lang="en-GB" sz="1800" dirty="0">
                <a:effectLst/>
                <a:latin typeface="Verdana" panose="020B0604030504040204" pitchFamily="34" charset="0"/>
                <a:ea typeface="Arial" panose="020B0604020202020204" pitchFamily="34" charset="0"/>
              </a:rPr>
              <a:t>AV can produce a lot of people who are still disappointed/unhappy, even if the winner was technically a ‘preference’</a:t>
            </a:r>
          </a:p>
          <a:p>
            <a:pPr marL="285750" indent="-285750">
              <a:lnSpc>
                <a:spcPct val="115000"/>
              </a:lnSpc>
              <a:buFontTx/>
              <a:buChar char="-"/>
            </a:pPr>
            <a:r>
              <a:rPr lang="en-GB" sz="1800" dirty="0">
                <a:effectLst/>
                <a:latin typeface="Verdana" panose="020B0604030504040204" pitchFamily="34" charset="0"/>
                <a:ea typeface="Arial" panose="020B0604020202020204" pitchFamily="34" charset="0"/>
              </a:rPr>
              <a:t>Ham and pineapple had the most number 1 votes and lost, is still pretty much all or nothing</a:t>
            </a: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Cheese pizza wins this time!</a:t>
            </a:r>
            <a:endParaRPr lang="en-GB" sz="1800" dirty="0">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How does AV compare to First Past the Post?</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29</a:t>
            </a:fld>
            <a:endParaRPr lang="en-GB"/>
          </a:p>
        </p:txBody>
      </p:sp>
    </p:spTree>
    <p:extLst>
      <p:ext uri="{BB962C8B-B14F-4D97-AF65-F5344CB8AC3E}">
        <p14:creationId xmlns:p14="http://schemas.microsoft.com/office/powerpoint/2010/main" val="553726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Voting is important – in a democratic society, citizens must be allowed to have their opinions taken into consideration on important topics.</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Verdana" panose="020B0604030504040204" pitchFamily="34" charset="0"/>
                <a:ea typeface="Calibri" panose="020F0502020204030204" pitchFamily="34" charset="0"/>
                <a:cs typeface="Times New Roman" panose="02020603050405020304" pitchFamily="18" charset="0"/>
              </a:rPr>
              <a:t>Maths and voting are connected, in that maths can be used to design a voting system and judge its fairness.</a:t>
            </a:r>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3</a:t>
            </a:fld>
            <a:endParaRPr lang="en-GB"/>
          </a:p>
        </p:txBody>
      </p:sp>
    </p:spTree>
    <p:extLst>
      <p:ext uri="{BB962C8B-B14F-4D97-AF65-F5344CB8AC3E}">
        <p14:creationId xmlns:p14="http://schemas.microsoft.com/office/powerpoint/2010/main" val="31055313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Explain how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Borda</a:t>
            </a:r>
            <a:r>
              <a:rPr lang="en-GB" sz="1800" dirty="0">
                <a:effectLst/>
                <a:latin typeface="Verdana" panose="020B0604030504040204" pitchFamily="34" charset="0"/>
                <a:ea typeface="Calibri" panose="020F0502020204030204" pitchFamily="34" charset="0"/>
                <a:cs typeface="Times New Roman" panose="02020603050405020304" pitchFamily="18" charset="0"/>
              </a:rPr>
              <a:t> works and how to calculate each ranking’s points (this is on the slides.)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Ask students if they can think of an example where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Borda</a:t>
            </a:r>
            <a:r>
              <a:rPr lang="en-GB" sz="1800" dirty="0">
                <a:effectLst/>
                <a:latin typeface="Verdana" panose="020B0604030504040204" pitchFamily="34" charset="0"/>
                <a:ea typeface="Calibri" panose="020F0502020204030204" pitchFamily="34" charset="0"/>
                <a:cs typeface="Times New Roman" panose="02020603050405020304" pitchFamily="18" charset="0"/>
              </a:rPr>
              <a:t> or a similar method is used, outside of elections.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The </a:t>
            </a:r>
            <a:r>
              <a:rPr lang="en-GB" sz="1800" dirty="0" err="1">
                <a:effectLst/>
                <a:latin typeface="Verdana" panose="020B0604030504040204" pitchFamily="34" charset="0"/>
                <a:ea typeface="Arial" panose="020B0604020202020204" pitchFamily="34" charset="0"/>
              </a:rPr>
              <a:t>Borda</a:t>
            </a:r>
            <a:r>
              <a:rPr lang="en-GB" sz="1800" dirty="0">
                <a:effectLst/>
                <a:latin typeface="Verdana" panose="020B0604030504040204" pitchFamily="34" charset="0"/>
                <a:ea typeface="Arial" panose="020B0604020202020204" pitchFamily="34" charset="0"/>
              </a:rPr>
              <a:t> count or method was designed in the 18</a:t>
            </a:r>
            <a:r>
              <a:rPr lang="en-GB" sz="1800" baseline="30000" dirty="0">
                <a:effectLst/>
                <a:latin typeface="Verdana" panose="020B0604030504040204" pitchFamily="34" charset="0"/>
                <a:ea typeface="Arial" panose="020B0604020202020204" pitchFamily="34" charset="0"/>
              </a:rPr>
              <a:t>th</a:t>
            </a:r>
            <a:r>
              <a:rPr lang="en-GB" sz="1800" dirty="0">
                <a:effectLst/>
                <a:latin typeface="Verdana" panose="020B0604030504040204" pitchFamily="34" charset="0"/>
                <a:ea typeface="Arial" panose="020B0604020202020204" pitchFamily="34" charset="0"/>
              </a:rPr>
              <a:t> Century, and it transforms the table of preferences into a massive calculation, so each ranking gets points attributed to it.</a:t>
            </a:r>
          </a:p>
          <a:p>
            <a:pPr>
              <a:lnSpc>
                <a:spcPct val="115000"/>
              </a:lnSpc>
            </a:pPr>
            <a:r>
              <a:rPr lang="en-GB" sz="1800" dirty="0">
                <a:effectLst/>
                <a:latin typeface="Verdana" panose="020B0604030504040204" pitchFamily="34" charset="0"/>
                <a:ea typeface="Arial" panose="020B0604020202020204" pitchFamily="34" charset="0"/>
              </a:rPr>
              <a:t>So how do you know what points to give each ranking in </a:t>
            </a:r>
            <a:r>
              <a:rPr lang="en-GB" sz="1800" dirty="0" err="1">
                <a:effectLst/>
                <a:latin typeface="Verdana" panose="020B0604030504040204" pitchFamily="34" charset="0"/>
                <a:ea typeface="Arial" panose="020B0604020202020204" pitchFamily="34" charset="0"/>
              </a:rPr>
              <a:t>Borda</a:t>
            </a:r>
            <a:r>
              <a:rPr lang="en-GB" sz="1800" dirty="0">
                <a:effectLst/>
                <a:latin typeface="Verdana" panose="020B0604030504040204" pitchFamily="34" charset="0"/>
                <a:ea typeface="Arial" panose="020B0604020202020204" pitchFamily="34" charset="0"/>
              </a:rPr>
              <a:t>? You do it by, first, determining how many candidates are running, that is your P. Then, you do P-1, P-2, P-3 and so forth to determine each ranking’s points. The last preference is given 0 points.</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If we have five candidates, the rankings will be as shown in the slide.</a:t>
            </a:r>
            <a:endParaRPr lang="en-GB" sz="1800" dirty="0">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Can you think of a real-life example that uses a similar method? (If they’re struggling, maybe mention competitions or championships.)</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30</a:t>
            </a:fld>
            <a:endParaRPr lang="en-GB"/>
          </a:p>
        </p:txBody>
      </p:sp>
    </p:spTree>
    <p:extLst>
      <p:ext uri="{BB962C8B-B14F-4D97-AF65-F5344CB8AC3E}">
        <p14:creationId xmlns:p14="http://schemas.microsoft.com/office/powerpoint/2010/main" val="4509042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Show the examples on the slide</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Verdana" panose="020B0604030504040204" pitchFamily="34" charset="0"/>
                <a:ea typeface="Calibri" panose="020F0502020204030204" pitchFamily="34" charset="0"/>
                <a:cs typeface="Times New Roman" panose="02020603050405020304" pitchFamily="18" charset="0"/>
              </a:rPr>
              <a:t> – Formula 1 uses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Borda</a:t>
            </a:r>
            <a:r>
              <a:rPr lang="en-GB" sz="1800" dirty="0">
                <a:effectLst/>
                <a:latin typeface="Verdana" panose="020B0604030504040204" pitchFamily="34" charset="0"/>
                <a:ea typeface="Calibri" panose="020F0502020204030204" pitchFamily="34" charset="0"/>
                <a:cs typeface="Times New Roman" panose="02020603050405020304" pitchFamily="18" charset="0"/>
              </a:rPr>
              <a:t> to award points to racers and ultimately decide the winner, based on where they are placed in the race (25 for first, 18 for second etc.), and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EuroVision</a:t>
            </a:r>
            <a:r>
              <a:rPr lang="en-GB" sz="1800" dirty="0">
                <a:effectLst/>
                <a:latin typeface="Verdana" panose="020B0604030504040204" pitchFamily="34" charset="0"/>
                <a:ea typeface="Calibri" panose="020F0502020204030204" pitchFamily="34" charset="0"/>
                <a:cs typeface="Times New Roman" panose="02020603050405020304" pitchFamily="18" charset="0"/>
              </a:rPr>
              <a:t> similarly uses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Borda</a:t>
            </a:r>
            <a:r>
              <a:rPr lang="en-GB" sz="1800" dirty="0">
                <a:effectLst/>
                <a:latin typeface="Verdana" panose="020B0604030504040204" pitchFamily="34" charset="0"/>
                <a:ea typeface="Calibri" panose="020F0502020204030204" pitchFamily="34" charset="0"/>
                <a:cs typeface="Times New Roman" panose="02020603050405020304" pitchFamily="18" charset="0"/>
              </a:rPr>
              <a:t> to award points (12 for first, 10 for second, 8 for third etc.).</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Mention that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Borda</a:t>
            </a:r>
            <a:r>
              <a:rPr lang="en-GB" sz="1800" dirty="0">
                <a:effectLst/>
                <a:latin typeface="Verdana" panose="020B0604030504040204" pitchFamily="34" charset="0"/>
                <a:ea typeface="Calibri" panose="020F0502020204030204" pitchFamily="34" charset="0"/>
                <a:cs typeface="Times New Roman" panose="02020603050405020304" pitchFamily="18" charset="0"/>
              </a:rPr>
              <a:t> (and adaptions of it) is widely used within sports and competitions.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Arial" panose="020B0604020202020204" pitchFamily="34" charset="0"/>
              </a:rPr>
              <a:t>In Formula 1, drivers get between 25 and 1 points if they finish within the first 10 places. Similarly, in Eurovision, each country awards points to their favourite songs. These are adapted versions but are still built on </a:t>
            </a:r>
            <a:r>
              <a:rPr lang="en-GB" sz="1800" dirty="0" err="1">
                <a:effectLst/>
                <a:latin typeface="Verdana" panose="020B0604030504040204" pitchFamily="34" charset="0"/>
                <a:ea typeface="Arial" panose="020B0604020202020204" pitchFamily="34" charset="0"/>
              </a:rPr>
              <a:t>Borda</a:t>
            </a:r>
            <a:r>
              <a:rPr lang="en-GB" sz="1800" dirty="0">
                <a:effectLst/>
                <a:latin typeface="Verdana" panose="020B0604030504040204" pitchFamily="34" charset="0"/>
                <a:ea typeface="Arial" panose="020B0604020202020204" pitchFamily="34" charset="0"/>
              </a:rPr>
              <a:t> count, fundamentally.</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31</a:t>
            </a:fld>
            <a:endParaRPr lang="en-GB"/>
          </a:p>
        </p:txBody>
      </p:sp>
    </p:spTree>
    <p:extLst>
      <p:ext uri="{BB962C8B-B14F-4D97-AF65-F5344CB8AC3E}">
        <p14:creationId xmlns:p14="http://schemas.microsoft.com/office/powerpoint/2010/main" val="22591735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sz="1800" b="1" i="1" dirty="0">
                <a:effectLst/>
                <a:latin typeface="Verdana" panose="020B0604030504040204" pitchFamily="34" charset="0"/>
                <a:ea typeface="Arial" panose="020B0604020202020204" pitchFamily="34" charset="0"/>
              </a:rPr>
              <a:t>Hand out Worksheet 3.</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In the worksheet, you have the family’s preferences and a table to work out each pizza’s points.</a:t>
            </a:r>
            <a:endParaRPr lang="en-GB" sz="1800" dirty="0">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Which pizza wins using </a:t>
            </a:r>
            <a:r>
              <a:rPr lang="en-GB" sz="1800" b="1" dirty="0" err="1">
                <a:effectLst/>
                <a:latin typeface="Verdana" panose="020B0604030504040204" pitchFamily="34" charset="0"/>
                <a:ea typeface="Arial" panose="020B0604020202020204" pitchFamily="34" charset="0"/>
              </a:rPr>
              <a:t>Borda</a:t>
            </a:r>
            <a:r>
              <a:rPr lang="en-GB" sz="1800" b="1" dirty="0">
                <a:effectLst/>
                <a:latin typeface="Verdana" panose="020B0604030504040204" pitchFamily="34" charset="0"/>
                <a:ea typeface="Arial" panose="020B0604020202020204" pitchFamily="34" charset="0"/>
              </a:rPr>
              <a:t>?</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32</a:t>
            </a:fld>
            <a:endParaRPr lang="en-GB"/>
          </a:p>
        </p:txBody>
      </p:sp>
    </p:spTree>
    <p:extLst>
      <p:ext uri="{BB962C8B-B14F-4D97-AF65-F5344CB8AC3E}">
        <p14:creationId xmlns:p14="http://schemas.microsoft.com/office/powerpoint/2010/main" val="29844901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Ask student which pizza wins (there is a tie between Pepperoni and Cheese).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Ask students how they would break the tie and if this makes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Borda</a:t>
            </a:r>
            <a:r>
              <a:rPr lang="en-GB" sz="1800" dirty="0">
                <a:effectLst/>
                <a:latin typeface="Verdana" panose="020B0604030504040204" pitchFamily="34" charset="0"/>
                <a:ea typeface="Calibri" panose="020F0502020204030204" pitchFamily="34" charset="0"/>
                <a:cs typeface="Times New Roman" panose="02020603050405020304" pitchFamily="18" charset="0"/>
              </a:rPr>
              <a:t> unfair. In an actual election, it is likely that a second election with only cheese and pepperoni would occur.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That’s right, there is a tie between Cheese and Pepperoni, so we don’t have a ‘proper’ winner.</a:t>
            </a:r>
            <a:endParaRPr lang="en-GB" sz="1800" dirty="0">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Is this a good outcome? Why/why not?</a:t>
            </a:r>
            <a:endParaRPr lang="en-GB" sz="1800" dirty="0">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What are some ways we could break the tie?</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In an actual election, the most likely outcome would be running a new election with only cheese and pepperoni to decide the winner, but this is costly and takes time.</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33</a:t>
            </a:fld>
            <a:endParaRPr lang="en-GB"/>
          </a:p>
        </p:txBody>
      </p:sp>
    </p:spTree>
    <p:extLst>
      <p:ext uri="{BB962C8B-B14F-4D97-AF65-F5344CB8AC3E}">
        <p14:creationId xmlns:p14="http://schemas.microsoft.com/office/powerpoint/2010/main" val="42439817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Quickly re-cap Arrow’s theorem.</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Verdana" panose="020B0604030504040204" pitchFamily="34" charset="0"/>
                <a:ea typeface="Calibri" panose="020F0502020204030204" pitchFamily="34" charset="0"/>
                <a:cs typeface="Times New Roman" panose="02020603050405020304" pitchFamily="18" charset="0"/>
              </a:rPr>
              <a:t>Did any of these electoral systems satisfy all of Arrow’s conditions?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BD1EF29-3F2E-4975-A7AA-19B074C76137}" type="slidenum">
              <a:rPr lang="en-GB" smtClean="0"/>
              <a:t>34</a:t>
            </a:fld>
            <a:endParaRPr lang="en-GB"/>
          </a:p>
        </p:txBody>
      </p:sp>
    </p:spTree>
    <p:extLst>
      <p:ext uri="{BB962C8B-B14F-4D97-AF65-F5344CB8AC3E}">
        <p14:creationId xmlns:p14="http://schemas.microsoft.com/office/powerpoint/2010/main" val="6468451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Verdana" panose="020B0604030504040204" pitchFamily="34" charset="0"/>
                <a:ea typeface="Arial" panose="020B0604020202020204" pitchFamily="34" charset="0"/>
                <a:cs typeface="Arial" panose="020B0604020202020204" pitchFamily="34" charset="0"/>
              </a:rPr>
              <a:t>Recap, one system at a time, the winner for each system, and an example of how that system has broken one of Arrow’s rules.</a:t>
            </a:r>
          </a:p>
          <a:p>
            <a:r>
              <a:rPr lang="en-GB" sz="1800" i="1" dirty="0">
                <a:effectLst/>
                <a:latin typeface="Verdana" panose="020B0604030504040204" pitchFamily="34" charset="0"/>
                <a:ea typeface="Arial" panose="020B0604020202020204" pitchFamily="34" charset="0"/>
                <a:cs typeface="Arial" panose="020B0604020202020204" pitchFamily="34" charset="0"/>
              </a:rPr>
              <a:t>Click to reveal each system in turn</a:t>
            </a:r>
          </a:p>
          <a:p>
            <a:endParaRPr lang="en-GB" sz="1800" dirty="0">
              <a:effectLst/>
              <a:latin typeface="Verdana" panose="020B0604030504040204" pitchFamily="34" charset="0"/>
              <a:ea typeface="Arial" panose="020B0604020202020204" pitchFamily="34" charset="0"/>
              <a:cs typeface="Arial" panose="020B0604020202020204" pitchFamily="34" charset="0"/>
            </a:endParaRPr>
          </a:p>
          <a:p>
            <a:endParaRPr lang="en-GB" sz="1800" dirty="0">
              <a:effectLst/>
              <a:latin typeface="Verdana" panose="020B0604030504040204" pitchFamily="34" charset="0"/>
              <a:ea typeface="Arial" panose="020B0604020202020204" pitchFamily="34" charset="0"/>
              <a:cs typeface="Arial" panose="020B0604020202020204" pitchFamily="34" charset="0"/>
            </a:endParaRPr>
          </a:p>
          <a:p>
            <a:r>
              <a:rPr lang="en-GB" sz="1800" dirty="0">
                <a:effectLst/>
                <a:latin typeface="Verdana" panose="020B0604030504040204" pitchFamily="34" charset="0"/>
                <a:ea typeface="Arial" panose="020B0604020202020204" pitchFamily="34" charset="0"/>
                <a:cs typeface="Arial" panose="020B0604020202020204" pitchFamily="34" charset="0"/>
              </a:rPr>
              <a:t>Today, we have looked at First Past the Post, Alternative Vote, and </a:t>
            </a:r>
            <a:r>
              <a:rPr lang="en-GB" sz="1800" dirty="0" err="1">
                <a:effectLst/>
                <a:latin typeface="Verdana" panose="020B0604030504040204" pitchFamily="34" charset="0"/>
                <a:ea typeface="Arial" panose="020B0604020202020204" pitchFamily="34" charset="0"/>
                <a:cs typeface="Arial" panose="020B0604020202020204" pitchFamily="34" charset="0"/>
              </a:rPr>
              <a:t>Borda</a:t>
            </a:r>
            <a:r>
              <a:rPr lang="en-GB" sz="1800" dirty="0">
                <a:effectLst/>
                <a:latin typeface="Verdana" panose="020B0604030504040204" pitchFamily="34" charset="0"/>
                <a:ea typeface="Arial" panose="020B0604020202020204" pitchFamily="34" charset="0"/>
                <a:cs typeface="Arial" panose="020B0604020202020204" pitchFamily="34" charset="0"/>
              </a:rPr>
              <a:t>, and each system has produced a different result.</a:t>
            </a:r>
          </a:p>
          <a:p>
            <a:r>
              <a:rPr lang="en-GB" sz="1800" dirty="0">
                <a:effectLst/>
                <a:latin typeface="Verdana" panose="020B0604030504040204" pitchFamily="34" charset="0"/>
                <a:ea typeface="Arial" panose="020B0604020202020204" pitchFamily="34" charset="0"/>
                <a:cs typeface="Arial" panose="020B0604020202020204" pitchFamily="34" charset="0"/>
              </a:rPr>
              <a:t>A key problem with FPTP is that very often, people do not actually vote with their real preferences, instead voting tactically. This means that there is practically no chance of finding a universal preference that might exist, breaking rule 2.</a:t>
            </a:r>
          </a:p>
          <a:p>
            <a:r>
              <a:rPr lang="en-GB" sz="1800" dirty="0">
                <a:effectLst/>
                <a:latin typeface="Verdana" panose="020B0604030504040204" pitchFamily="34" charset="0"/>
                <a:ea typeface="Arial" panose="020B0604020202020204" pitchFamily="34" charset="0"/>
                <a:cs typeface="Arial" panose="020B0604020202020204" pitchFamily="34" charset="0"/>
              </a:rPr>
              <a:t>In Alternative Vote, if we were to change the candidates up for election, then the outcome may change for some of the candidates that haven’t changed. This breaks rule 4.</a:t>
            </a:r>
          </a:p>
          <a:p>
            <a:r>
              <a:rPr lang="en-GB" sz="1800" dirty="0">
                <a:effectLst/>
                <a:latin typeface="Verdana" panose="020B0604030504040204" pitchFamily="34" charset="0"/>
                <a:ea typeface="Arial" panose="020B0604020202020204" pitchFamily="34" charset="0"/>
                <a:cs typeface="Arial" panose="020B0604020202020204" pitchFamily="34" charset="0"/>
              </a:rPr>
              <a:t>In our example, </a:t>
            </a:r>
            <a:r>
              <a:rPr lang="en-GB" sz="1800" dirty="0" err="1">
                <a:effectLst/>
                <a:latin typeface="Verdana" panose="020B0604030504040204" pitchFamily="34" charset="0"/>
                <a:ea typeface="Arial" panose="020B0604020202020204" pitchFamily="34" charset="0"/>
                <a:cs typeface="Arial" panose="020B0604020202020204" pitchFamily="34" charset="0"/>
              </a:rPr>
              <a:t>Borda</a:t>
            </a:r>
            <a:r>
              <a:rPr lang="en-GB" sz="1800" dirty="0">
                <a:effectLst/>
                <a:latin typeface="Verdana" panose="020B0604030504040204" pitchFamily="34" charset="0"/>
                <a:ea typeface="Arial" panose="020B0604020202020204" pitchFamily="34" charset="0"/>
                <a:cs typeface="Arial" panose="020B0604020202020204" pitchFamily="34" charset="0"/>
              </a:rPr>
              <a:t> produced a tie, and this can happen in real life too. As such, </a:t>
            </a:r>
            <a:r>
              <a:rPr lang="en-GB" sz="1800" dirty="0" err="1">
                <a:effectLst/>
                <a:latin typeface="Verdana" panose="020B0604030504040204" pitchFamily="34" charset="0"/>
                <a:ea typeface="Arial" panose="020B0604020202020204" pitchFamily="34" charset="0"/>
                <a:cs typeface="Arial" panose="020B0604020202020204" pitchFamily="34" charset="0"/>
              </a:rPr>
              <a:t>Borda</a:t>
            </a:r>
            <a:r>
              <a:rPr lang="en-GB" sz="1800" dirty="0">
                <a:effectLst/>
                <a:latin typeface="Verdana" panose="020B0604030504040204" pitchFamily="34" charset="0"/>
                <a:ea typeface="Arial" panose="020B0604020202020204" pitchFamily="34" charset="0"/>
                <a:cs typeface="Arial" panose="020B0604020202020204" pitchFamily="34" charset="0"/>
              </a:rPr>
              <a:t> breaks rule 3.</a:t>
            </a:r>
          </a:p>
          <a:p>
            <a:r>
              <a:rPr lang="en-GB" sz="1800" dirty="0">
                <a:effectLst/>
                <a:latin typeface="Verdana" panose="020B0604030504040204" pitchFamily="34" charset="0"/>
                <a:ea typeface="Arial" panose="020B0604020202020204" pitchFamily="34" charset="0"/>
                <a:cs typeface="Arial" panose="020B0604020202020204" pitchFamily="34" charset="0"/>
              </a:rPr>
              <a:t>Overall, none of our systems follow all of the criteria for a ‘fair’ system.</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35</a:t>
            </a:fld>
            <a:endParaRPr lang="en-GB"/>
          </a:p>
        </p:txBody>
      </p:sp>
    </p:spTree>
    <p:extLst>
      <p:ext uri="{BB962C8B-B14F-4D97-AF65-F5344CB8AC3E}">
        <p14:creationId xmlns:p14="http://schemas.microsoft.com/office/powerpoint/2010/main" val="17487210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Tell students that Arrow’s theorem is known as Arrow’s impossibility theorem because he found that it is impossible for any electoral system to fulfil all criteria, when there are more than two candidates running.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Actually, Arrow’s theorem is known as the impossibility theorem because no electoral system can meet all the criteria if there are three or more candidates running. This means that none of the systems we have seen already, and none of the others we haven’t, can be completely fair according to Arrow – they are all imperfect in some way.</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36</a:t>
            </a:fld>
            <a:endParaRPr lang="en-GB"/>
          </a:p>
        </p:txBody>
      </p:sp>
    </p:spTree>
    <p:extLst>
      <p:ext uri="{BB962C8B-B14F-4D97-AF65-F5344CB8AC3E}">
        <p14:creationId xmlns:p14="http://schemas.microsoft.com/office/powerpoint/2010/main" val="32417620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Verdana" panose="020B0604030504040204" pitchFamily="34" charset="0"/>
                <a:cs typeface="Arial" panose="020B0604020202020204" pitchFamily="34" charset="0"/>
              </a:rPr>
              <a:t>You may need to adapt this exercise/group sizes depending on the number of students attending the masterclass.</a:t>
            </a:r>
          </a:p>
          <a:p>
            <a:pPr>
              <a:lnSpc>
                <a:spcPct val="115000"/>
              </a:lnSpc>
            </a:pPr>
            <a:endParaRPr lang="en-GB" sz="1800" dirty="0">
              <a:effectLst/>
              <a:latin typeface="Verdana" panose="020B0604030504040204" pitchFamily="34" charset="0"/>
              <a:ea typeface="Arial" panose="020B0604020202020204" pitchFamily="34"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Divide students into groups of twelve students (this will serve as a new country) and, within these groups, divide students into groups of four. </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Go through instructions on slide and tell students they have 5 minutes to decide, in their groups of four, if they are going to create a system, adapt one of the ones discussed before (FPTP, AV or </a:t>
            </a:r>
            <a:r>
              <a:rPr lang="en-GB" sz="1800" dirty="0" err="1">
                <a:effectLst/>
                <a:latin typeface="Verdana" panose="020B0604030504040204" pitchFamily="34" charset="0"/>
                <a:ea typeface="Calibri" panose="020F0502020204030204" pitchFamily="34" charset="0"/>
                <a:cs typeface="Times New Roman" panose="02020603050405020304" pitchFamily="18" charset="0"/>
              </a:rPr>
              <a:t>Borda</a:t>
            </a:r>
            <a:r>
              <a:rPr lang="en-GB" sz="1800" dirty="0">
                <a:effectLst/>
                <a:latin typeface="Verdana" panose="020B0604030504040204" pitchFamily="34" charset="0"/>
                <a:ea typeface="Calibri" panose="020F0502020204030204" pitchFamily="34" charset="0"/>
                <a:cs typeface="Times New Roman" panose="02020603050405020304" pitchFamily="18" charset="0"/>
              </a:rPr>
              <a:t>) or pick a random one (in the next slide). You might want to have a visible timer going to keep them on track.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So, for the last part of today’s Masterclass, we’re going to see if you can come up with a better, fairer system.</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You have a worksheet with all of this information if you get lost at any point or want some pointers.</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New countries have been created and it is your job, in groups, to decide on which voting system will be used in your country’s elections. To do so, you will create, adapt or pick randomly a system and use it to run a mock election. You have 5 minutes to decide on a system – starting now!</a:t>
            </a:r>
            <a:endParaRPr lang="en-GB" sz="1800" dirty="0">
              <a:effectLst/>
              <a:latin typeface="Arial" panose="020B0604020202020204" pitchFamily="34" charset="0"/>
              <a:ea typeface="Arial" panose="020B0604020202020204" pitchFamily="34" charset="0"/>
            </a:endParaRPr>
          </a:p>
          <a:p>
            <a:endParaRPr lang="en-GB" b="0" dirty="0"/>
          </a:p>
          <a:p>
            <a:r>
              <a:rPr lang="en-GB" b="0" i="1" dirty="0"/>
              <a:t>Once students have selected a system (especially if they have chosen a random system) click through slides 42 and 43 to reveal the random systems.</a:t>
            </a:r>
          </a:p>
        </p:txBody>
      </p:sp>
      <p:sp>
        <p:nvSpPr>
          <p:cNvPr id="4" name="Slide Number Placeholder 3"/>
          <p:cNvSpPr>
            <a:spLocks noGrp="1"/>
          </p:cNvSpPr>
          <p:nvPr>
            <p:ph type="sldNum" sz="quarter" idx="5"/>
          </p:nvPr>
        </p:nvSpPr>
        <p:spPr/>
        <p:txBody>
          <a:bodyPr/>
          <a:lstStyle/>
          <a:p>
            <a:fld id="{CBD1EF29-3F2E-4975-A7AA-19B074C76137}" type="slidenum">
              <a:rPr lang="en-GB" smtClean="0"/>
              <a:t>37</a:t>
            </a:fld>
            <a:endParaRPr lang="en-GB"/>
          </a:p>
        </p:txBody>
      </p:sp>
    </p:spTree>
    <p:extLst>
      <p:ext uri="{BB962C8B-B14F-4D97-AF65-F5344CB8AC3E}">
        <p14:creationId xmlns:p14="http://schemas.microsoft.com/office/powerpoint/2010/main" val="28250974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The groups that want to pick a system randomly, pick a number between 1 and 9 and you reveal what voting system they will be testing, by switching slides.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Verdana" panose="020B0604030504040204" pitchFamily="34" charset="0"/>
                <a:ea typeface="Calibri" panose="020F0502020204030204" pitchFamily="34" charset="0"/>
                <a:cs typeface="Times New Roman" panose="02020603050405020304" pitchFamily="18" charset="0"/>
              </a:rPr>
              <a:t>Hand out Random systems instructions </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b="1" dirty="0">
                <a:effectLst/>
                <a:latin typeface="Verdana" panose="020B0604030504040204" pitchFamily="34" charset="0"/>
                <a:ea typeface="Calibri" panose="020F0502020204030204" pitchFamily="34" charset="0"/>
                <a:cs typeface="Times New Roman" panose="02020603050405020304" pitchFamily="18" charset="0"/>
              </a:rPr>
              <a:t>to the group(s) who have chosen one.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BD1EF29-3F2E-4975-A7AA-19B074C76137}" type="slidenum">
              <a:rPr lang="en-GB" smtClean="0"/>
              <a:t>38</a:t>
            </a:fld>
            <a:endParaRPr lang="en-GB"/>
          </a:p>
        </p:txBody>
      </p:sp>
    </p:spTree>
    <p:extLst>
      <p:ext uri="{BB962C8B-B14F-4D97-AF65-F5344CB8AC3E}">
        <p14:creationId xmlns:p14="http://schemas.microsoft.com/office/powerpoint/2010/main" val="11715169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39</a:t>
            </a:fld>
            <a:endParaRPr lang="en-GB"/>
          </a:p>
        </p:txBody>
      </p:sp>
    </p:spTree>
    <p:extLst>
      <p:ext uri="{BB962C8B-B14F-4D97-AF65-F5344CB8AC3E}">
        <p14:creationId xmlns:p14="http://schemas.microsoft.com/office/powerpoint/2010/main" val="2223396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Sometimes voting systems result in unexpected winners.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In 2016, Trump won the US Presidential Election because he won the most votes in enough states, even if he did not win the most votes overall. </a:t>
            </a:r>
            <a:r>
              <a:rPr lang="en-GB" sz="1800" i="1" dirty="0">
                <a:effectLst/>
                <a:latin typeface="Verdana" panose="020B0604030504040204" pitchFamily="34" charset="0"/>
                <a:ea typeface="Calibri" panose="020F0502020204030204" pitchFamily="34" charset="0"/>
                <a:cs typeface="Times New Roman" panose="02020603050405020304" pitchFamily="18" charset="0"/>
              </a:rPr>
              <a:t>If you feel able to explain the Electoral College, feel free to do so – there is more information in the Additional Information document, however you do not need to.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The photo in the middle is Theresa May, the Conservative leader and Prime Minister at the time. The 2017 general election resulted in a hung Parliament, where no party holds a majority of seats, making decision-making difficult. In this case 326 seats were needed to win, but no party won that many seats, so this led to a “coalition” between the Conservatives (318 seats) and the DUP (10 seats), to give them 328 seats in total.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On the right is Alexander Lukashenko, the first and only President of Belarus since 1994. In 2020 when Lukashenko won by over 80%, many countries spoke out accusing him of election fraud. Typically, a victory with over 60% of the popular vote is considered enough to raise eyebrows. Even where the numbers are in one candidate’s favour, there may be more to it behind the scenes.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Summarise that electoral systems can create unexpected/atypical results.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pPr>
              <a:spcAft>
                <a:spcPts val="800"/>
              </a:spcAft>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Now, sometimes elections don’t exactly go the way we expected. </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In the 2016 US election, for example, Donald Trump was elected President but with only 46% of the vote, whereas Hilary Clinton had 48%. This is because in the US, to win the election you need to have the most votes in enough states – in 2016, Trump achieved this without actually having the most votes overall, called the popular vote.</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In the 2017 UK General election, Theresa May, the Prime Minister at the time, wanted a stronger majority for her Conservative Party, but ended up with what’s called a hung Parliament, where no party has over half of the seats in Parliament. This would make it hard for her to make things happen in Parliament, as she could have a lot of people voting against her. To gain the last few seats needed, she formed a coalition with the Democratic Unionist Party, giving power to a party with only 10 seats.</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There are also many countries where even a clear victory is not exactly straightforward. Belarus has only ever had one President, being Alexander Lukashenko who began his Presidency in 1994. In 2020, he won the election with 80% of the vote, which raised a lot of eyebrows as to the legitimacy of the election.</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Suffice to say, elections can often lead to unexpected or unusual results, depending on the system in place.</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4</a:t>
            </a:fld>
            <a:endParaRPr lang="en-GB"/>
          </a:p>
        </p:txBody>
      </p:sp>
    </p:spTree>
    <p:extLst>
      <p:ext uri="{BB962C8B-B14F-4D97-AF65-F5344CB8AC3E}">
        <p14:creationId xmlns:p14="http://schemas.microsoft.com/office/powerpoint/2010/main" val="11532491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Now that every group has a system in place, they will write instructions on the ballot handout for the members of the bigger/twelve-person group to vote and then distribute and collect these. Tell students they have ten minutes to do this, so they must be quick.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You may wish to have a visible timer to keep them on track.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Now that you have a system in mind, you will run a mock election for the other groups. They will vote for their favourite primary colour: red, yellow, or blue or, depending on the electoral method you’re using, rank them in order of preference. </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Use the Ballot Handout provided to write/give clear instructions to the other groups about how they should fill that ballot, like whether they need to rank colours, or pick just one. You can use the ballot as is, or you can use it as a template to make your own.</a:t>
            </a:r>
            <a:endParaRPr lang="en-GB" sz="1800" dirty="0">
              <a:effectLst/>
              <a:latin typeface="Arial" panose="020B0604020202020204" pitchFamily="34" charset="0"/>
              <a:ea typeface="Arial" panose="020B0604020202020204" pitchFamily="34" charset="0"/>
            </a:endParaRPr>
          </a:p>
          <a:p>
            <a:pPr>
              <a:lnSpc>
                <a:spcPct val="115000"/>
              </a:lnSpc>
            </a:pPr>
            <a:r>
              <a:rPr lang="en-GB" sz="1800" i="1" dirty="0">
                <a:effectLst/>
                <a:latin typeface="Verdana" panose="020B0604030504040204" pitchFamily="34" charset="0"/>
                <a:ea typeface="Arial" panose="020B0604020202020204" pitchFamily="34" charset="0"/>
              </a:rPr>
              <a:t>Hand out Ballot Handout, and give students a few minutes to get everything organised.</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Now that you have an electoral system, ballots and instructions, it’s time to give these to the other groups. Assign someone from your group to collect the ballots once everyone has filled theirs and, together, count them and determine which colour is the winner, using your system. You have 10 minutes to do this!</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40</a:t>
            </a:fld>
            <a:endParaRPr lang="en-GB"/>
          </a:p>
        </p:txBody>
      </p:sp>
    </p:spTree>
    <p:extLst>
      <p:ext uri="{BB962C8B-B14F-4D97-AF65-F5344CB8AC3E}">
        <p14:creationId xmlns:p14="http://schemas.microsoft.com/office/powerpoint/2010/main" val="19654574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Once all elections have happened, students will discuss in their groups of twelve and decide on one system to be used going forward.</a:t>
            </a: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Arial" panose="020B0604020202020204" pitchFamily="34" charset="0"/>
              </a:rPr>
              <a:t>Now that every group has run an election and determined the winner, you will discuss what system you used, which colour won and whether you think this is the system that should be adopted going forward. This time, you have just 5 minutes so keep your descriptions brief!</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41</a:t>
            </a:fld>
            <a:endParaRPr lang="en-GB"/>
          </a:p>
        </p:txBody>
      </p:sp>
    </p:spTree>
    <p:extLst>
      <p:ext uri="{BB962C8B-B14F-4D97-AF65-F5344CB8AC3E}">
        <p14:creationId xmlns:p14="http://schemas.microsoft.com/office/powerpoint/2010/main" val="10959777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Each group of twelve students will feedback to the room which system they picked to run elections in their country and briefly explain why.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b="1"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b="1"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b="1"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b="1" dirty="0">
                <a:effectLst/>
                <a:latin typeface="Verdana" panose="020B0604030504040204" pitchFamily="34" charset="0"/>
                <a:ea typeface="Arial" panose="020B0604020202020204" pitchFamily="34" charset="0"/>
              </a:rPr>
              <a:t>Coming together as the whole group now, can someone from each country tell me what system they have picked and why?</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42</a:t>
            </a:fld>
            <a:endParaRPr lang="en-GB"/>
          </a:p>
        </p:txBody>
      </p:sp>
    </p:spTree>
    <p:extLst>
      <p:ext uri="{BB962C8B-B14F-4D97-AF65-F5344CB8AC3E}">
        <p14:creationId xmlns:p14="http://schemas.microsoft.com/office/powerpoint/2010/main" val="33501082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Give a brief re-cap of the session.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Don’t forget to collect any questions which arise, and email them to us: </a:t>
            </a:r>
            <a:r>
              <a:rPr lang="en-GB" sz="1800" u="sng" dirty="0">
                <a:solidFill>
                  <a:srgbClr val="0563C1"/>
                </a:solidFill>
                <a:effectLst/>
                <a:latin typeface="Verdana" panose="020B0604030504040204" pitchFamily="34" charset="0"/>
                <a:ea typeface="Calibri" panose="020F0502020204030204" pitchFamily="34" charset="0"/>
                <a:cs typeface="Times New Roman" panose="02020603050405020304" pitchFamily="18" charset="0"/>
                <a:hlinkClick r:id="rId3"/>
              </a:rPr>
              <a:t>masterclasses@ri.ac.uk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none" strike="noStrike" dirty="0">
                <a:solidFill>
                  <a:srgbClr val="0563C1"/>
                </a:solidFill>
                <a:effectLst/>
                <a:latin typeface="Verdana" panose="020B0604030504040204" pitchFamily="34" charset="0"/>
                <a:ea typeface="Calibri" panose="020F0502020204030204" pitchFamily="34" charset="0"/>
                <a:cs typeface="Times New Roman" panose="02020603050405020304" pitchFamily="18" charset="0"/>
              </a:rPr>
              <a:t> </a:t>
            </a:r>
            <a:endParaRPr lang="en-GB" sz="1800" u="none"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u="none" dirty="0">
                <a:solidFill>
                  <a:srgbClr val="0563C1"/>
                </a:solidFill>
                <a:effectLst/>
                <a:latin typeface="Verdana" panose="020B0604030504040204" pitchFamily="34" charset="0"/>
                <a:ea typeface="Calibri" panose="020F0502020204030204" pitchFamily="34" charset="0"/>
                <a:cs typeface="Times New Roman" panose="02020603050405020304" pitchFamily="18" charset="0"/>
              </a:rPr>
              <a:t>We will send you answers as soon as possible. Then these can be reported back to the students at their next Masterclass session. In this way you cannot be “caught out” by a question. It also demonstrates the point that not everything in maths is known, but some questions need time and research to find answers sometimes, and sometimes the answer has not been found by anyone yet, of course! Maybe our Masterclass students will be the ones who solve the problem when they are older?</a:t>
            </a:r>
            <a:endParaRPr lang="en-GB" sz="1800" u="none"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In today’s Masterclass, we’ve looked at the maths behind different voting systems and considered whether they are fair. We also experimented with creating different systems and running small elections with them as well as considering the pros and cons of adopting electoral systems in real life.</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Next time you hear someone talking about FPTP you will be able to explain to them how it works and how it compares to other electoral systems. </a:t>
            </a:r>
            <a:endParaRPr lang="en-GB" sz="1800" dirty="0">
              <a:effectLst/>
              <a:latin typeface="Arial" panose="020B0604020202020204" pitchFamily="34" charset="0"/>
              <a:ea typeface="Arial" panose="020B0604020202020204" pitchFamily="34" charset="0"/>
            </a:endParaRPr>
          </a:p>
          <a:p>
            <a:r>
              <a:rPr lang="en-GB" sz="1800" dirty="0">
                <a:effectLst/>
                <a:latin typeface="Verdana" panose="020B0604030504040204" pitchFamily="34" charset="0"/>
                <a:ea typeface="Arial" panose="020B0604020202020204" pitchFamily="34" charset="0"/>
                <a:cs typeface="Arial" panose="020B0604020202020204" pitchFamily="34" charset="0"/>
              </a:rPr>
              <a:t>Before we go, are there any questions or thoughts you’d like to share?</a:t>
            </a:r>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43</a:t>
            </a:fld>
            <a:endParaRPr lang="en-GB"/>
          </a:p>
        </p:txBody>
      </p:sp>
    </p:spTree>
    <p:extLst>
      <p:ext uri="{BB962C8B-B14F-4D97-AF65-F5344CB8AC3E}">
        <p14:creationId xmlns:p14="http://schemas.microsoft.com/office/powerpoint/2010/main" val="277940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GB" sz="1800" dirty="0">
                <a:effectLst/>
                <a:latin typeface="Verdana" panose="020B0604030504040204" pitchFamily="34" charset="0"/>
                <a:ea typeface="Calibri" panose="020F0502020204030204" pitchFamily="34" charset="0"/>
                <a:cs typeface="Times New Roman" panose="02020603050405020304" pitchFamily="18" charset="0"/>
              </a:rPr>
              <a:t>Ask students to discuss with their neighbours what characteristics make a system fair, and then ask them to share their ideas with the rest of the group.</a:t>
            </a: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Before we look at some electoral methods, I want you to spend 1 or 2 minutes speaking to the person next to you about what makes a system fair in your opinion.</a:t>
            </a:r>
            <a:endParaRPr lang="en-GB" sz="1800" dirty="0">
              <a:effectLst/>
              <a:latin typeface="Arial" panose="020B0604020202020204" pitchFamily="34" charset="0"/>
              <a:ea typeface="Arial" panose="020B0604020202020204" pitchFamily="34" charset="0"/>
            </a:endParaRPr>
          </a:p>
          <a:p>
            <a:pPr>
              <a:lnSpc>
                <a:spcPct val="115000"/>
              </a:lnSpc>
            </a:pPr>
            <a:r>
              <a:rPr lang="en-GB" sz="1800" i="1" dirty="0">
                <a:effectLst/>
                <a:latin typeface="Verdana" panose="020B0604030504040204" pitchFamily="34" charset="0"/>
                <a:ea typeface="Arial" panose="020B0604020202020204" pitchFamily="34" charset="0"/>
              </a:rPr>
              <a:t>Give a few minutes for discussion</a:t>
            </a:r>
            <a:endParaRPr lang="en-GB" sz="1800" dirty="0">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GB" sz="1800" b="1" dirty="0">
                <a:effectLst/>
                <a:latin typeface="Verdana" panose="020B0604030504040204" pitchFamily="34" charset="0"/>
                <a:ea typeface="Arial" panose="020B0604020202020204" pitchFamily="34" charset="0"/>
              </a:rPr>
              <a:t>What did you talk about?</a:t>
            </a:r>
            <a:endParaRPr lang="en-GB" sz="1800" dirty="0">
              <a:effectLst/>
              <a:latin typeface="Arial" panose="020B0604020202020204" pitchFamily="34" charset="0"/>
              <a:ea typeface="Arial" panose="020B0604020202020204" pitchFamily="34" charset="0"/>
            </a:endParaRPr>
          </a:p>
          <a:p>
            <a:pPr marL="228600">
              <a:lnSpc>
                <a:spcPct val="115000"/>
              </a:lnSpc>
            </a:pPr>
            <a:r>
              <a:rPr lang="en-GB" sz="1800" dirty="0">
                <a:effectLst/>
                <a:latin typeface="Verdana" panose="020B060403050404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5</a:t>
            </a:fld>
            <a:endParaRPr lang="en-GB"/>
          </a:p>
        </p:txBody>
      </p:sp>
    </p:spTree>
    <p:extLst>
      <p:ext uri="{BB962C8B-B14F-4D97-AF65-F5344CB8AC3E}">
        <p14:creationId xmlns:p14="http://schemas.microsoft.com/office/powerpoint/2010/main" val="619915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Introduce Arrow’s theorem for evaluating whether a system is fair –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Verdana" panose="020B0604030504040204" pitchFamily="34" charset="0"/>
                <a:ea typeface="Calibri" panose="020F0502020204030204" pitchFamily="34" charset="0"/>
                <a:cs typeface="Times New Roman" panose="02020603050405020304" pitchFamily="18" charset="0"/>
              </a:rPr>
              <a:t>All votes must be equal (non-dictator)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Verdana" panose="020B0604030504040204" pitchFamily="34" charset="0"/>
                <a:ea typeface="Calibri" panose="020F0502020204030204" pitchFamily="34" charset="0"/>
                <a:cs typeface="Times New Roman" panose="02020603050405020304" pitchFamily="18" charset="0"/>
              </a:rPr>
              <a:t>If everyone prefers one candidate, then that candidate must win (unanimity)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Verdana" panose="020B0604030504040204" pitchFamily="34" charset="0"/>
                <a:ea typeface="Calibri" panose="020F0502020204030204" pitchFamily="34" charset="0"/>
                <a:cs typeface="Times New Roman" panose="02020603050405020304" pitchFamily="18" charset="0"/>
              </a:rPr>
              <a:t>There should be one clear winner (universality)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GB" sz="1800" dirty="0">
                <a:effectLst/>
                <a:latin typeface="Verdana" panose="020B0604030504040204" pitchFamily="34" charset="0"/>
                <a:ea typeface="Calibri" panose="020F0502020204030204" pitchFamily="34" charset="0"/>
                <a:cs typeface="Times New Roman" panose="02020603050405020304" pitchFamily="18" charset="0"/>
              </a:rPr>
              <a:t>The ranking of A and B should only depend on how individual votes ranked them (independence of irrelevant alternatives)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GB" sz="1800" b="1" dirty="0">
                <a:effectLst/>
                <a:latin typeface="Verdana" panose="020B0604030504040204" pitchFamily="34" charset="0"/>
                <a:ea typeface="Arial" panose="020B0604020202020204" pitchFamily="34" charset="0"/>
              </a:rPr>
              <a:t>Is there anything not listed here that you think should be? </a:t>
            </a:r>
            <a:r>
              <a:rPr lang="en-GB" sz="1800" b="0" dirty="0">
                <a:effectLst/>
                <a:latin typeface="Verdana" panose="020B0604030504040204" pitchFamily="34" charset="0"/>
                <a:ea typeface="Arial" panose="020B0604020202020204" pitchFamily="34" charset="0"/>
              </a:rPr>
              <a:t>Things like anonymity are not considered here.</a:t>
            </a:r>
            <a:endParaRPr lang="en-GB" sz="1800" b="1"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One of the main ways people have thought about and evaluated whether a system is fair is through Arrow’s theorem. The theorem was thought up by Kenneth Arrow, who you can see in the slide, in the 1950s and it was part of the reason that he was awarded the Nobel Prize of Economics in 1972.</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pPr>
              <a:lnSpc>
                <a:spcPct val="107000"/>
              </a:lnSpc>
              <a:spcAft>
                <a:spcPts val="800"/>
              </a:spcAft>
            </a:pPr>
            <a:r>
              <a:rPr lang="en-GB" sz="1800" dirty="0">
                <a:effectLst/>
                <a:latin typeface="Verdana" panose="020B0604030504040204" pitchFamily="34" charset="0"/>
                <a:ea typeface="Arial" panose="020B0604020202020204" pitchFamily="34" charset="0"/>
              </a:rPr>
              <a:t>According to Arrow, for a system to be fair it must meet four criteria: </a:t>
            </a:r>
            <a:endParaRPr lang="en-GB" sz="1800" dirty="0">
              <a:effectLst/>
              <a:latin typeface="Arial" panose="020B0604020202020204" pitchFamily="34" charset="0"/>
              <a:ea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Arial" panose="020B0604020202020204" pitchFamily="34" charset="0"/>
              </a:rPr>
              <a:t>All votes must be equal</a:t>
            </a:r>
            <a:endParaRPr lang="en-GB" sz="1800" dirty="0">
              <a:effectLst/>
              <a:latin typeface="Arial" panose="020B0604020202020204" pitchFamily="34" charset="0"/>
              <a:ea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Arial" panose="020B0604020202020204" pitchFamily="34" charset="0"/>
              </a:rPr>
              <a:t>If everyone prefers one candidate, then that candidate must win </a:t>
            </a:r>
            <a:endParaRPr lang="en-GB" sz="1800" dirty="0">
              <a:effectLst/>
              <a:latin typeface="Arial" panose="020B0604020202020204" pitchFamily="34" charset="0"/>
              <a:ea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Arial" panose="020B0604020202020204" pitchFamily="34" charset="0"/>
              </a:rPr>
              <a:t>There should be one clear winner </a:t>
            </a:r>
            <a:endParaRPr lang="en-GB" sz="1800" dirty="0">
              <a:effectLst/>
              <a:latin typeface="Arial" panose="020B0604020202020204" pitchFamily="34" charset="0"/>
              <a:ea typeface="Arial" panose="020B0604020202020204" pitchFamily="34" charset="0"/>
              <a:cs typeface="+mn-cs"/>
            </a:endParaRPr>
          </a:p>
          <a:p>
            <a:pPr marL="342900" lvl="0" indent="-342900">
              <a:lnSpc>
                <a:spcPct val="107000"/>
              </a:lnSpc>
              <a:spcAft>
                <a:spcPts val="800"/>
              </a:spcAft>
              <a:buFont typeface="Symbol" panose="05050102010706020507" pitchFamily="18" charset="2"/>
              <a:buChar char=""/>
            </a:pPr>
            <a:r>
              <a:rPr lang="en-GB" sz="1800" dirty="0"/>
              <a:t>Whether A or B is preferred should not depend on other candidates </a:t>
            </a:r>
            <a:endParaRPr lang="en-GB" sz="1800" dirty="0">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CBD1EF29-3F2E-4975-A7AA-19B074C76137}" type="slidenum">
              <a:rPr lang="en-GB" smtClean="0"/>
              <a:t>6</a:t>
            </a:fld>
            <a:endParaRPr lang="en-GB"/>
          </a:p>
        </p:txBody>
      </p:sp>
    </p:spTree>
    <p:extLst>
      <p:ext uri="{BB962C8B-B14F-4D97-AF65-F5344CB8AC3E}">
        <p14:creationId xmlns:p14="http://schemas.microsoft.com/office/powerpoint/2010/main" val="27223559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Walk students through a practical application of Arrow’s theorem</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Verdana" panose="020B0604030504040204" pitchFamily="34" charset="0"/>
                <a:ea typeface="Calibri" panose="020F0502020204030204" pitchFamily="34" charset="0"/>
                <a:cs typeface="Times New Roman" panose="02020603050405020304" pitchFamily="18" charset="0"/>
              </a:rPr>
              <a:t>, using ice cream as an example on the slide: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Calibri" panose="020F0502020204030204" pitchFamily="34" charset="0"/>
                <a:cs typeface="Times New Roman" panose="02020603050405020304" pitchFamily="18" charset="0"/>
              </a:rPr>
              <a:t>The three siblings Kendall, Siobhan and Connor have ranked flavours of ice cream from favourite on the left to the least favourite on the right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Calibri" panose="020F0502020204030204" pitchFamily="34" charset="0"/>
                <a:cs typeface="Times New Roman" panose="02020603050405020304" pitchFamily="18" charset="0"/>
              </a:rPr>
              <a:t>Everyone’s votes must be equal, and if there is a clear favourite, then that one – chocolate – should win.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According to the last part of Arrow’s Theorem, if after chocolate had won another flavour was introduced (e.g., lemon), only chocolate or lemon could be the winners there.</a:t>
            </a: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Arial" panose="020B0604020202020204" pitchFamily="34" charset="0"/>
              </a:rPr>
              <a:t>Let’s look at how the theorem works using a practical example. Let’s say we have three siblings, Kendall, Siobhan and Connor, and that they are trying to decide what flavour of ice-cream to buy. They can choose between chocolate, vanilla and strawberry. On the slide, you can see how they ranked each flavour from favourite to least favourite.</a:t>
            </a:r>
            <a:endParaRPr lang="en-GB" sz="1800" dirty="0">
              <a:effectLst/>
              <a:latin typeface="Arial" panose="020B060402020202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Arial" panose="020B0604020202020204" pitchFamily="34" charset="0"/>
              </a:rPr>
              <a:t>For the system to be fair, according to Arrow, everyone’s vote needs to be equal – so Kendall’s vote, for example, can’t have more weight than any of the others. In this case, everyone prefers chocolate so chocolate must win. Elections are expensive and need a lot of planning, so we want a system that will give us a clear winner which is chocolate. </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The last criteria is a bit more difficult, but it means that if after the siblings had written their preferences (and chocolate had won), if I added another flavour, say mint choc chip, the winners could only be chocolate or mint choc chip.</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We might also consider other elements that are needed for a fair system, like the right to an anonymous vote or a winner that the majority want.</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We’ll be returning to Arrow’s theorem throughout the Masterclass, but for now keep these ideas of fairness in mind.</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7</a:t>
            </a:fld>
            <a:endParaRPr lang="en-GB"/>
          </a:p>
        </p:txBody>
      </p:sp>
    </p:spTree>
    <p:extLst>
      <p:ext uri="{BB962C8B-B14F-4D97-AF65-F5344CB8AC3E}">
        <p14:creationId xmlns:p14="http://schemas.microsoft.com/office/powerpoint/2010/main" val="1245542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Introduce the names of the three systems to be examined, and briefly some examples of their current uses.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We will be looking at how these systems work, and using them to solve problems where people have different preferences.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Verdana" panose="020B0604030504040204" pitchFamily="34" charset="0"/>
                <a:ea typeface="Calibri" panose="020F0502020204030204" pitchFamily="34" charset="0"/>
                <a:cs typeface="Times New Roman" panose="02020603050405020304" pitchFamily="18" charset="0"/>
              </a:rPr>
              <a:t>Tell students that there are many more voting systems beyond these.</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i="1" dirty="0">
                <a:effectLst/>
                <a:latin typeface="Verdana" panose="020B0604030504040204" pitchFamily="34" charset="0"/>
                <a:ea typeface="Calibri" panose="020F0502020204030204" pitchFamily="34" charset="0"/>
                <a:cs typeface="Times New Roman" panose="02020603050405020304" pitchFamily="18" charset="0"/>
              </a:rPr>
              <a:t>More information on these systems is available on the Additional Information sheet.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Today we’re going to analyse how different electoral systems work, how they impact the winner, and whether we think they are fair. We’re going to be focusing on three voting methods: First Past the Post, Alternative Vote and </a:t>
            </a:r>
            <a:r>
              <a:rPr lang="en-GB" sz="1800" dirty="0" err="1">
                <a:effectLst/>
                <a:latin typeface="Verdana" panose="020B0604030504040204" pitchFamily="34" charset="0"/>
                <a:ea typeface="Arial" panose="020B0604020202020204" pitchFamily="34" charset="0"/>
              </a:rPr>
              <a:t>Borda</a:t>
            </a:r>
            <a:r>
              <a:rPr lang="en-GB" sz="1800" dirty="0">
                <a:effectLst/>
                <a:latin typeface="Verdana" panose="020B0604030504040204" pitchFamily="34" charset="0"/>
                <a:ea typeface="Arial" panose="020B0604020202020204" pitchFamily="34" charset="0"/>
              </a:rPr>
              <a:t> count. These methods all have uses today – First Past the Post is the system we use in the UK for national elections. Alternative Vote is used in Australia and New Zealand; we voted in 2011 whether to change to AV too, but over 60% of people voted against it. Finally, </a:t>
            </a:r>
            <a:r>
              <a:rPr lang="en-GB" sz="1800" dirty="0" err="1">
                <a:effectLst/>
                <a:latin typeface="Verdana" panose="020B0604030504040204" pitchFamily="34" charset="0"/>
                <a:ea typeface="Arial" panose="020B0604020202020204" pitchFamily="34" charset="0"/>
              </a:rPr>
              <a:t>Borda</a:t>
            </a:r>
            <a:r>
              <a:rPr lang="en-GB" sz="1800" dirty="0">
                <a:effectLst/>
                <a:latin typeface="Verdana" panose="020B0604030504040204" pitchFamily="34" charset="0"/>
                <a:ea typeface="Arial" panose="020B0604020202020204" pitchFamily="34" charset="0"/>
              </a:rPr>
              <a:t> is a system that doesn’t see as much use in national elections, but is used in some countries like Nauru in Oceania. </a:t>
            </a:r>
            <a:r>
              <a:rPr lang="en-GB" sz="1800" dirty="0" err="1">
                <a:effectLst/>
                <a:latin typeface="Verdana" panose="020B0604030504040204" pitchFamily="34" charset="0"/>
                <a:ea typeface="Arial" panose="020B0604020202020204" pitchFamily="34" charset="0"/>
              </a:rPr>
              <a:t>Borda</a:t>
            </a:r>
            <a:r>
              <a:rPr lang="en-GB" sz="1800" dirty="0">
                <a:effectLst/>
                <a:latin typeface="Verdana" panose="020B0604030504040204" pitchFamily="34" charset="0"/>
                <a:ea typeface="Arial" panose="020B0604020202020204" pitchFamily="34" charset="0"/>
              </a:rPr>
              <a:t> is more commonly used in scoring competitions, as we will see later.</a:t>
            </a:r>
            <a:endParaRPr lang="en-GB" sz="1800" dirty="0">
              <a:effectLst/>
              <a:latin typeface="Arial" panose="020B0604020202020204" pitchFamily="34" charset="0"/>
              <a:ea typeface="Arial" panose="020B0604020202020204"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8</a:t>
            </a:fld>
            <a:endParaRPr lang="en-GB"/>
          </a:p>
        </p:txBody>
      </p:sp>
    </p:spTree>
    <p:extLst>
      <p:ext uri="{BB962C8B-B14F-4D97-AF65-F5344CB8AC3E}">
        <p14:creationId xmlns:p14="http://schemas.microsoft.com/office/powerpoint/2010/main" val="3448837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Introduce students to First Past the Post (FPTP), in which the voters mark one candidate as their favourite option, and the option with the most first-preference votes wins. </a:t>
            </a:r>
            <a:r>
              <a:rPr lang="en-GB" sz="1800" i="1" dirty="0">
                <a:effectLst/>
                <a:latin typeface="Verdana" panose="020B0604030504040204" pitchFamily="34" charset="0"/>
                <a:ea typeface="Calibri" panose="020F0502020204030204" pitchFamily="34" charset="0"/>
                <a:cs typeface="Times New Roman" panose="02020603050405020304" pitchFamily="18" charset="0"/>
              </a:rPr>
              <a:t>More information on this is available on the Additional Information sheet.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1800" b="1" dirty="0">
                <a:effectLst/>
                <a:latin typeface="Verdana" panose="020B0604030504040204" pitchFamily="34" charset="0"/>
                <a:ea typeface="Arial" panose="020B0604020202020204" pitchFamily="34" charset="0"/>
              </a:rPr>
              <a:t>If you would like, you can run a mock election in class </a:t>
            </a:r>
            <a:r>
              <a:rPr lang="en-GB" sz="1800" dirty="0">
                <a:effectLst/>
                <a:latin typeface="Verdana" panose="020B0604030504040204" pitchFamily="34" charset="0"/>
                <a:ea typeface="Arial" panose="020B0604020202020204" pitchFamily="34" charset="0"/>
              </a:rPr>
              <a:t>– allow students to put their hand up for their favourite of the pizzas along the side. Whichever has the most votes wins.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800" dirty="0">
              <a:effectLst/>
              <a:latin typeface="Verdana" panose="020B060403050404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Let’s start by using First Past the Post (FPTP). This is a very simple system: everyone votes for their favourite candidate, and the candidate with most votes wins.</a:t>
            </a:r>
            <a:endParaRPr lang="en-GB" sz="1800" dirty="0">
              <a:effectLst/>
              <a:latin typeface="Arial" panose="020B0604020202020204" pitchFamily="34" charset="0"/>
              <a:ea typeface="Arial" panose="020B0604020202020204" pitchFamily="34" charset="0"/>
            </a:endParaRPr>
          </a:p>
          <a:p>
            <a:pPr>
              <a:lnSpc>
                <a:spcPct val="115000"/>
              </a:lnSpc>
            </a:pPr>
            <a:r>
              <a:rPr lang="en-GB" sz="1800" b="1" i="1" dirty="0">
                <a:effectLst/>
                <a:latin typeface="Verdana" panose="020B0604030504040204" pitchFamily="34" charset="0"/>
                <a:ea typeface="Arial" panose="020B0604020202020204" pitchFamily="34" charset="0"/>
              </a:rPr>
              <a:t>If you would like a quick demonstration:</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We’re going to give this a try ourselves. Look at the pizza varieties on the right and raise your hand when I call out your favourite.</a:t>
            </a:r>
            <a:endParaRPr lang="en-GB" sz="1800" dirty="0">
              <a:effectLst/>
              <a:latin typeface="Arial" panose="020B0604020202020204" pitchFamily="34" charset="0"/>
              <a:ea typeface="Arial" panose="020B0604020202020204" pitchFamily="34" charset="0"/>
            </a:endParaRPr>
          </a:p>
          <a:p>
            <a:pPr>
              <a:lnSpc>
                <a:spcPct val="115000"/>
              </a:lnSpc>
            </a:pPr>
            <a:r>
              <a:rPr lang="en-GB" sz="1800" dirty="0">
                <a:effectLst/>
                <a:latin typeface="Verdana" panose="020B0604030504040204" pitchFamily="34" charset="0"/>
                <a:ea typeface="Arial" panose="020B0604020202020204" pitchFamily="34" charset="0"/>
              </a:rPr>
              <a:t>(</a:t>
            </a:r>
            <a:r>
              <a:rPr lang="en-GB" sz="1800" i="1" dirty="0">
                <a:effectLst/>
                <a:latin typeface="Verdana" panose="020B0604030504040204" pitchFamily="34" charset="0"/>
                <a:ea typeface="Arial" panose="020B0604020202020204" pitchFamily="34" charset="0"/>
              </a:rPr>
              <a:t>Call out the pizza options one by one and tally up the votes, then announce the winner</a:t>
            </a:r>
            <a:r>
              <a:rPr lang="en-GB" sz="1800" dirty="0">
                <a:effectLst/>
                <a:latin typeface="Verdana" panose="020B0604030504040204" pitchFamily="34" charset="0"/>
                <a:ea typeface="Arial" panose="020B0604020202020204" pitchFamily="34" charset="0"/>
              </a:rPr>
              <a:t>)</a:t>
            </a:r>
            <a:endParaRPr lang="en-GB" sz="180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9</a:t>
            </a:fld>
            <a:endParaRPr lang="en-GB"/>
          </a:p>
        </p:txBody>
      </p:sp>
    </p:spTree>
    <p:extLst>
      <p:ext uri="{BB962C8B-B14F-4D97-AF65-F5344CB8AC3E}">
        <p14:creationId xmlns:p14="http://schemas.microsoft.com/office/powerpoint/2010/main" val="1712059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4722707" cy="1790700"/>
          </a:xfrm>
        </p:spPr>
        <p:txBody>
          <a:bodyPr anchor="b">
            <a:normAutofit/>
          </a:bodyPr>
          <a:lstStyle>
            <a:lvl1pPr algn="ctr">
              <a:defRPr sz="2500"/>
            </a:lvl1pPr>
          </a:lstStyle>
          <a:p>
            <a:r>
              <a:rPr lang="en-US"/>
              <a:t>Click to edit Master title style</a:t>
            </a:r>
          </a:p>
        </p:txBody>
      </p:sp>
      <p:sp>
        <p:nvSpPr>
          <p:cNvPr id="3" name="Subtitle 2"/>
          <p:cNvSpPr>
            <a:spLocks noGrp="1"/>
          </p:cNvSpPr>
          <p:nvPr>
            <p:ph type="subTitle" idx="1"/>
          </p:nvPr>
        </p:nvSpPr>
        <p:spPr>
          <a:xfrm>
            <a:off x="1143000" y="2701528"/>
            <a:ext cx="4722707" cy="1241822"/>
          </a:xfrm>
        </p:spPr>
        <p:txBody>
          <a:bodyPr>
            <a:normAutofit/>
          </a:bodyPr>
          <a:lstStyle>
            <a:lvl1pPr marL="0" indent="0" algn="ctr">
              <a:buNone/>
              <a:defRPr sz="15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D920900E-0B2D-4D43-ACF9-2CE4923FF325}" type="datetime1">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2114671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FF93B4-5FDA-4775-B12B-DB67D2499010}" type="datetime1">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EAA6A-3812-47EC-A02C-83DAA97123F9}" type="slidenum">
              <a:rPr lang="en-GB" smtClean="0"/>
              <a:t>‹#›</a:t>
            </a:fld>
            <a:endParaRPr lang="en-GB"/>
          </a:p>
        </p:txBody>
      </p:sp>
      <p:grpSp>
        <p:nvGrpSpPr>
          <p:cNvPr id="7" name="Group 6">
            <a:extLst>
              <a:ext uri="{FF2B5EF4-FFF2-40B4-BE49-F238E27FC236}">
                <a16:creationId xmlns:a16="http://schemas.microsoft.com/office/drawing/2014/main" id="{82C06E36-39DC-48A0-ACDB-3ED5424BE162}"/>
              </a:ext>
            </a:extLst>
          </p:cNvPr>
          <p:cNvGrpSpPr/>
          <p:nvPr userDrawn="1"/>
        </p:nvGrpSpPr>
        <p:grpSpPr>
          <a:xfrm>
            <a:off x="7007838" y="-1687"/>
            <a:ext cx="2136162" cy="5145187"/>
            <a:chOff x="7007838" y="-2249"/>
            <a:chExt cx="2136162" cy="5145749"/>
          </a:xfrm>
        </p:grpSpPr>
        <p:sp>
          <p:nvSpPr>
            <p:cNvPr id="9" name="Rectangle 8">
              <a:extLst>
                <a:ext uri="{FF2B5EF4-FFF2-40B4-BE49-F238E27FC236}">
                  <a16:creationId xmlns:a16="http://schemas.microsoft.com/office/drawing/2014/main" id="{F80F14EF-AA32-B3FF-B0A2-800877DE1B54}"/>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0064CB53-BA7B-EFE5-8F0A-A9D7C55C4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07838" y="4282391"/>
              <a:ext cx="2136162" cy="861109"/>
            </a:xfrm>
            <a:prstGeom prst="rect">
              <a:avLst/>
            </a:prstGeom>
          </p:spPr>
        </p:pic>
      </p:grpSp>
    </p:spTree>
    <p:extLst>
      <p:ext uri="{BB962C8B-B14F-4D97-AF65-F5344CB8AC3E}">
        <p14:creationId xmlns:p14="http://schemas.microsoft.com/office/powerpoint/2010/main" val="1124610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49" y="273844"/>
            <a:ext cx="6347883" cy="994172"/>
          </a:xfrm>
        </p:spPr>
        <p:txBody>
          <a:bodyPr>
            <a:normAutofit/>
          </a:bodyPr>
          <a:lstStyle>
            <a:lvl1pPr>
              <a:defRPr sz="2500"/>
            </a:lvl1pPr>
          </a:lstStyle>
          <a:p>
            <a:r>
              <a:rPr lang="en-US"/>
              <a:t>Click to edit Master title style</a:t>
            </a:r>
          </a:p>
        </p:txBody>
      </p:sp>
      <p:sp>
        <p:nvSpPr>
          <p:cNvPr id="3" name="Content Placeholder 2"/>
          <p:cNvSpPr>
            <a:spLocks noGrp="1"/>
          </p:cNvSpPr>
          <p:nvPr>
            <p:ph sz="half" idx="1"/>
          </p:nvPr>
        </p:nvSpPr>
        <p:spPr>
          <a:xfrm>
            <a:off x="628650" y="1369219"/>
            <a:ext cx="3001857" cy="3263504"/>
          </a:xfrm>
        </p:spPr>
        <p:txBody>
          <a:bodyPr>
            <a:normAutofit/>
          </a:bodyPr>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738880" y="1369219"/>
            <a:ext cx="3237652" cy="3263504"/>
          </a:xfrm>
        </p:spPr>
        <p:txBody>
          <a:bodyPr>
            <a:normAutofit/>
          </a:bodyPr>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61FCCC8-E357-4688-9A90-5D6B7388B3C0}" type="datetime1">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1488069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6381750" cy="994172"/>
          </a:xfrm>
        </p:spPr>
        <p:txBody>
          <a:bodyPr>
            <a:normAutofit/>
          </a:bodyPr>
          <a:lstStyle>
            <a:lvl1pPr>
              <a:defRPr sz="2500"/>
            </a:lvl1pPr>
          </a:lstStyle>
          <a:p>
            <a:r>
              <a:rPr lang="en-US"/>
              <a:t>Click to edit Master title style</a:t>
            </a:r>
          </a:p>
        </p:txBody>
      </p:sp>
      <p:sp>
        <p:nvSpPr>
          <p:cNvPr id="3" name="Date Placeholder 2"/>
          <p:cNvSpPr>
            <a:spLocks noGrp="1"/>
          </p:cNvSpPr>
          <p:nvPr>
            <p:ph type="dt" sz="half" idx="10"/>
          </p:nvPr>
        </p:nvSpPr>
        <p:spPr/>
        <p:txBody>
          <a:bodyPr/>
          <a:lstStyle/>
          <a:p>
            <a:fld id="{95C3D766-7831-406D-BAA9-13195E99B23C}" type="datetime1">
              <a:rPr lang="en-GB" smtClean="0"/>
              <a:t>31/03/2025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225334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712137-9B2C-4AA8-8AD1-B2BD43EE02F0}" type="datetime1">
              <a:rPr lang="en-GB" smtClean="0"/>
              <a:t>31/03/2025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5BEAA6A-3812-47EC-A02C-83DAA97123F9}" type="slidenum">
              <a:rPr lang="en-GB" smtClean="0"/>
              <a:t>‹#›</a:t>
            </a:fld>
            <a:endParaRPr lang="en-GB"/>
          </a:p>
        </p:txBody>
      </p:sp>
      <p:sp>
        <p:nvSpPr>
          <p:cNvPr id="5" name="Rectangle 4">
            <a:extLst>
              <a:ext uri="{FF2B5EF4-FFF2-40B4-BE49-F238E27FC236}">
                <a16:creationId xmlns:a16="http://schemas.microsoft.com/office/drawing/2014/main" id="{F0071964-D459-9367-C03B-A729506485D9}"/>
              </a:ext>
            </a:extLst>
          </p:cNvPr>
          <p:cNvSpPr/>
          <p:nvPr userDrawn="1"/>
        </p:nvSpPr>
        <p:spPr>
          <a:xfrm>
            <a:off x="7007840"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4">
            <a:extLst>
              <a:ext uri="{FF2B5EF4-FFF2-40B4-BE49-F238E27FC236}">
                <a16:creationId xmlns:a16="http://schemas.microsoft.com/office/drawing/2014/main" id="{95272C5C-FEA8-C902-D6E9-5F1DF46779D3}"/>
              </a:ext>
            </a:extLst>
          </p:cNvPr>
          <p:cNvPicPr>
            <a:picLocks noChangeAspect="1" noChangeArrowheads="1"/>
          </p:cNvPicPr>
          <p:nvPr userDrawn="1"/>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191599" y="4325898"/>
            <a:ext cx="1768642" cy="686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8929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7BA5A1E-F60A-28C8-754D-A7E2A20DF511}"/>
              </a:ext>
            </a:extLst>
          </p:cNvPr>
          <p:cNvGrpSpPr/>
          <p:nvPr userDrawn="1"/>
        </p:nvGrpSpPr>
        <p:grpSpPr>
          <a:xfrm>
            <a:off x="7007838" y="-1687"/>
            <a:ext cx="2136162" cy="5145187"/>
            <a:chOff x="7007838" y="-2249"/>
            <a:chExt cx="2136162" cy="5145749"/>
          </a:xfrm>
        </p:grpSpPr>
        <p:sp>
          <p:nvSpPr>
            <p:cNvPr id="13" name="Rectangle 12">
              <a:extLst>
                <a:ext uri="{FF2B5EF4-FFF2-40B4-BE49-F238E27FC236}">
                  <a16:creationId xmlns:a16="http://schemas.microsoft.com/office/drawing/2014/main" id="{DEE0500D-9C53-8D55-8365-87A768D7FB73}"/>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4" name="Picture 13" descr="A black background with a black square&#10;&#10;Description automatically generated with medium confidence">
              <a:extLst>
                <a:ext uri="{FF2B5EF4-FFF2-40B4-BE49-F238E27FC236}">
                  <a16:creationId xmlns:a16="http://schemas.microsoft.com/office/drawing/2014/main" id="{B8E7360A-BB4C-8ADD-2B83-0A03763560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07838" y="4282391"/>
              <a:ext cx="2136162" cy="861109"/>
            </a:xfrm>
            <a:prstGeom prst="rect">
              <a:avLst/>
            </a:prstGeom>
          </p:spPr>
        </p:pic>
      </p:grpSp>
      <p:sp>
        <p:nvSpPr>
          <p:cNvPr id="2" name="Title 1">
            <a:extLst>
              <a:ext uri="{FF2B5EF4-FFF2-40B4-BE49-F238E27FC236}">
                <a16:creationId xmlns:a16="http://schemas.microsoft.com/office/drawing/2014/main" id="{48F9351E-0A2F-5C67-B64C-03864ABCB6C8}"/>
              </a:ext>
            </a:extLst>
          </p:cNvPr>
          <p:cNvSpPr>
            <a:spLocks noGrp="1"/>
          </p:cNvSpPr>
          <p:nvPr>
            <p:ph type="title"/>
          </p:nvPr>
        </p:nvSpPr>
        <p:spPr>
          <a:xfrm>
            <a:off x="628650" y="273844"/>
            <a:ext cx="6367769" cy="994172"/>
          </a:xfrm>
        </p:spPr>
        <p:txBody>
          <a:bodyPr>
            <a:normAutofit/>
          </a:bodyPr>
          <a:lstStyle>
            <a:lvl1pPr>
              <a:defRPr sz="2500">
                <a:latin typeface="MetaBold-Roman" panose="020B08020300000200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C376BF-014C-B74B-9FA0-2C84BF411FD3}"/>
              </a:ext>
            </a:extLst>
          </p:cNvPr>
          <p:cNvSpPr>
            <a:spLocks noGrp="1"/>
          </p:cNvSpPr>
          <p:nvPr>
            <p:ph idx="1"/>
          </p:nvPr>
        </p:nvSpPr>
        <p:spPr>
          <a:xfrm>
            <a:off x="628650" y="1369219"/>
            <a:ext cx="6367769" cy="3263504"/>
          </a:xfrm>
        </p:spPr>
        <p:txBody>
          <a:bodyPr>
            <a:normAutofit/>
          </a:bodyPr>
          <a:lstStyle>
            <a:lvl1pPr>
              <a:defRPr sz="1500">
                <a:latin typeface="MetaBold-Roman" panose="020B0802030000020004" pitchFamily="34" charset="0"/>
              </a:defRPr>
            </a:lvl1pPr>
            <a:lvl2pPr>
              <a:defRPr sz="1500">
                <a:latin typeface="MetaBold-Roman" panose="020B0802030000020004" pitchFamily="34" charset="0"/>
              </a:defRPr>
            </a:lvl2pPr>
            <a:lvl3pPr>
              <a:defRPr sz="1500">
                <a:latin typeface="MetaBold-Roman" panose="020B0802030000020004" pitchFamily="34" charset="0"/>
              </a:defRPr>
            </a:lvl3pPr>
            <a:lvl4pPr>
              <a:defRPr sz="1500">
                <a:latin typeface="MetaBold-Roman" panose="020B0802030000020004" pitchFamily="34" charset="0"/>
              </a:defRPr>
            </a:lvl4pPr>
            <a:lvl5pPr>
              <a:defRPr sz="1500">
                <a:latin typeface="MetaBold-Roman" panose="020B08020300000200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08E4B5-0196-9205-607B-CFCCED988E3D}"/>
              </a:ext>
            </a:extLst>
          </p:cNvPr>
          <p:cNvSpPr>
            <a:spLocks noGrp="1"/>
          </p:cNvSpPr>
          <p:nvPr>
            <p:ph type="dt" sz="half" idx="10"/>
          </p:nvPr>
        </p:nvSpPr>
        <p:spPr/>
        <p:txBody>
          <a:bodyPr/>
          <a:lstStyle/>
          <a:p>
            <a:fld id="{EBFD0C98-5BDF-4BC0-928C-11AC33C22F34}" type="datetime1">
              <a:rPr lang="en-GB" smtClean="0"/>
              <a:t>31/03/2025</a:t>
            </a:fld>
            <a:endParaRPr lang="en-GB"/>
          </a:p>
        </p:txBody>
      </p:sp>
      <p:sp>
        <p:nvSpPr>
          <p:cNvPr id="5" name="Footer Placeholder 4">
            <a:extLst>
              <a:ext uri="{FF2B5EF4-FFF2-40B4-BE49-F238E27FC236}">
                <a16:creationId xmlns:a16="http://schemas.microsoft.com/office/drawing/2014/main" id="{EC9F3BDC-62B4-E93E-B02F-169785079D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E86DF1-62F9-C3EE-EE7C-7007E83A33D3}"/>
              </a:ext>
            </a:extLst>
          </p:cNvPr>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4035125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A541DE9-6780-4B28-AE0D-DAAB42B303A0}" type="datetime1">
              <a:rPr lang="en-GB" smtClean="0"/>
              <a:t>31/03/2025</a:t>
            </a:fld>
            <a:endParaRPr lang="en-GB"/>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5BEAA6A-3812-47EC-A02C-83DAA97123F9}" type="slidenum">
              <a:rPr lang="en-GB" smtClean="0"/>
              <a:t>‹#›</a:t>
            </a:fld>
            <a:endParaRPr lang="en-GB"/>
          </a:p>
        </p:txBody>
      </p:sp>
      <p:grpSp>
        <p:nvGrpSpPr>
          <p:cNvPr id="7" name="Group 6">
            <a:extLst>
              <a:ext uri="{FF2B5EF4-FFF2-40B4-BE49-F238E27FC236}">
                <a16:creationId xmlns:a16="http://schemas.microsoft.com/office/drawing/2014/main" id="{103CEEB1-482B-CB70-6CB5-9762202BA978}"/>
              </a:ext>
            </a:extLst>
          </p:cNvPr>
          <p:cNvGrpSpPr/>
          <p:nvPr userDrawn="1"/>
        </p:nvGrpSpPr>
        <p:grpSpPr>
          <a:xfrm>
            <a:off x="7007838" y="-1687"/>
            <a:ext cx="2136162" cy="5145187"/>
            <a:chOff x="7007838" y="-2249"/>
            <a:chExt cx="2136162" cy="5145749"/>
          </a:xfrm>
        </p:grpSpPr>
        <p:sp>
          <p:nvSpPr>
            <p:cNvPr id="9" name="Rectangle 8">
              <a:extLst>
                <a:ext uri="{FF2B5EF4-FFF2-40B4-BE49-F238E27FC236}">
                  <a16:creationId xmlns:a16="http://schemas.microsoft.com/office/drawing/2014/main" id="{2FE3B399-A4CE-1569-B93E-A9AD552448B5}"/>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F7AC848B-84FE-CFE1-D080-B655C5733E0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7007838" y="4282391"/>
              <a:ext cx="2136162" cy="861109"/>
            </a:xfrm>
            <a:prstGeom prst="rect">
              <a:avLst/>
            </a:prstGeom>
          </p:spPr>
        </p:pic>
      </p:grpSp>
    </p:spTree>
    <p:extLst>
      <p:ext uri="{BB962C8B-B14F-4D97-AF65-F5344CB8AC3E}">
        <p14:creationId xmlns:p14="http://schemas.microsoft.com/office/powerpoint/2010/main" val="12735105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6" r:id="rId4"/>
    <p:sldLayoutId id="2147483667" r:id="rId5"/>
    <p:sldLayoutId id="2147483650" r:id="rId6"/>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3.png"/><Relationship Id="rId3" Type="http://schemas.openxmlformats.org/officeDocument/2006/relationships/image" Target="../media/image39.png"/><Relationship Id="rId7" Type="http://schemas.openxmlformats.org/officeDocument/2006/relationships/image" Target="../media/image27.png"/><Relationship Id="rId12" Type="http://schemas.openxmlformats.org/officeDocument/2006/relationships/image" Target="../media/image36.svg"/><Relationship Id="rId2" Type="http://schemas.openxmlformats.org/officeDocument/2006/relationships/notesSlide" Target="../notesSlides/notesSlide10.xml"/><Relationship Id="rId16" Type="http://schemas.openxmlformats.org/officeDocument/2006/relationships/image" Target="../media/image32.svg"/><Relationship Id="rId1" Type="http://schemas.openxmlformats.org/officeDocument/2006/relationships/slideLayout" Target="../slideLayouts/slideLayout2.xml"/><Relationship Id="rId6" Type="http://schemas.openxmlformats.org/officeDocument/2006/relationships/image" Target="../media/image38.svg"/><Relationship Id="rId11" Type="http://schemas.openxmlformats.org/officeDocument/2006/relationships/image" Target="../media/image35.png"/><Relationship Id="rId5" Type="http://schemas.openxmlformats.org/officeDocument/2006/relationships/image" Target="../media/image37.png"/><Relationship Id="rId15" Type="http://schemas.openxmlformats.org/officeDocument/2006/relationships/image" Target="../media/image31.png"/><Relationship Id="rId10" Type="http://schemas.openxmlformats.org/officeDocument/2006/relationships/image" Target="../media/image30.svg"/><Relationship Id="rId4" Type="http://schemas.openxmlformats.org/officeDocument/2006/relationships/image" Target="../media/image40.svg"/><Relationship Id="rId9" Type="http://schemas.openxmlformats.org/officeDocument/2006/relationships/image" Target="../media/image29.png"/><Relationship Id="rId14" Type="http://schemas.openxmlformats.org/officeDocument/2006/relationships/image" Target="../media/image34.svg"/></Relationships>
</file>

<file path=ppt/slides/_rels/slide11.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3.png"/><Relationship Id="rId3" Type="http://schemas.openxmlformats.org/officeDocument/2006/relationships/image" Target="../media/image39.png"/><Relationship Id="rId7" Type="http://schemas.openxmlformats.org/officeDocument/2006/relationships/image" Target="../media/image27.png"/><Relationship Id="rId12" Type="http://schemas.openxmlformats.org/officeDocument/2006/relationships/image" Target="../media/image36.svg"/><Relationship Id="rId2" Type="http://schemas.openxmlformats.org/officeDocument/2006/relationships/notesSlide" Target="../notesSlides/notesSlide11.xml"/><Relationship Id="rId16" Type="http://schemas.openxmlformats.org/officeDocument/2006/relationships/image" Target="../media/image32.svg"/><Relationship Id="rId1" Type="http://schemas.openxmlformats.org/officeDocument/2006/relationships/slideLayout" Target="../slideLayouts/slideLayout2.xml"/><Relationship Id="rId6" Type="http://schemas.openxmlformats.org/officeDocument/2006/relationships/image" Target="../media/image38.svg"/><Relationship Id="rId11" Type="http://schemas.openxmlformats.org/officeDocument/2006/relationships/image" Target="../media/image35.png"/><Relationship Id="rId5" Type="http://schemas.openxmlformats.org/officeDocument/2006/relationships/image" Target="../media/image37.png"/><Relationship Id="rId15" Type="http://schemas.openxmlformats.org/officeDocument/2006/relationships/image" Target="../media/image31.png"/><Relationship Id="rId10" Type="http://schemas.openxmlformats.org/officeDocument/2006/relationships/image" Target="../media/image30.svg"/><Relationship Id="rId4" Type="http://schemas.openxmlformats.org/officeDocument/2006/relationships/image" Target="../media/image40.svg"/><Relationship Id="rId9" Type="http://schemas.openxmlformats.org/officeDocument/2006/relationships/image" Target="../media/image29.png"/><Relationship Id="rId14" Type="http://schemas.openxmlformats.org/officeDocument/2006/relationships/image" Target="../media/image34.svg"/></Relationships>
</file>

<file path=ppt/slides/_rels/slide1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6.sv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3.png"/><Relationship Id="rId3" Type="http://schemas.openxmlformats.org/officeDocument/2006/relationships/image" Target="../media/image39.png"/><Relationship Id="rId7" Type="http://schemas.openxmlformats.org/officeDocument/2006/relationships/image" Target="../media/image27.png"/><Relationship Id="rId12" Type="http://schemas.openxmlformats.org/officeDocument/2006/relationships/image" Target="../media/image36.svg"/><Relationship Id="rId2" Type="http://schemas.openxmlformats.org/officeDocument/2006/relationships/notesSlide" Target="../notesSlides/notesSlide13.xml"/><Relationship Id="rId16" Type="http://schemas.openxmlformats.org/officeDocument/2006/relationships/image" Target="../media/image32.svg"/><Relationship Id="rId1" Type="http://schemas.openxmlformats.org/officeDocument/2006/relationships/slideLayout" Target="../slideLayouts/slideLayout2.xml"/><Relationship Id="rId6" Type="http://schemas.openxmlformats.org/officeDocument/2006/relationships/image" Target="../media/image38.svg"/><Relationship Id="rId11" Type="http://schemas.openxmlformats.org/officeDocument/2006/relationships/image" Target="../media/image35.png"/><Relationship Id="rId5" Type="http://schemas.openxmlformats.org/officeDocument/2006/relationships/image" Target="../media/image37.png"/><Relationship Id="rId15" Type="http://schemas.openxmlformats.org/officeDocument/2006/relationships/image" Target="../media/image31.png"/><Relationship Id="rId10" Type="http://schemas.openxmlformats.org/officeDocument/2006/relationships/image" Target="../media/image30.svg"/><Relationship Id="rId4" Type="http://schemas.openxmlformats.org/officeDocument/2006/relationships/image" Target="../media/image40.svg"/><Relationship Id="rId9" Type="http://schemas.openxmlformats.org/officeDocument/2006/relationships/image" Target="../media/image29.png"/><Relationship Id="rId14" Type="http://schemas.openxmlformats.org/officeDocument/2006/relationships/image" Target="../media/image34.sv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theguardian.com/us-news/ng-interactive/2021/nov/12/gerrymander-redistricting-map-republicans-democrats-visua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3.png"/><Relationship Id="rId3" Type="http://schemas.openxmlformats.org/officeDocument/2006/relationships/image" Target="../media/image39.png"/><Relationship Id="rId7" Type="http://schemas.openxmlformats.org/officeDocument/2006/relationships/image" Target="../media/image27.png"/><Relationship Id="rId12" Type="http://schemas.openxmlformats.org/officeDocument/2006/relationships/image" Target="../media/image36.svg"/><Relationship Id="rId2" Type="http://schemas.openxmlformats.org/officeDocument/2006/relationships/notesSlide" Target="../notesSlides/notesSlide19.xml"/><Relationship Id="rId16" Type="http://schemas.openxmlformats.org/officeDocument/2006/relationships/image" Target="../media/image32.svg"/><Relationship Id="rId1" Type="http://schemas.openxmlformats.org/officeDocument/2006/relationships/slideLayout" Target="../slideLayouts/slideLayout2.xml"/><Relationship Id="rId6" Type="http://schemas.openxmlformats.org/officeDocument/2006/relationships/image" Target="../media/image38.svg"/><Relationship Id="rId11" Type="http://schemas.openxmlformats.org/officeDocument/2006/relationships/image" Target="../media/image35.png"/><Relationship Id="rId5" Type="http://schemas.openxmlformats.org/officeDocument/2006/relationships/image" Target="../media/image37.png"/><Relationship Id="rId15" Type="http://schemas.openxmlformats.org/officeDocument/2006/relationships/image" Target="../media/image31.png"/><Relationship Id="rId10" Type="http://schemas.openxmlformats.org/officeDocument/2006/relationships/image" Target="../media/image30.svg"/><Relationship Id="rId4" Type="http://schemas.openxmlformats.org/officeDocument/2006/relationships/image" Target="../media/image40.svg"/><Relationship Id="rId9" Type="http://schemas.openxmlformats.org/officeDocument/2006/relationships/image" Target="../media/image29.png"/><Relationship Id="rId14" Type="http://schemas.openxmlformats.org/officeDocument/2006/relationships/image" Target="../media/image34.sv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36.sv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5.png"/><Relationship Id="rId12" Type="http://schemas.openxmlformats.org/officeDocument/2006/relationships/image" Target="../media/image32.svg"/><Relationship Id="rId2" Type="http://schemas.openxmlformats.org/officeDocument/2006/relationships/notesSlide" Target="../notesSlides/notesSlide20.xml"/><Relationship Id="rId16" Type="http://schemas.openxmlformats.org/officeDocument/2006/relationships/image" Target="../media/image40.svg"/><Relationship Id="rId1" Type="http://schemas.openxmlformats.org/officeDocument/2006/relationships/slideLayout" Target="../slideLayouts/slideLayout2.xml"/><Relationship Id="rId6" Type="http://schemas.openxmlformats.org/officeDocument/2006/relationships/image" Target="../media/image30.svg"/><Relationship Id="rId11" Type="http://schemas.openxmlformats.org/officeDocument/2006/relationships/image" Target="../media/image31.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svg"/><Relationship Id="rId4" Type="http://schemas.openxmlformats.org/officeDocument/2006/relationships/image" Target="../media/image28.svg"/><Relationship Id="rId9" Type="http://schemas.openxmlformats.org/officeDocument/2006/relationships/image" Target="../media/image33.png"/><Relationship Id="rId14" Type="http://schemas.openxmlformats.org/officeDocument/2006/relationships/image" Target="../media/image38.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50.png"/><Relationship Id="rId7" Type="http://schemas.openxmlformats.org/officeDocument/2006/relationships/image" Target="../media/image30.sv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6.svg"/><Relationship Id="rId5" Type="http://schemas.openxmlformats.org/officeDocument/2006/relationships/image" Target="../media/image28.svg"/><Relationship Id="rId10" Type="http://schemas.openxmlformats.org/officeDocument/2006/relationships/image" Target="../media/image35.png"/><Relationship Id="rId4" Type="http://schemas.openxmlformats.org/officeDocument/2006/relationships/image" Target="../media/image27.png"/><Relationship Id="rId9" Type="http://schemas.openxmlformats.org/officeDocument/2006/relationships/image" Target="../media/image34.svg"/></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53.jpeg"/><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slides/_rels/slide25.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slides/_rels/slide26.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4.svg"/><Relationship Id="rId5" Type="http://schemas.openxmlformats.org/officeDocument/2006/relationships/image" Target="../media/image23.png"/><Relationship Id="rId10" Type="http://schemas.openxmlformats.org/officeDocument/2006/relationships/image" Target="../media/image55.svg"/><Relationship Id="rId4" Type="http://schemas.openxmlformats.org/officeDocument/2006/relationships/image" Target="../media/image22.svg"/><Relationship Id="rId9" Type="http://schemas.openxmlformats.org/officeDocument/2006/relationships/image" Target="../media/image54.png"/></Relationships>
</file>

<file path=ppt/slides/_rels/slide27.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24.svg"/><Relationship Id="rId5" Type="http://schemas.openxmlformats.org/officeDocument/2006/relationships/image" Target="../media/image23.png"/><Relationship Id="rId10" Type="http://schemas.openxmlformats.org/officeDocument/2006/relationships/image" Target="../media/image55.svg"/><Relationship Id="rId4" Type="http://schemas.openxmlformats.org/officeDocument/2006/relationships/image" Target="../media/image22.svg"/><Relationship Id="rId9"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png"/></Relationships>
</file>

<file path=ppt/slides/_rels/slide3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50.png"/><Relationship Id="rId7" Type="http://schemas.openxmlformats.org/officeDocument/2006/relationships/image" Target="../media/image30.sv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6.svg"/><Relationship Id="rId5" Type="http://schemas.openxmlformats.org/officeDocument/2006/relationships/image" Target="../media/image28.svg"/><Relationship Id="rId10" Type="http://schemas.openxmlformats.org/officeDocument/2006/relationships/image" Target="../media/image35.png"/><Relationship Id="rId4" Type="http://schemas.openxmlformats.org/officeDocument/2006/relationships/image" Target="../media/image27.png"/><Relationship Id="rId9" Type="http://schemas.openxmlformats.org/officeDocument/2006/relationships/image" Target="../media/image34.svg"/></Relationships>
</file>

<file path=ppt/slides/_rels/slide3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69.svg"/><Relationship Id="rId13" Type="http://schemas.openxmlformats.org/officeDocument/2006/relationships/image" Target="../media/image74.png"/><Relationship Id="rId18" Type="http://schemas.openxmlformats.org/officeDocument/2006/relationships/image" Target="../media/image79.svg"/><Relationship Id="rId3" Type="http://schemas.openxmlformats.org/officeDocument/2006/relationships/image" Target="../media/image64.png"/><Relationship Id="rId7" Type="http://schemas.openxmlformats.org/officeDocument/2006/relationships/image" Target="../media/image68.png"/><Relationship Id="rId12" Type="http://schemas.openxmlformats.org/officeDocument/2006/relationships/image" Target="../media/image73.svg"/><Relationship Id="rId17" Type="http://schemas.openxmlformats.org/officeDocument/2006/relationships/image" Target="../media/image78.png"/><Relationship Id="rId2" Type="http://schemas.openxmlformats.org/officeDocument/2006/relationships/notesSlide" Target="../notesSlides/notesSlide38.xml"/><Relationship Id="rId16" Type="http://schemas.openxmlformats.org/officeDocument/2006/relationships/image" Target="../media/image77.svg"/><Relationship Id="rId20" Type="http://schemas.openxmlformats.org/officeDocument/2006/relationships/image" Target="../media/image81.svg"/><Relationship Id="rId1" Type="http://schemas.openxmlformats.org/officeDocument/2006/relationships/slideLayout" Target="../slideLayouts/slideLayout2.xml"/><Relationship Id="rId6" Type="http://schemas.openxmlformats.org/officeDocument/2006/relationships/image" Target="../media/image67.svg"/><Relationship Id="rId11" Type="http://schemas.openxmlformats.org/officeDocument/2006/relationships/image" Target="../media/image72.png"/><Relationship Id="rId5" Type="http://schemas.openxmlformats.org/officeDocument/2006/relationships/image" Target="../media/image66.png"/><Relationship Id="rId15" Type="http://schemas.openxmlformats.org/officeDocument/2006/relationships/image" Target="../media/image76.png"/><Relationship Id="rId10" Type="http://schemas.openxmlformats.org/officeDocument/2006/relationships/image" Target="../media/image71.svg"/><Relationship Id="rId19" Type="http://schemas.openxmlformats.org/officeDocument/2006/relationships/image" Target="../media/image80.png"/><Relationship Id="rId4" Type="http://schemas.openxmlformats.org/officeDocument/2006/relationships/image" Target="../media/image65.svg"/><Relationship Id="rId9" Type="http://schemas.openxmlformats.org/officeDocument/2006/relationships/image" Target="../media/image70.png"/><Relationship Id="rId14" Type="http://schemas.openxmlformats.org/officeDocument/2006/relationships/image" Target="../media/image75.sv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10.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0.sv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sv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sv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16.svg"/><Relationship Id="rId9" Type="http://schemas.openxmlformats.org/officeDocument/2006/relationships/image" Target="../media/image21.png"/><Relationship Id="rId14" Type="http://schemas.openxmlformats.org/officeDocument/2006/relationships/image" Target="../media/image26.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svg"/><Relationship Id="rId17" Type="http://schemas.openxmlformats.org/officeDocument/2006/relationships/image" Target="../media/image41.jpeg"/><Relationship Id="rId2" Type="http://schemas.openxmlformats.org/officeDocument/2006/relationships/notesSlide" Target="../notesSlides/notesSlide9.xml"/><Relationship Id="rId16" Type="http://schemas.openxmlformats.org/officeDocument/2006/relationships/image" Target="../media/image40.svg"/><Relationship Id="rId1" Type="http://schemas.openxmlformats.org/officeDocument/2006/relationships/slideLayout" Target="../slideLayouts/slideLayout2.xml"/><Relationship Id="rId6" Type="http://schemas.openxmlformats.org/officeDocument/2006/relationships/image" Target="../media/image30.sv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svg"/><Relationship Id="rId4" Type="http://schemas.openxmlformats.org/officeDocument/2006/relationships/image" Target="../media/image28.svg"/><Relationship Id="rId9" Type="http://schemas.openxmlformats.org/officeDocument/2006/relationships/image" Target="../media/image33.png"/><Relationship Id="rId14" Type="http://schemas.openxmlformats.org/officeDocument/2006/relationships/image" Target="../media/image38.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51039F8-B0BD-10F7-28CA-20192CB6EE36}"/>
              </a:ext>
            </a:extLst>
          </p:cNvPr>
          <p:cNvPicPr>
            <a:picLocks noChangeAspect="1" noChangeArrowheads="1"/>
          </p:cNvPicPr>
          <p:nvPr/>
        </p:nvPicPr>
        <p:blipFill>
          <a:blip r:embed="rId3" cstate="screen">
            <a:extLst>
              <a:ext uri="{BEBA8EAE-BF5A-486C-A8C5-ECC9F3942E4B}">
                <a14:imgProps xmlns:a14="http://schemas.microsoft.com/office/drawing/2010/main">
                  <a14:imgLayer r:embed="rId4">
                    <a14:imgEffect>
                      <a14:backgroundRemoval t="9898" b="98123" l="10000" r="91705">
                        <a14:foregroundMark x1="55114" y1="93003" x2="55114" y2="93003"/>
                        <a14:foregroundMark x1="71364" y1="98123" x2="71364" y2="98123"/>
                        <a14:foregroundMark x1="33068" y1="33276" x2="33068" y2="33276"/>
                        <a14:foregroundMark x1="33068" y1="33276" x2="33068" y2="33276"/>
                        <a14:foregroundMark x1="20000" y1="35666" x2="20000" y2="35666"/>
                        <a14:foregroundMark x1="59205" y1="20137" x2="59205" y2="20137"/>
                        <a14:foregroundMark x1="91705" y1="66212" x2="91705" y2="66212"/>
                        <a14:foregroundMark x1="88409" y1="50512" x2="88409" y2="50512"/>
                        <a14:foregroundMark x1="89205" y1="50171" x2="89205" y2="50171"/>
                        <a14:foregroundMark x1="89773" y1="51365" x2="89773" y2="51365"/>
                        <a14:backgroundMark x1="75114" y1="42150" x2="75114" y2="42150"/>
                        <a14:backgroundMark x1="84432" y1="50171" x2="84432" y2="50171"/>
                      </a14:backgroundRemoval>
                    </a14:imgEffect>
                  </a14:imgLayer>
                </a14:imgProps>
              </a:ext>
              <a:ext uri="{28A0092B-C50C-407E-A947-70E740481C1C}">
                <a14:useLocalDpi xmlns:a14="http://schemas.microsoft.com/office/drawing/2010/main"/>
              </a:ext>
            </a:extLst>
          </a:blip>
          <a:srcRect/>
          <a:stretch>
            <a:fillRect/>
          </a:stretch>
        </p:blipFill>
        <p:spPr bwMode="auto">
          <a:xfrm>
            <a:off x="3831588" y="2807936"/>
            <a:ext cx="3507670" cy="2335564"/>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05527ECD-6E24-F258-EF3C-855E2C3CC158}"/>
              </a:ext>
            </a:extLst>
          </p:cNvPr>
          <p:cNvSpPr>
            <a:spLocks noGrp="1"/>
          </p:cNvSpPr>
          <p:nvPr>
            <p:ph type="ctrTitle"/>
          </p:nvPr>
        </p:nvSpPr>
        <p:spPr>
          <a:xfrm>
            <a:off x="1224290" y="874651"/>
            <a:ext cx="4722707" cy="1790700"/>
          </a:xfrm>
        </p:spPr>
        <p:txBody>
          <a:bodyPr/>
          <a:lstStyle/>
          <a:p>
            <a:r>
              <a:rPr lang="en-US" dirty="0"/>
              <a:t>The </a:t>
            </a:r>
            <a:r>
              <a:rPr lang="en-GB" dirty="0"/>
              <a:t>Maths</a:t>
            </a:r>
            <a:r>
              <a:rPr lang="en-US" dirty="0"/>
              <a:t> of Voting</a:t>
            </a:r>
            <a:endParaRPr lang="en-GB" dirty="0"/>
          </a:p>
        </p:txBody>
      </p:sp>
      <p:sp>
        <p:nvSpPr>
          <p:cNvPr id="5" name="Subtitle 4">
            <a:extLst>
              <a:ext uri="{FF2B5EF4-FFF2-40B4-BE49-F238E27FC236}">
                <a16:creationId xmlns:a16="http://schemas.microsoft.com/office/drawing/2014/main" id="{B46C2704-F24D-C63A-8010-660FBE15AB62}"/>
              </a:ext>
            </a:extLst>
          </p:cNvPr>
          <p:cNvSpPr>
            <a:spLocks noGrp="1"/>
          </p:cNvSpPr>
          <p:nvPr>
            <p:ph type="subTitle" idx="1"/>
          </p:nvPr>
        </p:nvSpPr>
        <p:spPr>
          <a:xfrm>
            <a:off x="1224290" y="2665351"/>
            <a:ext cx="4722707" cy="377254"/>
          </a:xfrm>
        </p:spPr>
        <p:txBody>
          <a:bodyPr>
            <a:normAutofit/>
          </a:bodyPr>
          <a:lstStyle/>
          <a:p>
            <a:r>
              <a:rPr lang="en-GB" b="0" i="0" u="none" strike="noStrike" dirty="0">
                <a:solidFill>
                  <a:srgbClr val="000000"/>
                </a:solidFill>
                <a:effectLst/>
                <a:latin typeface="Verdana" panose="020B0604030504040204" pitchFamily="34" charset="0"/>
              </a:rPr>
              <a:t>A Royal Institution Off-The-Shelf Masterclass</a:t>
            </a:r>
            <a:r>
              <a:rPr lang="en-GB" b="0" i="0" dirty="0">
                <a:solidFill>
                  <a:srgbClr val="000000"/>
                </a:solidFill>
                <a:effectLst/>
                <a:latin typeface="Verdana" panose="020B0604030504040204" pitchFamily="34" charset="0"/>
              </a:rPr>
              <a:t>​</a:t>
            </a:r>
            <a:endParaRPr lang="en-GB" dirty="0"/>
          </a:p>
        </p:txBody>
      </p:sp>
      <p:sp>
        <p:nvSpPr>
          <p:cNvPr id="2" name="TextBox 1">
            <a:extLst>
              <a:ext uri="{FF2B5EF4-FFF2-40B4-BE49-F238E27FC236}">
                <a16:creationId xmlns:a16="http://schemas.microsoft.com/office/drawing/2014/main" id="{81EA7DCC-A6FC-C552-42AE-2B6AEBBA3F74}"/>
              </a:ext>
            </a:extLst>
          </p:cNvPr>
          <p:cNvSpPr txBox="1"/>
          <p:nvPr/>
        </p:nvSpPr>
        <p:spPr>
          <a:xfrm>
            <a:off x="4347766" y="4928056"/>
            <a:ext cx="1389487" cy="215444"/>
          </a:xfrm>
          <a:prstGeom prst="rect">
            <a:avLst/>
          </a:prstGeom>
          <a:noFill/>
        </p:spPr>
        <p:txBody>
          <a:bodyPr wrap="square" lIns="91440" tIns="45720" rIns="91440" bIns="45720" anchor="t">
            <a:spAutoFit/>
          </a:bodyPr>
          <a:lstStyle/>
          <a:p>
            <a:pPr>
              <a:defRPr/>
            </a:pPr>
            <a:r>
              <a:rPr kumimoji="0" lang="en-GB" sz="800" b="0" i="0" u="none" strike="noStrike" kern="1200" cap="none" spc="0" normalizeH="0" baseline="0" noProof="0" dirty="0">
                <a:ln>
                  <a:noFill/>
                </a:ln>
                <a:solidFill>
                  <a:prstClr val="black"/>
                </a:solidFill>
                <a:effectLst/>
                <a:uLnTx/>
                <a:uFillTx/>
                <a:latin typeface="MetaBook-Roman"/>
              </a:rPr>
              <a:t>Image credit: Picpedia.org</a:t>
            </a:r>
          </a:p>
        </p:txBody>
      </p:sp>
      <p:sp>
        <p:nvSpPr>
          <p:cNvPr id="4" name="TextBox 3">
            <a:extLst>
              <a:ext uri="{FF2B5EF4-FFF2-40B4-BE49-F238E27FC236}">
                <a16:creationId xmlns:a16="http://schemas.microsoft.com/office/drawing/2014/main" id="{441EAAFD-E411-35EC-04A7-907C23A3C11F}"/>
              </a:ext>
            </a:extLst>
          </p:cNvPr>
          <p:cNvSpPr txBox="1"/>
          <p:nvPr/>
        </p:nvSpPr>
        <p:spPr>
          <a:xfrm flipH="1">
            <a:off x="305957" y="3437853"/>
            <a:ext cx="3174911" cy="923330"/>
          </a:xfrm>
          <a:prstGeom prst="rect">
            <a:avLst/>
          </a:prstGeom>
          <a:noFill/>
        </p:spPr>
        <p:txBody>
          <a:bodyPr wrap="square" rtlCol="0">
            <a:spAutoFit/>
          </a:bodyPr>
          <a:lstStyle/>
          <a:p>
            <a:r>
              <a:rPr lang="en-US" b="1" dirty="0"/>
              <a:t>Discuss with your neighbours:</a:t>
            </a:r>
          </a:p>
          <a:p>
            <a:r>
              <a:rPr lang="en-GB" dirty="0"/>
              <a:t>What</a:t>
            </a:r>
            <a:r>
              <a:rPr lang="en-US" dirty="0"/>
              <a:t> is the best </a:t>
            </a:r>
            <a:r>
              <a:rPr lang="en-GB" dirty="0"/>
              <a:t>colour</a:t>
            </a:r>
            <a:r>
              <a:rPr lang="en-US" dirty="0"/>
              <a:t>?</a:t>
            </a:r>
            <a:endParaRPr lang="en-GB" dirty="0"/>
          </a:p>
        </p:txBody>
      </p:sp>
    </p:spTree>
    <p:extLst>
      <p:ext uri="{BB962C8B-B14F-4D97-AF65-F5344CB8AC3E}">
        <p14:creationId xmlns:p14="http://schemas.microsoft.com/office/powerpoint/2010/main" val="3743010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526E3-E20F-F35B-BBB3-9322189C7ECC}"/>
              </a:ext>
            </a:extLst>
          </p:cNvPr>
          <p:cNvSpPr>
            <a:spLocks noGrp="1"/>
          </p:cNvSpPr>
          <p:nvPr>
            <p:ph type="title"/>
          </p:nvPr>
        </p:nvSpPr>
        <p:spPr/>
        <p:txBody>
          <a:bodyPr/>
          <a:lstStyle/>
          <a:p>
            <a:r>
              <a:rPr lang="en-GB" dirty="0"/>
              <a:t>What pizza shall we order?</a:t>
            </a:r>
          </a:p>
        </p:txBody>
      </p:sp>
      <p:graphicFrame>
        <p:nvGraphicFramePr>
          <p:cNvPr id="4" name="Table 4">
            <a:extLst>
              <a:ext uri="{FF2B5EF4-FFF2-40B4-BE49-F238E27FC236}">
                <a16:creationId xmlns:a16="http://schemas.microsoft.com/office/drawing/2014/main" id="{28E6E7D0-E671-9BFC-0700-FE3FABF9B47F}"/>
              </a:ext>
            </a:extLst>
          </p:cNvPr>
          <p:cNvGraphicFramePr>
            <a:graphicFrameLocks noGrp="1"/>
          </p:cNvGraphicFramePr>
          <p:nvPr>
            <p:ph idx="1"/>
          </p:nvPr>
        </p:nvGraphicFramePr>
        <p:xfrm>
          <a:off x="495300" y="1370013"/>
          <a:ext cx="6381750" cy="3097212"/>
        </p:xfrm>
        <a:graphic>
          <a:graphicData uri="http://schemas.openxmlformats.org/drawingml/2006/table">
            <a:tbl>
              <a:tblPr firstRow="1" bandRow="1">
                <a:tableStyleId>{2D5ABB26-0587-4C30-8999-92F81FD0307C}</a:tableStyleId>
              </a:tblPr>
              <a:tblGrid>
                <a:gridCol w="1276350">
                  <a:extLst>
                    <a:ext uri="{9D8B030D-6E8A-4147-A177-3AD203B41FA5}">
                      <a16:colId xmlns:a16="http://schemas.microsoft.com/office/drawing/2014/main" val="3747395745"/>
                    </a:ext>
                  </a:extLst>
                </a:gridCol>
                <a:gridCol w="1276350">
                  <a:extLst>
                    <a:ext uri="{9D8B030D-6E8A-4147-A177-3AD203B41FA5}">
                      <a16:colId xmlns:a16="http://schemas.microsoft.com/office/drawing/2014/main" val="3256597451"/>
                    </a:ext>
                  </a:extLst>
                </a:gridCol>
                <a:gridCol w="1276350">
                  <a:extLst>
                    <a:ext uri="{9D8B030D-6E8A-4147-A177-3AD203B41FA5}">
                      <a16:colId xmlns:a16="http://schemas.microsoft.com/office/drawing/2014/main" val="2479498890"/>
                    </a:ext>
                  </a:extLst>
                </a:gridCol>
                <a:gridCol w="1276350">
                  <a:extLst>
                    <a:ext uri="{9D8B030D-6E8A-4147-A177-3AD203B41FA5}">
                      <a16:colId xmlns:a16="http://schemas.microsoft.com/office/drawing/2014/main" val="1110461573"/>
                    </a:ext>
                  </a:extLst>
                </a:gridCol>
                <a:gridCol w="1276350">
                  <a:extLst>
                    <a:ext uri="{9D8B030D-6E8A-4147-A177-3AD203B41FA5}">
                      <a16:colId xmlns:a16="http://schemas.microsoft.com/office/drawing/2014/main" val="2092077734"/>
                    </a:ext>
                  </a:extLst>
                </a:gridCol>
              </a:tblGrid>
              <a:tr h="1032404">
                <a:tc>
                  <a:txBody>
                    <a:bodyPr/>
                    <a:lstStyle/>
                    <a:p>
                      <a:pPr algn="ctr"/>
                      <a:r>
                        <a:rPr lang="en-GB" sz="1500" b="1" dirty="0"/>
                        <a:t>A</a:t>
                      </a:r>
                    </a:p>
                    <a:p>
                      <a:pPr algn="ctr"/>
                      <a:endParaRPr lang="en-GB" sz="1500" b="1" dirty="0"/>
                    </a:p>
                    <a:p>
                      <a:pPr algn="ctr"/>
                      <a:endParaRPr lang="en-GB" sz="1500" b="0" dirty="0"/>
                    </a:p>
                  </a:txBody>
                  <a:tcPr/>
                </a:tc>
                <a:tc>
                  <a:txBody>
                    <a:bodyPr/>
                    <a:lstStyle/>
                    <a:p>
                      <a:pPr algn="ctr"/>
                      <a:r>
                        <a:rPr lang="en-GB" sz="1500" b="1" dirty="0"/>
                        <a:t>B</a:t>
                      </a:r>
                    </a:p>
                    <a:p>
                      <a:pPr algn="ctr"/>
                      <a:endParaRPr lang="en-GB" sz="1500" b="1" dirty="0"/>
                    </a:p>
                    <a:p>
                      <a:pPr algn="ctr"/>
                      <a:endParaRPr lang="en-GB" sz="1500" b="0" dirty="0"/>
                    </a:p>
                  </a:txBody>
                  <a:tcPr/>
                </a:tc>
                <a:tc>
                  <a:txBody>
                    <a:bodyPr/>
                    <a:lstStyle/>
                    <a:p>
                      <a:pPr algn="ctr"/>
                      <a:r>
                        <a:rPr lang="en-GB" sz="1500" b="1" dirty="0"/>
                        <a:t>C</a:t>
                      </a:r>
                    </a:p>
                    <a:p>
                      <a:pPr algn="ctr"/>
                      <a:endParaRPr lang="en-GB" sz="1500" b="1" dirty="0"/>
                    </a:p>
                    <a:p>
                      <a:pPr algn="ctr"/>
                      <a:endParaRPr lang="en-GB" sz="1500" b="0" dirty="0"/>
                    </a:p>
                  </a:txBody>
                  <a:tcPr/>
                </a:tc>
                <a:tc>
                  <a:txBody>
                    <a:bodyPr/>
                    <a:lstStyle/>
                    <a:p>
                      <a:pPr algn="ctr"/>
                      <a:r>
                        <a:rPr lang="en-GB" sz="1500" b="1" dirty="0"/>
                        <a:t>D</a:t>
                      </a:r>
                    </a:p>
                    <a:p>
                      <a:pPr algn="ctr"/>
                      <a:endParaRPr lang="en-GB" sz="1500" b="1" dirty="0"/>
                    </a:p>
                    <a:p>
                      <a:pPr algn="ctr"/>
                      <a:endParaRPr lang="en-GB" sz="1500" b="0" dirty="0"/>
                    </a:p>
                  </a:txBody>
                  <a:tcPr/>
                </a:tc>
                <a:tc>
                  <a:txBody>
                    <a:bodyPr/>
                    <a:lstStyle/>
                    <a:p>
                      <a:pPr algn="ctr"/>
                      <a:r>
                        <a:rPr lang="en-GB" sz="1500" b="1" dirty="0"/>
                        <a:t>E</a:t>
                      </a:r>
                    </a:p>
                    <a:p>
                      <a:pPr algn="ctr"/>
                      <a:endParaRPr lang="en-GB" sz="1500" b="1" dirty="0"/>
                    </a:p>
                    <a:p>
                      <a:pPr algn="ctr"/>
                      <a:endParaRPr lang="en-GB" sz="1500" b="0" dirty="0"/>
                    </a:p>
                  </a:txBody>
                  <a:tcPr/>
                </a:tc>
                <a:extLst>
                  <a:ext uri="{0D108BD9-81ED-4DB2-BD59-A6C34878D82A}">
                    <a16:rowId xmlns:a16="http://schemas.microsoft.com/office/drawing/2014/main" val="433174498"/>
                  </a:ext>
                </a:extLst>
              </a:tr>
              <a:tr h="1032404">
                <a:tc>
                  <a:txBody>
                    <a:bodyPr/>
                    <a:lstStyle/>
                    <a:p>
                      <a:pPr algn="ctr"/>
                      <a:r>
                        <a:rPr lang="en-GB" sz="1500" b="1" dirty="0"/>
                        <a:t>F</a:t>
                      </a:r>
                    </a:p>
                    <a:p>
                      <a:pPr algn="ctr"/>
                      <a:endParaRPr lang="en-GB" sz="1500" b="1" dirty="0"/>
                    </a:p>
                  </a:txBody>
                  <a:tcPr/>
                </a:tc>
                <a:tc>
                  <a:txBody>
                    <a:bodyPr/>
                    <a:lstStyle/>
                    <a:p>
                      <a:pPr algn="ctr"/>
                      <a:r>
                        <a:rPr lang="en-GB" sz="1500" b="1" dirty="0"/>
                        <a:t>G</a:t>
                      </a:r>
                    </a:p>
                    <a:p>
                      <a:pPr algn="ctr"/>
                      <a:endParaRPr lang="en-GB" sz="1500" b="1" dirty="0"/>
                    </a:p>
                    <a:p>
                      <a:pPr algn="ctr"/>
                      <a:endParaRPr lang="en-GB" sz="1500" b="0" dirty="0"/>
                    </a:p>
                  </a:txBody>
                  <a:tcPr/>
                </a:tc>
                <a:tc>
                  <a:txBody>
                    <a:bodyPr/>
                    <a:lstStyle/>
                    <a:p>
                      <a:pPr algn="ctr"/>
                      <a:r>
                        <a:rPr lang="en-GB" sz="1500" b="1" dirty="0"/>
                        <a:t>H</a:t>
                      </a:r>
                    </a:p>
                    <a:p>
                      <a:pPr algn="ctr"/>
                      <a:endParaRPr lang="en-GB" sz="1500" b="1" dirty="0"/>
                    </a:p>
                    <a:p>
                      <a:pPr algn="ctr"/>
                      <a:endParaRPr lang="en-GB" sz="1500" b="0" dirty="0"/>
                    </a:p>
                  </a:txBody>
                  <a:tcPr/>
                </a:tc>
                <a:tc>
                  <a:txBody>
                    <a:bodyPr/>
                    <a:lstStyle/>
                    <a:p>
                      <a:pPr algn="ctr"/>
                      <a:r>
                        <a:rPr lang="en-GB" sz="1500" b="1" dirty="0"/>
                        <a:t>I</a:t>
                      </a:r>
                    </a:p>
                    <a:p>
                      <a:pPr algn="ctr"/>
                      <a:endParaRPr lang="en-GB" sz="1500" b="1" dirty="0"/>
                    </a:p>
                    <a:p>
                      <a:pPr algn="ctr"/>
                      <a:endParaRPr lang="en-GB" sz="1500" b="0" dirty="0"/>
                    </a:p>
                  </a:txBody>
                  <a:tcPr/>
                </a:tc>
                <a:tc>
                  <a:txBody>
                    <a:bodyPr/>
                    <a:lstStyle/>
                    <a:p>
                      <a:pPr algn="ctr"/>
                      <a:r>
                        <a:rPr lang="en-GB" sz="1500" b="1" dirty="0"/>
                        <a:t>J</a:t>
                      </a:r>
                    </a:p>
                    <a:p>
                      <a:pPr algn="ctr"/>
                      <a:endParaRPr lang="en-GB" sz="1500" b="1" dirty="0"/>
                    </a:p>
                    <a:p>
                      <a:pPr algn="ctr"/>
                      <a:endParaRPr lang="en-GB" sz="1500" b="0" dirty="0"/>
                    </a:p>
                  </a:txBody>
                  <a:tcPr/>
                </a:tc>
                <a:extLst>
                  <a:ext uri="{0D108BD9-81ED-4DB2-BD59-A6C34878D82A}">
                    <a16:rowId xmlns:a16="http://schemas.microsoft.com/office/drawing/2014/main" val="2920065838"/>
                  </a:ext>
                </a:extLst>
              </a:tr>
              <a:tr h="1032404">
                <a:tc>
                  <a:txBody>
                    <a:bodyPr/>
                    <a:lstStyle/>
                    <a:p>
                      <a:pPr algn="ctr"/>
                      <a:r>
                        <a:rPr lang="en-GB" sz="1500" b="1" dirty="0"/>
                        <a:t>K</a:t>
                      </a:r>
                    </a:p>
                    <a:p>
                      <a:pPr algn="ctr"/>
                      <a:endParaRPr lang="en-GB" sz="1500" b="1" dirty="0"/>
                    </a:p>
                    <a:p>
                      <a:pPr algn="ctr"/>
                      <a:endParaRPr lang="en-GB" sz="1500" b="0" dirty="0"/>
                    </a:p>
                  </a:txBody>
                  <a:tcPr/>
                </a:tc>
                <a:tc>
                  <a:txBody>
                    <a:bodyPr/>
                    <a:lstStyle/>
                    <a:p>
                      <a:pPr algn="ctr"/>
                      <a:r>
                        <a:rPr lang="en-GB" sz="1500" b="1" dirty="0"/>
                        <a:t>L</a:t>
                      </a:r>
                    </a:p>
                    <a:p>
                      <a:pPr algn="ctr"/>
                      <a:endParaRPr lang="en-GB" sz="1500" b="1" dirty="0"/>
                    </a:p>
                    <a:p>
                      <a:pPr algn="ctr"/>
                      <a:endParaRPr lang="en-GB" sz="1500" b="0" dirty="0"/>
                    </a:p>
                  </a:txBody>
                  <a:tcPr/>
                </a:tc>
                <a:tc>
                  <a:txBody>
                    <a:bodyPr/>
                    <a:lstStyle/>
                    <a:p>
                      <a:pPr algn="ctr"/>
                      <a:endParaRPr lang="en-GB" sz="1500" b="1" dirty="0"/>
                    </a:p>
                  </a:txBody>
                  <a:tcPr>
                    <a:noFill/>
                  </a:tcPr>
                </a:tc>
                <a:tc>
                  <a:txBody>
                    <a:bodyPr/>
                    <a:lstStyle/>
                    <a:p>
                      <a:pPr algn="ctr"/>
                      <a:endParaRPr lang="en-GB" sz="1500" b="1" dirty="0"/>
                    </a:p>
                  </a:txBody>
                  <a:tcPr>
                    <a:noFill/>
                  </a:tcPr>
                </a:tc>
                <a:tc>
                  <a:txBody>
                    <a:bodyPr/>
                    <a:lstStyle/>
                    <a:p>
                      <a:pPr algn="ctr"/>
                      <a:endParaRPr lang="en-GB" sz="1500" b="1" dirty="0"/>
                    </a:p>
                  </a:txBody>
                  <a:tcPr>
                    <a:noFill/>
                  </a:tcPr>
                </a:tc>
                <a:extLst>
                  <a:ext uri="{0D108BD9-81ED-4DB2-BD59-A6C34878D82A}">
                    <a16:rowId xmlns:a16="http://schemas.microsoft.com/office/drawing/2014/main" val="433683410"/>
                  </a:ext>
                </a:extLst>
              </a:tr>
            </a:tbl>
          </a:graphicData>
        </a:graphic>
      </p:graphicFrame>
      <p:pic>
        <p:nvPicPr>
          <p:cNvPr id="5" name="Graphic 4" descr="Dead Fish Skeleton with solid fill">
            <a:extLst>
              <a:ext uri="{FF2B5EF4-FFF2-40B4-BE49-F238E27FC236}">
                <a16:creationId xmlns:a16="http://schemas.microsoft.com/office/drawing/2014/main" id="{432BF71B-AA60-A869-AC6D-226CF7BA197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838750" y="2638425"/>
            <a:ext cx="914400" cy="914400"/>
          </a:xfrm>
          <a:prstGeom prst="rect">
            <a:avLst/>
          </a:prstGeom>
        </p:spPr>
      </p:pic>
      <p:pic>
        <p:nvPicPr>
          <p:cNvPr id="7" name="Graphic 6" descr="Chicken leg with solid fill">
            <a:extLst>
              <a:ext uri="{FF2B5EF4-FFF2-40B4-BE49-F238E27FC236}">
                <a16:creationId xmlns:a16="http://schemas.microsoft.com/office/drawing/2014/main" id="{E41BC966-96DE-771D-3F1C-FC1CBD2569FA}"/>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305251" y="2777285"/>
            <a:ext cx="714375" cy="714375"/>
          </a:xfrm>
          <a:prstGeom prst="rect">
            <a:avLst/>
          </a:prstGeom>
        </p:spPr>
      </p:pic>
      <p:pic>
        <p:nvPicPr>
          <p:cNvPr id="9" name="Graphic 8" descr="Cheese with solid fill">
            <a:extLst>
              <a:ext uri="{FF2B5EF4-FFF2-40B4-BE49-F238E27FC236}">
                <a16:creationId xmlns:a16="http://schemas.microsoft.com/office/drawing/2014/main" id="{842FCB6B-4389-930F-86A9-09D711E86358}"/>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095952" y="2777285"/>
            <a:ext cx="714375" cy="714375"/>
          </a:xfrm>
          <a:prstGeom prst="rect">
            <a:avLst/>
          </a:prstGeom>
        </p:spPr>
      </p:pic>
      <p:pic>
        <p:nvPicPr>
          <p:cNvPr id="11" name="Graphic 10" descr="Onion with solid fill">
            <a:extLst>
              <a:ext uri="{FF2B5EF4-FFF2-40B4-BE49-F238E27FC236}">
                <a16:creationId xmlns:a16="http://schemas.microsoft.com/office/drawing/2014/main" id="{07C9CFA4-9810-15AB-DB63-B292D801EC93}"/>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34404" y="3829835"/>
            <a:ext cx="714375" cy="714375"/>
          </a:xfrm>
          <a:prstGeom prst="rect">
            <a:avLst/>
          </a:prstGeom>
        </p:spPr>
      </p:pic>
      <p:pic>
        <p:nvPicPr>
          <p:cNvPr id="15" name="Graphic 14" descr="Pineapple with solid fill">
            <a:extLst>
              <a:ext uri="{FF2B5EF4-FFF2-40B4-BE49-F238E27FC236}">
                <a16:creationId xmlns:a16="http://schemas.microsoft.com/office/drawing/2014/main" id="{6B0EE415-7701-AA91-32F2-CF97A794244E}"/>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4572000" y="2843175"/>
            <a:ext cx="714375" cy="714375"/>
          </a:xfrm>
          <a:prstGeom prst="rect">
            <a:avLst/>
          </a:prstGeom>
        </p:spPr>
      </p:pic>
      <p:pic>
        <p:nvPicPr>
          <p:cNvPr id="16" name="Graphic 15" descr="Pineapple with solid fill">
            <a:extLst>
              <a:ext uri="{FF2B5EF4-FFF2-40B4-BE49-F238E27FC236}">
                <a16:creationId xmlns:a16="http://schemas.microsoft.com/office/drawing/2014/main" id="{41D6A9B4-9DA5-14A3-D32E-F0BA8DBB5DBB}"/>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2095952" y="3877460"/>
            <a:ext cx="714375" cy="714375"/>
          </a:xfrm>
          <a:prstGeom prst="rect">
            <a:avLst/>
          </a:prstGeom>
        </p:spPr>
      </p:pic>
      <p:pic>
        <p:nvPicPr>
          <p:cNvPr id="17" name="Graphic 16" descr="Cheese with solid fill">
            <a:extLst>
              <a:ext uri="{FF2B5EF4-FFF2-40B4-BE49-F238E27FC236}">
                <a16:creationId xmlns:a16="http://schemas.microsoft.com/office/drawing/2014/main" id="{6EF2EF75-666E-D9BC-29F1-DFB56E8B3FDF}"/>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14877" y="1743075"/>
            <a:ext cx="714375" cy="714375"/>
          </a:xfrm>
          <a:prstGeom prst="rect">
            <a:avLst/>
          </a:prstGeom>
        </p:spPr>
      </p:pic>
      <p:pic>
        <p:nvPicPr>
          <p:cNvPr id="18" name="Graphic 17" descr="Onion with solid fill">
            <a:extLst>
              <a:ext uri="{FF2B5EF4-FFF2-40B4-BE49-F238E27FC236}">
                <a16:creationId xmlns:a16="http://schemas.microsoft.com/office/drawing/2014/main" id="{65B6B43E-850E-6AD0-BB14-DD967924C2D7}"/>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072658" y="1677110"/>
            <a:ext cx="737669" cy="737669"/>
          </a:xfrm>
          <a:prstGeom prst="rect">
            <a:avLst/>
          </a:prstGeom>
        </p:spPr>
      </p:pic>
      <p:pic>
        <p:nvPicPr>
          <p:cNvPr id="19" name="Graphic 18" descr="Pizza with solid fill">
            <a:extLst>
              <a:ext uri="{FF2B5EF4-FFF2-40B4-BE49-F238E27FC236}">
                <a16:creationId xmlns:a16="http://schemas.microsoft.com/office/drawing/2014/main" id="{C98CC516-F4C8-85EA-29DF-FBA5C45F8758}"/>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4630831" y="1719781"/>
            <a:ext cx="737669" cy="737669"/>
          </a:xfrm>
          <a:prstGeom prst="rect">
            <a:avLst/>
          </a:prstGeom>
        </p:spPr>
      </p:pic>
      <p:pic>
        <p:nvPicPr>
          <p:cNvPr id="20" name="Graphic 19" descr="Pizza with solid fill">
            <a:extLst>
              <a:ext uri="{FF2B5EF4-FFF2-40B4-BE49-F238E27FC236}">
                <a16:creationId xmlns:a16="http://schemas.microsoft.com/office/drawing/2014/main" id="{0A6B462C-892B-6E84-1CF0-CF846E8D8D53}"/>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5892856" y="1677110"/>
            <a:ext cx="737669" cy="737669"/>
          </a:xfrm>
          <a:prstGeom prst="rect">
            <a:avLst/>
          </a:prstGeom>
        </p:spPr>
      </p:pic>
      <p:pic>
        <p:nvPicPr>
          <p:cNvPr id="21" name="Graphic 20" descr="Pineapple with solid fill">
            <a:extLst>
              <a:ext uri="{FF2B5EF4-FFF2-40B4-BE49-F238E27FC236}">
                <a16:creationId xmlns:a16="http://schemas.microsoft.com/office/drawing/2014/main" id="{223E0648-00D7-0C0A-E40B-71B2F563C4DC}"/>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71752" y="2688224"/>
            <a:ext cx="714375" cy="714375"/>
          </a:xfrm>
          <a:prstGeom prst="rect">
            <a:avLst/>
          </a:prstGeom>
        </p:spPr>
      </p:pic>
      <p:pic>
        <p:nvPicPr>
          <p:cNvPr id="23" name="Graphic 22" descr="Whole pizza outline">
            <a:extLst>
              <a:ext uri="{FF2B5EF4-FFF2-40B4-BE49-F238E27FC236}">
                <a16:creationId xmlns:a16="http://schemas.microsoft.com/office/drawing/2014/main" id="{18A9C8AF-729D-FFE8-DB76-68F6EAC7CC9B}"/>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3393004" y="1696160"/>
            <a:ext cx="714375" cy="714375"/>
          </a:xfrm>
          <a:prstGeom prst="rect">
            <a:avLst/>
          </a:prstGeom>
        </p:spPr>
      </p:pic>
      <p:pic>
        <p:nvPicPr>
          <p:cNvPr id="3" name="Graphic 2" descr="Cheese with solid fill">
            <a:extLst>
              <a:ext uri="{FF2B5EF4-FFF2-40B4-BE49-F238E27FC236}">
                <a16:creationId xmlns:a16="http://schemas.microsoft.com/office/drawing/2014/main" id="{EB4EB121-D1F5-9057-22CC-FD7E3BECD072}"/>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7406765" y="444549"/>
            <a:ext cx="515698" cy="515698"/>
          </a:xfrm>
          <a:prstGeom prst="rect">
            <a:avLst/>
          </a:prstGeom>
        </p:spPr>
      </p:pic>
      <p:pic>
        <p:nvPicPr>
          <p:cNvPr id="6" name="Graphic 5" descr="Onion with solid fill">
            <a:extLst>
              <a:ext uri="{FF2B5EF4-FFF2-40B4-BE49-F238E27FC236}">
                <a16:creationId xmlns:a16="http://schemas.microsoft.com/office/drawing/2014/main" id="{D2E51EF6-7BF9-60DD-57B3-52563AF77FC4}"/>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402855" y="1001633"/>
            <a:ext cx="480935" cy="480935"/>
          </a:xfrm>
          <a:prstGeom prst="rect">
            <a:avLst/>
          </a:prstGeom>
        </p:spPr>
      </p:pic>
      <p:pic>
        <p:nvPicPr>
          <p:cNvPr id="8" name="Graphic 7" descr="Whole pizza outline">
            <a:extLst>
              <a:ext uri="{FF2B5EF4-FFF2-40B4-BE49-F238E27FC236}">
                <a16:creationId xmlns:a16="http://schemas.microsoft.com/office/drawing/2014/main" id="{3F792176-145B-5B35-A31C-AB164AC1BB2A}"/>
              </a:ext>
            </a:extLst>
          </p:cNvPr>
          <p:cNvPicPr>
            <a:picLocks noChangeAspect="1"/>
          </p:cNvPicPr>
          <p:nvPr/>
        </p:nvPicPr>
        <p:blipFill>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7426653" y="1572917"/>
            <a:ext cx="515698" cy="515698"/>
          </a:xfrm>
          <a:prstGeom prst="rect">
            <a:avLst/>
          </a:prstGeom>
        </p:spPr>
      </p:pic>
      <p:pic>
        <p:nvPicPr>
          <p:cNvPr id="10" name="Graphic 9" descr="Pizza with solid fill">
            <a:extLst>
              <a:ext uri="{FF2B5EF4-FFF2-40B4-BE49-F238E27FC236}">
                <a16:creationId xmlns:a16="http://schemas.microsoft.com/office/drawing/2014/main" id="{1BFA007C-B4F4-C620-0E77-FA77129FF21C}"/>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7387059" y="2207182"/>
            <a:ext cx="515698" cy="515698"/>
          </a:xfrm>
          <a:prstGeom prst="rect">
            <a:avLst/>
          </a:prstGeom>
        </p:spPr>
      </p:pic>
      <p:pic>
        <p:nvPicPr>
          <p:cNvPr id="12" name="Graphic 11" descr="Pineapple with solid fill">
            <a:extLst>
              <a:ext uri="{FF2B5EF4-FFF2-40B4-BE49-F238E27FC236}">
                <a16:creationId xmlns:a16="http://schemas.microsoft.com/office/drawing/2014/main" id="{19BD2280-383C-FC76-BC74-85C46D8E0E5E}"/>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402553" y="2741388"/>
            <a:ext cx="515699" cy="515699"/>
          </a:xfrm>
          <a:prstGeom prst="rect">
            <a:avLst/>
          </a:prstGeom>
        </p:spPr>
      </p:pic>
      <p:pic>
        <p:nvPicPr>
          <p:cNvPr id="13" name="Graphic 12" descr="Chicken leg with solid fill">
            <a:extLst>
              <a:ext uri="{FF2B5EF4-FFF2-40B4-BE49-F238E27FC236}">
                <a16:creationId xmlns:a16="http://schemas.microsoft.com/office/drawing/2014/main" id="{C3BAF2FF-C1AE-EE32-BDCB-C2671F3159E7}"/>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7433500" y="3321050"/>
            <a:ext cx="463550" cy="463550"/>
          </a:xfrm>
          <a:prstGeom prst="rect">
            <a:avLst/>
          </a:prstGeom>
        </p:spPr>
      </p:pic>
      <p:pic>
        <p:nvPicPr>
          <p:cNvPr id="14" name="Graphic 13" descr="Dead Fish Skeleton with solid fill">
            <a:extLst>
              <a:ext uri="{FF2B5EF4-FFF2-40B4-BE49-F238E27FC236}">
                <a16:creationId xmlns:a16="http://schemas.microsoft.com/office/drawing/2014/main" id="{B4A92474-375A-1565-6984-6BAF084DA34C}"/>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414256" y="3742201"/>
            <a:ext cx="604887" cy="604887"/>
          </a:xfrm>
          <a:prstGeom prst="rect">
            <a:avLst/>
          </a:prstGeom>
        </p:spPr>
      </p:pic>
      <p:sp>
        <p:nvSpPr>
          <p:cNvPr id="22" name="TextBox 21">
            <a:extLst>
              <a:ext uri="{FF2B5EF4-FFF2-40B4-BE49-F238E27FC236}">
                <a16:creationId xmlns:a16="http://schemas.microsoft.com/office/drawing/2014/main" id="{BA3B220F-433B-7CD7-56C1-A09776060770}"/>
              </a:ext>
            </a:extLst>
          </p:cNvPr>
          <p:cNvSpPr txBox="1"/>
          <p:nvPr/>
        </p:nvSpPr>
        <p:spPr>
          <a:xfrm>
            <a:off x="7918252" y="523859"/>
            <a:ext cx="1175657" cy="323165"/>
          </a:xfrm>
          <a:prstGeom prst="rect">
            <a:avLst/>
          </a:prstGeom>
          <a:noFill/>
        </p:spPr>
        <p:txBody>
          <a:bodyPr wrap="square" rtlCol="0">
            <a:spAutoFit/>
          </a:bodyPr>
          <a:lstStyle/>
          <a:p>
            <a:r>
              <a:rPr lang="en-GB" sz="1500" dirty="0"/>
              <a:t>4 Cheese</a:t>
            </a:r>
          </a:p>
        </p:txBody>
      </p:sp>
      <p:sp>
        <p:nvSpPr>
          <p:cNvPr id="24" name="TextBox 23">
            <a:extLst>
              <a:ext uri="{FF2B5EF4-FFF2-40B4-BE49-F238E27FC236}">
                <a16:creationId xmlns:a16="http://schemas.microsoft.com/office/drawing/2014/main" id="{952AEC02-967B-D600-ABD4-0CC2021A73FD}"/>
              </a:ext>
            </a:extLst>
          </p:cNvPr>
          <p:cNvSpPr txBox="1"/>
          <p:nvPr/>
        </p:nvSpPr>
        <p:spPr>
          <a:xfrm>
            <a:off x="8019143" y="1080517"/>
            <a:ext cx="1175657" cy="323165"/>
          </a:xfrm>
          <a:prstGeom prst="rect">
            <a:avLst/>
          </a:prstGeom>
          <a:noFill/>
        </p:spPr>
        <p:txBody>
          <a:bodyPr wrap="square" rtlCol="0">
            <a:spAutoFit/>
          </a:bodyPr>
          <a:lstStyle/>
          <a:p>
            <a:r>
              <a:rPr lang="en-GB" sz="1500" dirty="0"/>
              <a:t>Veggie</a:t>
            </a:r>
          </a:p>
        </p:txBody>
      </p:sp>
      <p:sp>
        <p:nvSpPr>
          <p:cNvPr id="25" name="TextBox 24">
            <a:extLst>
              <a:ext uri="{FF2B5EF4-FFF2-40B4-BE49-F238E27FC236}">
                <a16:creationId xmlns:a16="http://schemas.microsoft.com/office/drawing/2014/main" id="{D1C875EF-8A96-95EB-A180-FEEA2026D4AE}"/>
              </a:ext>
            </a:extLst>
          </p:cNvPr>
          <p:cNvSpPr txBox="1"/>
          <p:nvPr/>
        </p:nvSpPr>
        <p:spPr>
          <a:xfrm>
            <a:off x="7942352" y="1703199"/>
            <a:ext cx="1252448" cy="323165"/>
          </a:xfrm>
          <a:prstGeom prst="rect">
            <a:avLst/>
          </a:prstGeom>
          <a:noFill/>
        </p:spPr>
        <p:txBody>
          <a:bodyPr wrap="square" rtlCol="0">
            <a:spAutoFit/>
          </a:bodyPr>
          <a:lstStyle/>
          <a:p>
            <a:r>
              <a:rPr lang="en-GB" sz="1500" dirty="0"/>
              <a:t>Margherita</a:t>
            </a:r>
          </a:p>
        </p:txBody>
      </p:sp>
      <p:sp>
        <p:nvSpPr>
          <p:cNvPr id="26" name="TextBox 25">
            <a:extLst>
              <a:ext uri="{FF2B5EF4-FFF2-40B4-BE49-F238E27FC236}">
                <a16:creationId xmlns:a16="http://schemas.microsoft.com/office/drawing/2014/main" id="{03688D78-A73A-3E71-87F8-E27C61FCEC49}"/>
              </a:ext>
            </a:extLst>
          </p:cNvPr>
          <p:cNvSpPr txBox="1"/>
          <p:nvPr/>
        </p:nvSpPr>
        <p:spPr>
          <a:xfrm>
            <a:off x="7980747" y="2315260"/>
            <a:ext cx="1175657" cy="323165"/>
          </a:xfrm>
          <a:prstGeom prst="rect">
            <a:avLst/>
          </a:prstGeom>
          <a:noFill/>
        </p:spPr>
        <p:txBody>
          <a:bodyPr wrap="square" rtlCol="0">
            <a:spAutoFit/>
          </a:bodyPr>
          <a:lstStyle/>
          <a:p>
            <a:r>
              <a:rPr lang="en-GB" sz="1500" dirty="0"/>
              <a:t>Pepperoni</a:t>
            </a:r>
          </a:p>
        </p:txBody>
      </p:sp>
      <p:sp>
        <p:nvSpPr>
          <p:cNvPr id="27" name="TextBox 26">
            <a:extLst>
              <a:ext uri="{FF2B5EF4-FFF2-40B4-BE49-F238E27FC236}">
                <a16:creationId xmlns:a16="http://schemas.microsoft.com/office/drawing/2014/main" id="{92E25F3E-AF53-6D4D-01FA-01C4FD66CF6C}"/>
              </a:ext>
            </a:extLst>
          </p:cNvPr>
          <p:cNvSpPr txBox="1"/>
          <p:nvPr/>
        </p:nvSpPr>
        <p:spPr>
          <a:xfrm>
            <a:off x="7968713" y="2741388"/>
            <a:ext cx="1276516" cy="553998"/>
          </a:xfrm>
          <a:prstGeom prst="rect">
            <a:avLst/>
          </a:prstGeom>
          <a:noFill/>
        </p:spPr>
        <p:txBody>
          <a:bodyPr wrap="square" rtlCol="0">
            <a:spAutoFit/>
          </a:bodyPr>
          <a:lstStyle/>
          <a:p>
            <a:r>
              <a:rPr lang="en-GB" sz="1500" dirty="0"/>
              <a:t>Ham &amp; pineapple</a:t>
            </a:r>
          </a:p>
        </p:txBody>
      </p:sp>
      <p:sp>
        <p:nvSpPr>
          <p:cNvPr id="28" name="TextBox 27">
            <a:extLst>
              <a:ext uri="{FF2B5EF4-FFF2-40B4-BE49-F238E27FC236}">
                <a16:creationId xmlns:a16="http://schemas.microsoft.com/office/drawing/2014/main" id="{DE285D6D-B007-A2AE-63F5-D09137BFA41A}"/>
              </a:ext>
            </a:extLst>
          </p:cNvPr>
          <p:cNvSpPr txBox="1"/>
          <p:nvPr/>
        </p:nvSpPr>
        <p:spPr>
          <a:xfrm>
            <a:off x="8019142" y="3366777"/>
            <a:ext cx="1175657" cy="323165"/>
          </a:xfrm>
          <a:prstGeom prst="rect">
            <a:avLst/>
          </a:prstGeom>
          <a:noFill/>
        </p:spPr>
        <p:txBody>
          <a:bodyPr wrap="square" rtlCol="0">
            <a:spAutoFit/>
          </a:bodyPr>
          <a:lstStyle/>
          <a:p>
            <a:r>
              <a:rPr lang="en-GB" sz="1500" dirty="0"/>
              <a:t>BBQ</a:t>
            </a:r>
          </a:p>
        </p:txBody>
      </p:sp>
      <p:sp>
        <p:nvSpPr>
          <p:cNvPr id="29" name="TextBox 28">
            <a:extLst>
              <a:ext uri="{FF2B5EF4-FFF2-40B4-BE49-F238E27FC236}">
                <a16:creationId xmlns:a16="http://schemas.microsoft.com/office/drawing/2014/main" id="{5E995E4A-B8C8-8389-4A4F-DD29AFECE658}"/>
              </a:ext>
            </a:extLst>
          </p:cNvPr>
          <p:cNvSpPr txBox="1"/>
          <p:nvPr/>
        </p:nvSpPr>
        <p:spPr>
          <a:xfrm>
            <a:off x="8075397" y="3883061"/>
            <a:ext cx="1175657" cy="323165"/>
          </a:xfrm>
          <a:prstGeom prst="rect">
            <a:avLst/>
          </a:prstGeom>
          <a:noFill/>
        </p:spPr>
        <p:txBody>
          <a:bodyPr wrap="square" rtlCol="0">
            <a:spAutoFit/>
          </a:bodyPr>
          <a:lstStyle/>
          <a:p>
            <a:r>
              <a:rPr lang="en-GB" sz="1500" dirty="0"/>
              <a:t>Anchovy</a:t>
            </a:r>
          </a:p>
        </p:txBody>
      </p:sp>
    </p:spTree>
    <p:extLst>
      <p:ext uri="{BB962C8B-B14F-4D97-AF65-F5344CB8AC3E}">
        <p14:creationId xmlns:p14="http://schemas.microsoft.com/office/powerpoint/2010/main" val="988383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526E3-E20F-F35B-BBB3-9322189C7ECC}"/>
              </a:ext>
            </a:extLst>
          </p:cNvPr>
          <p:cNvSpPr>
            <a:spLocks noGrp="1"/>
          </p:cNvSpPr>
          <p:nvPr>
            <p:ph type="title"/>
          </p:nvPr>
        </p:nvSpPr>
        <p:spPr/>
        <p:txBody>
          <a:bodyPr/>
          <a:lstStyle/>
          <a:p>
            <a:r>
              <a:rPr lang="en-GB" dirty="0"/>
              <a:t>What pizza shall we order?</a:t>
            </a:r>
          </a:p>
        </p:txBody>
      </p:sp>
      <p:graphicFrame>
        <p:nvGraphicFramePr>
          <p:cNvPr id="4" name="Table 4">
            <a:extLst>
              <a:ext uri="{FF2B5EF4-FFF2-40B4-BE49-F238E27FC236}">
                <a16:creationId xmlns:a16="http://schemas.microsoft.com/office/drawing/2014/main" id="{28E6E7D0-E671-9BFC-0700-FE3FABF9B47F}"/>
              </a:ext>
            </a:extLst>
          </p:cNvPr>
          <p:cNvGraphicFramePr>
            <a:graphicFrameLocks noGrp="1"/>
          </p:cNvGraphicFramePr>
          <p:nvPr>
            <p:ph idx="1"/>
            <p:extLst>
              <p:ext uri="{D42A27DB-BD31-4B8C-83A1-F6EECF244321}">
                <p14:modId xmlns:p14="http://schemas.microsoft.com/office/powerpoint/2010/main" val="4208297132"/>
              </p:ext>
            </p:extLst>
          </p:nvPr>
        </p:nvGraphicFramePr>
        <p:xfrm>
          <a:off x="495300" y="1370013"/>
          <a:ext cx="6381750" cy="3097212"/>
        </p:xfrm>
        <a:graphic>
          <a:graphicData uri="http://schemas.openxmlformats.org/drawingml/2006/table">
            <a:tbl>
              <a:tblPr firstRow="1" bandRow="1">
                <a:tableStyleId>{2D5ABB26-0587-4C30-8999-92F81FD0307C}</a:tableStyleId>
              </a:tblPr>
              <a:tblGrid>
                <a:gridCol w="1276350">
                  <a:extLst>
                    <a:ext uri="{9D8B030D-6E8A-4147-A177-3AD203B41FA5}">
                      <a16:colId xmlns:a16="http://schemas.microsoft.com/office/drawing/2014/main" val="3747395745"/>
                    </a:ext>
                  </a:extLst>
                </a:gridCol>
                <a:gridCol w="1276350">
                  <a:extLst>
                    <a:ext uri="{9D8B030D-6E8A-4147-A177-3AD203B41FA5}">
                      <a16:colId xmlns:a16="http://schemas.microsoft.com/office/drawing/2014/main" val="3256597451"/>
                    </a:ext>
                  </a:extLst>
                </a:gridCol>
                <a:gridCol w="1276350">
                  <a:extLst>
                    <a:ext uri="{9D8B030D-6E8A-4147-A177-3AD203B41FA5}">
                      <a16:colId xmlns:a16="http://schemas.microsoft.com/office/drawing/2014/main" val="2479498890"/>
                    </a:ext>
                  </a:extLst>
                </a:gridCol>
                <a:gridCol w="1276350">
                  <a:extLst>
                    <a:ext uri="{9D8B030D-6E8A-4147-A177-3AD203B41FA5}">
                      <a16:colId xmlns:a16="http://schemas.microsoft.com/office/drawing/2014/main" val="1110461573"/>
                    </a:ext>
                  </a:extLst>
                </a:gridCol>
                <a:gridCol w="1276350">
                  <a:extLst>
                    <a:ext uri="{9D8B030D-6E8A-4147-A177-3AD203B41FA5}">
                      <a16:colId xmlns:a16="http://schemas.microsoft.com/office/drawing/2014/main" val="2092077734"/>
                    </a:ext>
                  </a:extLst>
                </a:gridCol>
              </a:tblGrid>
              <a:tr h="1032404">
                <a:tc>
                  <a:txBody>
                    <a:bodyPr/>
                    <a:lstStyle/>
                    <a:p>
                      <a:pPr algn="ctr"/>
                      <a:r>
                        <a:rPr lang="en-GB" sz="1500" b="1" dirty="0"/>
                        <a:t>A</a:t>
                      </a:r>
                    </a:p>
                    <a:p>
                      <a:pPr algn="ctr"/>
                      <a:endParaRPr lang="en-GB" sz="1500" b="1" dirty="0"/>
                    </a:p>
                    <a:p>
                      <a:pPr algn="ctr"/>
                      <a:endParaRPr lang="en-GB" sz="1500" b="0" dirty="0"/>
                    </a:p>
                  </a:txBody>
                  <a:tcPr/>
                </a:tc>
                <a:tc>
                  <a:txBody>
                    <a:bodyPr/>
                    <a:lstStyle/>
                    <a:p>
                      <a:pPr algn="ctr"/>
                      <a:r>
                        <a:rPr lang="en-GB" sz="1500" b="1" dirty="0"/>
                        <a:t>B</a:t>
                      </a:r>
                    </a:p>
                    <a:p>
                      <a:pPr algn="ctr"/>
                      <a:endParaRPr lang="en-GB" sz="1500" b="1" dirty="0"/>
                    </a:p>
                    <a:p>
                      <a:pPr algn="ctr"/>
                      <a:endParaRPr lang="en-GB" sz="1500" b="0" dirty="0"/>
                    </a:p>
                  </a:txBody>
                  <a:tcPr/>
                </a:tc>
                <a:tc>
                  <a:txBody>
                    <a:bodyPr/>
                    <a:lstStyle/>
                    <a:p>
                      <a:pPr algn="ctr"/>
                      <a:r>
                        <a:rPr lang="en-GB" sz="1500" b="1" dirty="0"/>
                        <a:t>C</a:t>
                      </a:r>
                    </a:p>
                    <a:p>
                      <a:pPr algn="ctr"/>
                      <a:endParaRPr lang="en-GB" sz="1500" b="1" dirty="0"/>
                    </a:p>
                    <a:p>
                      <a:pPr algn="ctr"/>
                      <a:endParaRPr lang="en-GB" sz="1500" b="0" dirty="0"/>
                    </a:p>
                  </a:txBody>
                  <a:tcPr/>
                </a:tc>
                <a:tc>
                  <a:txBody>
                    <a:bodyPr/>
                    <a:lstStyle/>
                    <a:p>
                      <a:pPr algn="ctr"/>
                      <a:r>
                        <a:rPr lang="en-GB" sz="1500" b="1" dirty="0"/>
                        <a:t>D</a:t>
                      </a:r>
                    </a:p>
                    <a:p>
                      <a:pPr algn="ctr"/>
                      <a:endParaRPr lang="en-GB" sz="1500" b="1" dirty="0"/>
                    </a:p>
                    <a:p>
                      <a:pPr algn="ctr"/>
                      <a:endParaRPr lang="en-GB" sz="1500" b="0" dirty="0"/>
                    </a:p>
                  </a:txBody>
                  <a:tcPr/>
                </a:tc>
                <a:tc>
                  <a:txBody>
                    <a:bodyPr/>
                    <a:lstStyle/>
                    <a:p>
                      <a:pPr algn="ctr"/>
                      <a:r>
                        <a:rPr lang="en-GB" sz="1500" b="1" dirty="0"/>
                        <a:t>E</a:t>
                      </a:r>
                    </a:p>
                    <a:p>
                      <a:pPr algn="ctr"/>
                      <a:endParaRPr lang="en-GB" sz="1500" b="1" dirty="0"/>
                    </a:p>
                    <a:p>
                      <a:pPr algn="ctr"/>
                      <a:endParaRPr lang="en-GB" sz="1500" b="0" dirty="0"/>
                    </a:p>
                  </a:txBody>
                  <a:tcPr/>
                </a:tc>
                <a:extLst>
                  <a:ext uri="{0D108BD9-81ED-4DB2-BD59-A6C34878D82A}">
                    <a16:rowId xmlns:a16="http://schemas.microsoft.com/office/drawing/2014/main" val="433174498"/>
                  </a:ext>
                </a:extLst>
              </a:tr>
              <a:tr h="1032404">
                <a:tc>
                  <a:txBody>
                    <a:bodyPr/>
                    <a:lstStyle/>
                    <a:p>
                      <a:pPr algn="ctr"/>
                      <a:r>
                        <a:rPr lang="en-GB" sz="1500" b="1" dirty="0"/>
                        <a:t>F</a:t>
                      </a:r>
                    </a:p>
                    <a:p>
                      <a:pPr algn="ctr"/>
                      <a:endParaRPr lang="en-GB" sz="1500" b="1" dirty="0"/>
                    </a:p>
                  </a:txBody>
                  <a:tcPr/>
                </a:tc>
                <a:tc>
                  <a:txBody>
                    <a:bodyPr/>
                    <a:lstStyle/>
                    <a:p>
                      <a:pPr algn="ctr"/>
                      <a:r>
                        <a:rPr lang="en-GB" sz="1500" b="1" dirty="0"/>
                        <a:t>G</a:t>
                      </a:r>
                    </a:p>
                    <a:p>
                      <a:pPr algn="ctr"/>
                      <a:endParaRPr lang="en-GB" sz="1500" b="1" dirty="0"/>
                    </a:p>
                    <a:p>
                      <a:pPr algn="ctr"/>
                      <a:endParaRPr lang="en-GB" sz="1500" b="0" dirty="0"/>
                    </a:p>
                  </a:txBody>
                  <a:tcPr/>
                </a:tc>
                <a:tc>
                  <a:txBody>
                    <a:bodyPr/>
                    <a:lstStyle/>
                    <a:p>
                      <a:pPr algn="ctr"/>
                      <a:r>
                        <a:rPr lang="en-GB" sz="1500" b="1" dirty="0"/>
                        <a:t>H</a:t>
                      </a:r>
                    </a:p>
                    <a:p>
                      <a:pPr algn="ctr"/>
                      <a:endParaRPr lang="en-GB" sz="1500" b="1" dirty="0"/>
                    </a:p>
                    <a:p>
                      <a:pPr algn="ctr"/>
                      <a:endParaRPr lang="en-GB" sz="1500" b="0" dirty="0"/>
                    </a:p>
                  </a:txBody>
                  <a:tcPr/>
                </a:tc>
                <a:tc>
                  <a:txBody>
                    <a:bodyPr/>
                    <a:lstStyle/>
                    <a:p>
                      <a:pPr algn="ctr"/>
                      <a:r>
                        <a:rPr lang="en-GB" sz="1500" b="1" dirty="0"/>
                        <a:t>I</a:t>
                      </a:r>
                    </a:p>
                    <a:p>
                      <a:pPr algn="ctr"/>
                      <a:endParaRPr lang="en-GB" sz="1500" b="1" dirty="0"/>
                    </a:p>
                    <a:p>
                      <a:pPr algn="ctr"/>
                      <a:endParaRPr lang="en-GB" sz="1500" b="0" dirty="0"/>
                    </a:p>
                  </a:txBody>
                  <a:tcPr/>
                </a:tc>
                <a:tc>
                  <a:txBody>
                    <a:bodyPr/>
                    <a:lstStyle/>
                    <a:p>
                      <a:pPr algn="ctr"/>
                      <a:r>
                        <a:rPr lang="en-GB" sz="1500" b="1" dirty="0"/>
                        <a:t>J</a:t>
                      </a:r>
                    </a:p>
                    <a:p>
                      <a:pPr algn="ctr"/>
                      <a:endParaRPr lang="en-GB" sz="1500" b="1" dirty="0"/>
                    </a:p>
                    <a:p>
                      <a:pPr algn="ctr"/>
                      <a:endParaRPr lang="en-GB" sz="1500" b="0" dirty="0"/>
                    </a:p>
                  </a:txBody>
                  <a:tcPr/>
                </a:tc>
                <a:extLst>
                  <a:ext uri="{0D108BD9-81ED-4DB2-BD59-A6C34878D82A}">
                    <a16:rowId xmlns:a16="http://schemas.microsoft.com/office/drawing/2014/main" val="2920065838"/>
                  </a:ext>
                </a:extLst>
              </a:tr>
              <a:tr h="1032404">
                <a:tc>
                  <a:txBody>
                    <a:bodyPr/>
                    <a:lstStyle/>
                    <a:p>
                      <a:pPr algn="ctr"/>
                      <a:r>
                        <a:rPr lang="en-GB" sz="1500" b="1" dirty="0"/>
                        <a:t>K</a:t>
                      </a:r>
                    </a:p>
                    <a:p>
                      <a:pPr algn="ctr"/>
                      <a:endParaRPr lang="en-GB" sz="1500" b="1" dirty="0"/>
                    </a:p>
                    <a:p>
                      <a:pPr algn="ctr"/>
                      <a:endParaRPr lang="en-GB" sz="1500" b="0" dirty="0"/>
                    </a:p>
                  </a:txBody>
                  <a:tcPr/>
                </a:tc>
                <a:tc>
                  <a:txBody>
                    <a:bodyPr/>
                    <a:lstStyle/>
                    <a:p>
                      <a:pPr algn="ctr"/>
                      <a:r>
                        <a:rPr lang="en-GB" sz="1500" b="1" dirty="0"/>
                        <a:t>L</a:t>
                      </a:r>
                    </a:p>
                    <a:p>
                      <a:pPr algn="ctr"/>
                      <a:endParaRPr lang="en-GB" sz="1500" b="1" dirty="0"/>
                    </a:p>
                    <a:p>
                      <a:pPr algn="ctr"/>
                      <a:endParaRPr lang="en-GB" sz="1500" b="0" dirty="0"/>
                    </a:p>
                  </a:txBody>
                  <a:tcPr/>
                </a:tc>
                <a:tc>
                  <a:txBody>
                    <a:bodyPr/>
                    <a:lstStyle/>
                    <a:p>
                      <a:pPr algn="ctr"/>
                      <a:endParaRPr lang="en-GB" sz="1500" b="1" dirty="0"/>
                    </a:p>
                  </a:txBody>
                  <a:tcPr>
                    <a:noFill/>
                  </a:tcPr>
                </a:tc>
                <a:tc>
                  <a:txBody>
                    <a:bodyPr/>
                    <a:lstStyle/>
                    <a:p>
                      <a:pPr algn="ctr"/>
                      <a:endParaRPr lang="en-GB" sz="1500" b="1" dirty="0"/>
                    </a:p>
                  </a:txBody>
                  <a:tcPr>
                    <a:noFill/>
                  </a:tcPr>
                </a:tc>
                <a:tc>
                  <a:txBody>
                    <a:bodyPr/>
                    <a:lstStyle/>
                    <a:p>
                      <a:pPr algn="ctr"/>
                      <a:endParaRPr lang="en-GB" sz="1500" b="1" dirty="0"/>
                    </a:p>
                  </a:txBody>
                  <a:tcPr>
                    <a:noFill/>
                  </a:tcPr>
                </a:tc>
                <a:extLst>
                  <a:ext uri="{0D108BD9-81ED-4DB2-BD59-A6C34878D82A}">
                    <a16:rowId xmlns:a16="http://schemas.microsoft.com/office/drawing/2014/main" val="433683410"/>
                  </a:ext>
                </a:extLst>
              </a:tr>
            </a:tbl>
          </a:graphicData>
        </a:graphic>
      </p:graphicFrame>
      <p:pic>
        <p:nvPicPr>
          <p:cNvPr id="5" name="Graphic 4" descr="Dead Fish Skeleton with solid fill">
            <a:extLst>
              <a:ext uri="{FF2B5EF4-FFF2-40B4-BE49-F238E27FC236}">
                <a16:creationId xmlns:a16="http://schemas.microsoft.com/office/drawing/2014/main" id="{432BF71B-AA60-A869-AC6D-226CF7BA197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838750" y="2638425"/>
            <a:ext cx="914400" cy="914400"/>
          </a:xfrm>
          <a:prstGeom prst="rect">
            <a:avLst/>
          </a:prstGeom>
        </p:spPr>
      </p:pic>
      <p:pic>
        <p:nvPicPr>
          <p:cNvPr id="7" name="Graphic 6" descr="Chicken leg with solid fill">
            <a:extLst>
              <a:ext uri="{FF2B5EF4-FFF2-40B4-BE49-F238E27FC236}">
                <a16:creationId xmlns:a16="http://schemas.microsoft.com/office/drawing/2014/main" id="{E41BC966-96DE-771D-3F1C-FC1CBD2569FA}"/>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305251" y="2777285"/>
            <a:ext cx="714375" cy="714375"/>
          </a:xfrm>
          <a:prstGeom prst="rect">
            <a:avLst/>
          </a:prstGeom>
        </p:spPr>
      </p:pic>
      <p:pic>
        <p:nvPicPr>
          <p:cNvPr id="9" name="Graphic 8" descr="Cheese with solid fill">
            <a:extLst>
              <a:ext uri="{FF2B5EF4-FFF2-40B4-BE49-F238E27FC236}">
                <a16:creationId xmlns:a16="http://schemas.microsoft.com/office/drawing/2014/main" id="{842FCB6B-4389-930F-86A9-09D711E86358}"/>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095952" y="2777285"/>
            <a:ext cx="714375" cy="714375"/>
          </a:xfrm>
          <a:prstGeom prst="rect">
            <a:avLst/>
          </a:prstGeom>
        </p:spPr>
      </p:pic>
      <p:pic>
        <p:nvPicPr>
          <p:cNvPr id="11" name="Graphic 10" descr="Onion with solid fill">
            <a:extLst>
              <a:ext uri="{FF2B5EF4-FFF2-40B4-BE49-F238E27FC236}">
                <a16:creationId xmlns:a16="http://schemas.microsoft.com/office/drawing/2014/main" id="{07C9CFA4-9810-15AB-DB63-B292D801EC93}"/>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34404" y="3829835"/>
            <a:ext cx="714375" cy="714375"/>
          </a:xfrm>
          <a:prstGeom prst="rect">
            <a:avLst/>
          </a:prstGeom>
        </p:spPr>
      </p:pic>
      <p:pic>
        <p:nvPicPr>
          <p:cNvPr id="15" name="Graphic 14" descr="Pineapple with solid fill">
            <a:extLst>
              <a:ext uri="{FF2B5EF4-FFF2-40B4-BE49-F238E27FC236}">
                <a16:creationId xmlns:a16="http://schemas.microsoft.com/office/drawing/2014/main" id="{6B0EE415-7701-AA91-32F2-CF97A794244E}"/>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4572000" y="2843175"/>
            <a:ext cx="714375" cy="714375"/>
          </a:xfrm>
          <a:prstGeom prst="rect">
            <a:avLst/>
          </a:prstGeom>
        </p:spPr>
      </p:pic>
      <p:pic>
        <p:nvPicPr>
          <p:cNvPr id="16" name="Graphic 15" descr="Pineapple with solid fill">
            <a:extLst>
              <a:ext uri="{FF2B5EF4-FFF2-40B4-BE49-F238E27FC236}">
                <a16:creationId xmlns:a16="http://schemas.microsoft.com/office/drawing/2014/main" id="{41D6A9B4-9DA5-14A3-D32E-F0BA8DBB5DBB}"/>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2095952" y="3877460"/>
            <a:ext cx="714375" cy="714375"/>
          </a:xfrm>
          <a:prstGeom prst="rect">
            <a:avLst/>
          </a:prstGeom>
        </p:spPr>
      </p:pic>
      <p:pic>
        <p:nvPicPr>
          <p:cNvPr id="17" name="Graphic 16" descr="Cheese with solid fill">
            <a:extLst>
              <a:ext uri="{FF2B5EF4-FFF2-40B4-BE49-F238E27FC236}">
                <a16:creationId xmlns:a16="http://schemas.microsoft.com/office/drawing/2014/main" id="{6EF2EF75-666E-D9BC-29F1-DFB56E8B3FDF}"/>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14877" y="1743075"/>
            <a:ext cx="714375" cy="714375"/>
          </a:xfrm>
          <a:prstGeom prst="rect">
            <a:avLst/>
          </a:prstGeom>
        </p:spPr>
      </p:pic>
      <p:pic>
        <p:nvPicPr>
          <p:cNvPr id="18" name="Graphic 17" descr="Onion with solid fill">
            <a:extLst>
              <a:ext uri="{FF2B5EF4-FFF2-40B4-BE49-F238E27FC236}">
                <a16:creationId xmlns:a16="http://schemas.microsoft.com/office/drawing/2014/main" id="{65B6B43E-850E-6AD0-BB14-DD967924C2D7}"/>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072658" y="1677110"/>
            <a:ext cx="737669" cy="737669"/>
          </a:xfrm>
          <a:prstGeom prst="rect">
            <a:avLst/>
          </a:prstGeom>
        </p:spPr>
      </p:pic>
      <p:pic>
        <p:nvPicPr>
          <p:cNvPr id="19" name="Graphic 18" descr="Pizza with solid fill">
            <a:extLst>
              <a:ext uri="{FF2B5EF4-FFF2-40B4-BE49-F238E27FC236}">
                <a16:creationId xmlns:a16="http://schemas.microsoft.com/office/drawing/2014/main" id="{C98CC516-F4C8-85EA-29DF-FBA5C45F8758}"/>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4630831" y="1719781"/>
            <a:ext cx="737669" cy="737669"/>
          </a:xfrm>
          <a:prstGeom prst="rect">
            <a:avLst/>
          </a:prstGeom>
        </p:spPr>
      </p:pic>
      <p:pic>
        <p:nvPicPr>
          <p:cNvPr id="20" name="Graphic 19" descr="Pizza with solid fill">
            <a:extLst>
              <a:ext uri="{FF2B5EF4-FFF2-40B4-BE49-F238E27FC236}">
                <a16:creationId xmlns:a16="http://schemas.microsoft.com/office/drawing/2014/main" id="{0A6B462C-892B-6E84-1CF0-CF846E8D8D53}"/>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5892856" y="1677110"/>
            <a:ext cx="737669" cy="737669"/>
          </a:xfrm>
          <a:prstGeom prst="rect">
            <a:avLst/>
          </a:prstGeom>
        </p:spPr>
      </p:pic>
      <p:pic>
        <p:nvPicPr>
          <p:cNvPr id="21" name="Graphic 20" descr="Pineapple with solid fill">
            <a:extLst>
              <a:ext uri="{FF2B5EF4-FFF2-40B4-BE49-F238E27FC236}">
                <a16:creationId xmlns:a16="http://schemas.microsoft.com/office/drawing/2014/main" id="{223E0648-00D7-0C0A-E40B-71B2F563C4DC}"/>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71752" y="2688224"/>
            <a:ext cx="714375" cy="714375"/>
          </a:xfrm>
          <a:prstGeom prst="rect">
            <a:avLst/>
          </a:prstGeom>
        </p:spPr>
      </p:pic>
      <p:pic>
        <p:nvPicPr>
          <p:cNvPr id="23" name="Graphic 22" descr="Whole pizza outline">
            <a:extLst>
              <a:ext uri="{FF2B5EF4-FFF2-40B4-BE49-F238E27FC236}">
                <a16:creationId xmlns:a16="http://schemas.microsoft.com/office/drawing/2014/main" id="{18A9C8AF-729D-FFE8-DB76-68F6EAC7CC9B}"/>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3393004" y="1696160"/>
            <a:ext cx="714375" cy="714375"/>
          </a:xfrm>
          <a:prstGeom prst="rect">
            <a:avLst/>
          </a:prstGeom>
        </p:spPr>
      </p:pic>
      <p:sp>
        <p:nvSpPr>
          <p:cNvPr id="8" name="Oval 7">
            <a:extLst>
              <a:ext uri="{FF2B5EF4-FFF2-40B4-BE49-F238E27FC236}">
                <a16:creationId xmlns:a16="http://schemas.microsoft.com/office/drawing/2014/main" id="{7F626725-D2DE-37E2-205E-C3835FA2AE9C}"/>
              </a:ext>
            </a:extLst>
          </p:cNvPr>
          <p:cNvSpPr/>
          <p:nvPr/>
        </p:nvSpPr>
        <p:spPr>
          <a:xfrm>
            <a:off x="1934027" y="3821095"/>
            <a:ext cx="1114425" cy="944487"/>
          </a:xfrm>
          <a:prstGeom prst="ellipse">
            <a:avLst/>
          </a:prstGeom>
          <a:noFill/>
          <a:ln>
            <a:solidFill>
              <a:srgbClr val="FCD034"/>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16F27F9F-0A8A-05B4-4B45-DAEB8E71D34A}"/>
              </a:ext>
            </a:extLst>
          </p:cNvPr>
          <p:cNvSpPr/>
          <p:nvPr/>
        </p:nvSpPr>
        <p:spPr>
          <a:xfrm>
            <a:off x="4391025" y="2728118"/>
            <a:ext cx="1114425" cy="944487"/>
          </a:xfrm>
          <a:prstGeom prst="ellipse">
            <a:avLst/>
          </a:prstGeom>
          <a:noFill/>
          <a:ln>
            <a:solidFill>
              <a:srgbClr val="FCD034"/>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C5D38132-CC07-DFCE-4FF2-07099521148F}"/>
              </a:ext>
            </a:extLst>
          </p:cNvPr>
          <p:cNvSpPr/>
          <p:nvPr/>
        </p:nvSpPr>
        <p:spPr>
          <a:xfrm>
            <a:off x="571727" y="2662228"/>
            <a:ext cx="1114425" cy="944487"/>
          </a:xfrm>
          <a:prstGeom prst="ellipse">
            <a:avLst/>
          </a:prstGeom>
          <a:noFill/>
          <a:ln>
            <a:solidFill>
              <a:srgbClr val="FCD034"/>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Graphic 2" descr="Cheese with solid fill">
            <a:extLst>
              <a:ext uri="{FF2B5EF4-FFF2-40B4-BE49-F238E27FC236}">
                <a16:creationId xmlns:a16="http://schemas.microsoft.com/office/drawing/2014/main" id="{6EFDBF08-E58E-F32C-FB1F-FF4F8F5AAFC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7406765" y="444549"/>
            <a:ext cx="515698" cy="515698"/>
          </a:xfrm>
          <a:prstGeom prst="rect">
            <a:avLst/>
          </a:prstGeom>
        </p:spPr>
      </p:pic>
      <p:pic>
        <p:nvPicPr>
          <p:cNvPr id="6" name="Graphic 5" descr="Onion with solid fill">
            <a:extLst>
              <a:ext uri="{FF2B5EF4-FFF2-40B4-BE49-F238E27FC236}">
                <a16:creationId xmlns:a16="http://schemas.microsoft.com/office/drawing/2014/main" id="{4529734D-E919-CDCA-B499-E9CF6191CF3D}"/>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402855" y="1001633"/>
            <a:ext cx="480935" cy="480935"/>
          </a:xfrm>
          <a:prstGeom prst="rect">
            <a:avLst/>
          </a:prstGeom>
        </p:spPr>
      </p:pic>
      <p:pic>
        <p:nvPicPr>
          <p:cNvPr id="13" name="Graphic 12" descr="Whole pizza outline">
            <a:extLst>
              <a:ext uri="{FF2B5EF4-FFF2-40B4-BE49-F238E27FC236}">
                <a16:creationId xmlns:a16="http://schemas.microsoft.com/office/drawing/2014/main" id="{97268E7D-CFEF-3F1E-72E7-3428E7E4C8D6}"/>
              </a:ext>
            </a:extLst>
          </p:cNvPr>
          <p:cNvPicPr>
            <a:picLocks noChangeAspect="1"/>
          </p:cNvPicPr>
          <p:nvPr/>
        </p:nvPicPr>
        <p:blipFill>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7426653" y="1572917"/>
            <a:ext cx="515698" cy="515698"/>
          </a:xfrm>
          <a:prstGeom prst="rect">
            <a:avLst/>
          </a:prstGeom>
        </p:spPr>
      </p:pic>
      <p:pic>
        <p:nvPicPr>
          <p:cNvPr id="14" name="Graphic 13" descr="Pizza with solid fill">
            <a:extLst>
              <a:ext uri="{FF2B5EF4-FFF2-40B4-BE49-F238E27FC236}">
                <a16:creationId xmlns:a16="http://schemas.microsoft.com/office/drawing/2014/main" id="{B61AC68D-FD0D-EBF1-B517-DEE936D6C3A8}"/>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7387059" y="2207182"/>
            <a:ext cx="515698" cy="515698"/>
          </a:xfrm>
          <a:prstGeom prst="rect">
            <a:avLst/>
          </a:prstGeom>
        </p:spPr>
      </p:pic>
      <p:pic>
        <p:nvPicPr>
          <p:cNvPr id="22" name="Graphic 21" descr="Pineapple with solid fill">
            <a:extLst>
              <a:ext uri="{FF2B5EF4-FFF2-40B4-BE49-F238E27FC236}">
                <a16:creationId xmlns:a16="http://schemas.microsoft.com/office/drawing/2014/main" id="{0B89CAAA-4BB6-E26C-F414-0D69952C9B32}"/>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402553" y="2741388"/>
            <a:ext cx="515699" cy="515699"/>
          </a:xfrm>
          <a:prstGeom prst="rect">
            <a:avLst/>
          </a:prstGeom>
        </p:spPr>
      </p:pic>
      <p:pic>
        <p:nvPicPr>
          <p:cNvPr id="24" name="Graphic 23" descr="Chicken leg with solid fill">
            <a:extLst>
              <a:ext uri="{FF2B5EF4-FFF2-40B4-BE49-F238E27FC236}">
                <a16:creationId xmlns:a16="http://schemas.microsoft.com/office/drawing/2014/main" id="{0D419EFA-EFD0-9C89-D325-08D183BCA9B8}"/>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7433500" y="3321050"/>
            <a:ext cx="463550" cy="463550"/>
          </a:xfrm>
          <a:prstGeom prst="rect">
            <a:avLst/>
          </a:prstGeom>
        </p:spPr>
      </p:pic>
      <p:pic>
        <p:nvPicPr>
          <p:cNvPr id="25" name="Graphic 24" descr="Dead Fish Skeleton with solid fill">
            <a:extLst>
              <a:ext uri="{FF2B5EF4-FFF2-40B4-BE49-F238E27FC236}">
                <a16:creationId xmlns:a16="http://schemas.microsoft.com/office/drawing/2014/main" id="{D97FB154-3CE1-A9AA-62FA-11B136F859E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414256" y="3742201"/>
            <a:ext cx="604887" cy="604887"/>
          </a:xfrm>
          <a:prstGeom prst="rect">
            <a:avLst/>
          </a:prstGeom>
        </p:spPr>
      </p:pic>
      <p:sp>
        <p:nvSpPr>
          <p:cNvPr id="26" name="TextBox 25">
            <a:extLst>
              <a:ext uri="{FF2B5EF4-FFF2-40B4-BE49-F238E27FC236}">
                <a16:creationId xmlns:a16="http://schemas.microsoft.com/office/drawing/2014/main" id="{C27D9A2C-7331-E4D6-5073-0E8FF88120FB}"/>
              </a:ext>
            </a:extLst>
          </p:cNvPr>
          <p:cNvSpPr txBox="1"/>
          <p:nvPr/>
        </p:nvSpPr>
        <p:spPr>
          <a:xfrm>
            <a:off x="7918252" y="523859"/>
            <a:ext cx="1175657" cy="323165"/>
          </a:xfrm>
          <a:prstGeom prst="rect">
            <a:avLst/>
          </a:prstGeom>
          <a:noFill/>
        </p:spPr>
        <p:txBody>
          <a:bodyPr wrap="square" rtlCol="0">
            <a:spAutoFit/>
          </a:bodyPr>
          <a:lstStyle/>
          <a:p>
            <a:r>
              <a:rPr lang="en-GB" sz="1500" dirty="0"/>
              <a:t>4 Cheese</a:t>
            </a:r>
          </a:p>
        </p:txBody>
      </p:sp>
      <p:sp>
        <p:nvSpPr>
          <p:cNvPr id="27" name="TextBox 26">
            <a:extLst>
              <a:ext uri="{FF2B5EF4-FFF2-40B4-BE49-F238E27FC236}">
                <a16:creationId xmlns:a16="http://schemas.microsoft.com/office/drawing/2014/main" id="{165BFA5F-7C1C-9D10-80C5-C759B844EE33}"/>
              </a:ext>
            </a:extLst>
          </p:cNvPr>
          <p:cNvSpPr txBox="1"/>
          <p:nvPr/>
        </p:nvSpPr>
        <p:spPr>
          <a:xfrm>
            <a:off x="8019143" y="1080517"/>
            <a:ext cx="1175657" cy="323165"/>
          </a:xfrm>
          <a:prstGeom prst="rect">
            <a:avLst/>
          </a:prstGeom>
          <a:noFill/>
        </p:spPr>
        <p:txBody>
          <a:bodyPr wrap="square" rtlCol="0">
            <a:spAutoFit/>
          </a:bodyPr>
          <a:lstStyle/>
          <a:p>
            <a:r>
              <a:rPr lang="en-GB" sz="1500" dirty="0"/>
              <a:t>Veggie</a:t>
            </a:r>
          </a:p>
        </p:txBody>
      </p:sp>
      <p:sp>
        <p:nvSpPr>
          <p:cNvPr id="28" name="TextBox 27">
            <a:extLst>
              <a:ext uri="{FF2B5EF4-FFF2-40B4-BE49-F238E27FC236}">
                <a16:creationId xmlns:a16="http://schemas.microsoft.com/office/drawing/2014/main" id="{ED987934-E033-E53E-ED07-F21FA1A993EA}"/>
              </a:ext>
            </a:extLst>
          </p:cNvPr>
          <p:cNvSpPr txBox="1"/>
          <p:nvPr/>
        </p:nvSpPr>
        <p:spPr>
          <a:xfrm>
            <a:off x="7942352" y="1703199"/>
            <a:ext cx="1252448" cy="323165"/>
          </a:xfrm>
          <a:prstGeom prst="rect">
            <a:avLst/>
          </a:prstGeom>
          <a:noFill/>
        </p:spPr>
        <p:txBody>
          <a:bodyPr wrap="square" rtlCol="0">
            <a:spAutoFit/>
          </a:bodyPr>
          <a:lstStyle/>
          <a:p>
            <a:r>
              <a:rPr lang="en-GB" sz="1500" dirty="0"/>
              <a:t>Margherita</a:t>
            </a:r>
          </a:p>
        </p:txBody>
      </p:sp>
      <p:sp>
        <p:nvSpPr>
          <p:cNvPr id="29" name="TextBox 28">
            <a:extLst>
              <a:ext uri="{FF2B5EF4-FFF2-40B4-BE49-F238E27FC236}">
                <a16:creationId xmlns:a16="http://schemas.microsoft.com/office/drawing/2014/main" id="{282ED754-1851-E39A-275C-BAEB6323D6AE}"/>
              </a:ext>
            </a:extLst>
          </p:cNvPr>
          <p:cNvSpPr txBox="1"/>
          <p:nvPr/>
        </p:nvSpPr>
        <p:spPr>
          <a:xfrm>
            <a:off x="7980747" y="2315260"/>
            <a:ext cx="1175657" cy="323165"/>
          </a:xfrm>
          <a:prstGeom prst="rect">
            <a:avLst/>
          </a:prstGeom>
          <a:noFill/>
        </p:spPr>
        <p:txBody>
          <a:bodyPr wrap="square" rtlCol="0">
            <a:spAutoFit/>
          </a:bodyPr>
          <a:lstStyle/>
          <a:p>
            <a:r>
              <a:rPr lang="en-GB" sz="1500" dirty="0"/>
              <a:t>Pepperoni</a:t>
            </a:r>
          </a:p>
        </p:txBody>
      </p:sp>
      <p:sp>
        <p:nvSpPr>
          <p:cNvPr id="30" name="TextBox 29">
            <a:extLst>
              <a:ext uri="{FF2B5EF4-FFF2-40B4-BE49-F238E27FC236}">
                <a16:creationId xmlns:a16="http://schemas.microsoft.com/office/drawing/2014/main" id="{BA14DA9C-976A-A7BA-A395-0C2B6861D445}"/>
              </a:ext>
            </a:extLst>
          </p:cNvPr>
          <p:cNvSpPr txBox="1"/>
          <p:nvPr/>
        </p:nvSpPr>
        <p:spPr>
          <a:xfrm>
            <a:off x="7968713" y="2741388"/>
            <a:ext cx="1276516" cy="553998"/>
          </a:xfrm>
          <a:prstGeom prst="rect">
            <a:avLst/>
          </a:prstGeom>
          <a:noFill/>
        </p:spPr>
        <p:txBody>
          <a:bodyPr wrap="square" rtlCol="0">
            <a:spAutoFit/>
          </a:bodyPr>
          <a:lstStyle/>
          <a:p>
            <a:r>
              <a:rPr lang="en-GB" sz="1500" dirty="0"/>
              <a:t>Ham &amp; pineapple</a:t>
            </a:r>
          </a:p>
        </p:txBody>
      </p:sp>
      <p:sp>
        <p:nvSpPr>
          <p:cNvPr id="31" name="TextBox 30">
            <a:extLst>
              <a:ext uri="{FF2B5EF4-FFF2-40B4-BE49-F238E27FC236}">
                <a16:creationId xmlns:a16="http://schemas.microsoft.com/office/drawing/2014/main" id="{407ED508-51E0-1C53-C69B-3427955351CD}"/>
              </a:ext>
            </a:extLst>
          </p:cNvPr>
          <p:cNvSpPr txBox="1"/>
          <p:nvPr/>
        </p:nvSpPr>
        <p:spPr>
          <a:xfrm>
            <a:off x="8019142" y="3366777"/>
            <a:ext cx="1175657" cy="323165"/>
          </a:xfrm>
          <a:prstGeom prst="rect">
            <a:avLst/>
          </a:prstGeom>
          <a:noFill/>
        </p:spPr>
        <p:txBody>
          <a:bodyPr wrap="square" rtlCol="0">
            <a:spAutoFit/>
          </a:bodyPr>
          <a:lstStyle/>
          <a:p>
            <a:r>
              <a:rPr lang="en-GB" sz="1500" dirty="0"/>
              <a:t>BBQ</a:t>
            </a:r>
          </a:p>
        </p:txBody>
      </p:sp>
      <p:sp>
        <p:nvSpPr>
          <p:cNvPr id="32" name="TextBox 31">
            <a:extLst>
              <a:ext uri="{FF2B5EF4-FFF2-40B4-BE49-F238E27FC236}">
                <a16:creationId xmlns:a16="http://schemas.microsoft.com/office/drawing/2014/main" id="{1DEA54F9-67CE-4EC1-7273-8554BC3D0A0A}"/>
              </a:ext>
            </a:extLst>
          </p:cNvPr>
          <p:cNvSpPr txBox="1"/>
          <p:nvPr/>
        </p:nvSpPr>
        <p:spPr>
          <a:xfrm>
            <a:off x="8075397" y="3883061"/>
            <a:ext cx="1175657" cy="323165"/>
          </a:xfrm>
          <a:prstGeom prst="rect">
            <a:avLst/>
          </a:prstGeom>
          <a:noFill/>
        </p:spPr>
        <p:txBody>
          <a:bodyPr wrap="square" rtlCol="0">
            <a:spAutoFit/>
          </a:bodyPr>
          <a:lstStyle/>
          <a:p>
            <a:r>
              <a:rPr lang="en-GB" sz="1500" dirty="0"/>
              <a:t>Anchovy</a:t>
            </a:r>
          </a:p>
        </p:txBody>
      </p:sp>
    </p:spTree>
    <p:extLst>
      <p:ext uri="{BB962C8B-B14F-4D97-AF65-F5344CB8AC3E}">
        <p14:creationId xmlns:p14="http://schemas.microsoft.com/office/powerpoint/2010/main" val="474869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91131-9B8B-87FA-F69C-0AB7FDED0F48}"/>
              </a:ext>
            </a:extLst>
          </p:cNvPr>
          <p:cNvSpPr>
            <a:spLocks noGrp="1"/>
          </p:cNvSpPr>
          <p:nvPr>
            <p:ph type="title"/>
          </p:nvPr>
        </p:nvSpPr>
        <p:spPr/>
        <p:txBody>
          <a:bodyPr/>
          <a:lstStyle/>
          <a:p>
            <a:r>
              <a:rPr lang="en-GB" dirty="0"/>
              <a:t>Ham &amp; pineapple wins!</a:t>
            </a:r>
          </a:p>
        </p:txBody>
      </p:sp>
      <p:sp>
        <p:nvSpPr>
          <p:cNvPr id="3" name="Content Placeholder 2">
            <a:extLst>
              <a:ext uri="{FF2B5EF4-FFF2-40B4-BE49-F238E27FC236}">
                <a16:creationId xmlns:a16="http://schemas.microsoft.com/office/drawing/2014/main" id="{6BC906B4-9BB2-A625-E750-D4936523D9BC}"/>
              </a:ext>
            </a:extLst>
          </p:cNvPr>
          <p:cNvSpPr>
            <a:spLocks noGrp="1"/>
          </p:cNvSpPr>
          <p:nvPr>
            <p:ph idx="1"/>
          </p:nvPr>
        </p:nvSpPr>
        <p:spPr>
          <a:xfrm>
            <a:off x="787853" y="4607122"/>
            <a:ext cx="7886700" cy="525068"/>
          </a:xfrm>
        </p:spPr>
        <p:txBody>
          <a:bodyPr>
            <a:normAutofit/>
          </a:bodyPr>
          <a:lstStyle/>
          <a:p>
            <a:pPr marL="0" indent="0">
              <a:buNone/>
            </a:pPr>
            <a:r>
              <a:rPr lang="en-GB" sz="1500" dirty="0"/>
              <a:t>But… is that </a:t>
            </a:r>
            <a:r>
              <a:rPr lang="en-GB" sz="1500"/>
              <a:t>a fair </a:t>
            </a:r>
            <a:r>
              <a:rPr lang="en-GB" sz="1500" dirty="0"/>
              <a:t>outcome?</a:t>
            </a:r>
          </a:p>
        </p:txBody>
      </p:sp>
      <p:pic>
        <p:nvPicPr>
          <p:cNvPr id="6" name="Picture 5" descr="A pizza in a box&#10;&#10;Description automatically generated">
            <a:extLst>
              <a:ext uri="{FF2B5EF4-FFF2-40B4-BE49-F238E27FC236}">
                <a16:creationId xmlns:a16="http://schemas.microsoft.com/office/drawing/2014/main" id="{F3FC7651-1E65-EB75-9F31-26C673042F1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22289" y="1140646"/>
            <a:ext cx="4809996" cy="3219915"/>
          </a:xfrm>
          <a:prstGeom prst="rect">
            <a:avLst/>
          </a:prstGeom>
        </p:spPr>
      </p:pic>
      <p:sp>
        <p:nvSpPr>
          <p:cNvPr id="7" name="TextBox 6">
            <a:extLst>
              <a:ext uri="{FF2B5EF4-FFF2-40B4-BE49-F238E27FC236}">
                <a16:creationId xmlns:a16="http://schemas.microsoft.com/office/drawing/2014/main" id="{65F01D14-B28D-4EC8-BA25-6518C25F867F}"/>
              </a:ext>
            </a:extLst>
          </p:cNvPr>
          <p:cNvSpPr txBox="1"/>
          <p:nvPr/>
        </p:nvSpPr>
        <p:spPr>
          <a:xfrm rot="16200000">
            <a:off x="3954007" y="1966839"/>
            <a:ext cx="4572000" cy="215444"/>
          </a:xfrm>
          <a:prstGeom prst="rect">
            <a:avLst/>
          </a:prstGeom>
          <a:noFill/>
        </p:spPr>
        <p:txBody>
          <a:bodyPr wrap="square">
            <a:spAutoFit/>
          </a:bodyPr>
          <a:lstStyle/>
          <a:p>
            <a:r>
              <a:rPr lang="en-GB" sz="800" dirty="0">
                <a:latin typeface="MetaBook-Roman" panose="020B0502040000020004" pitchFamily="34" charset="0"/>
              </a:rPr>
              <a:t>Image credit: Janine from Hawaii  via Wikimedia Commons</a:t>
            </a:r>
          </a:p>
        </p:txBody>
      </p:sp>
      <p:pic>
        <p:nvPicPr>
          <p:cNvPr id="4" name="Graphic 3" descr="Pineapple with solid fill">
            <a:extLst>
              <a:ext uri="{FF2B5EF4-FFF2-40B4-BE49-F238E27FC236}">
                <a16:creationId xmlns:a16="http://schemas.microsoft.com/office/drawing/2014/main" id="{F85E0B81-0A2A-8B70-5853-A65B5BB37813}"/>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775096" y="300038"/>
            <a:ext cx="714375" cy="714375"/>
          </a:xfrm>
          <a:prstGeom prst="rect">
            <a:avLst/>
          </a:prstGeom>
        </p:spPr>
      </p:pic>
    </p:spTree>
    <p:extLst>
      <p:ext uri="{BB962C8B-B14F-4D97-AF65-F5344CB8AC3E}">
        <p14:creationId xmlns:p14="http://schemas.microsoft.com/office/powerpoint/2010/main" val="1762963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526E3-E20F-F35B-BBB3-9322189C7ECC}"/>
              </a:ext>
            </a:extLst>
          </p:cNvPr>
          <p:cNvSpPr>
            <a:spLocks noGrp="1"/>
          </p:cNvSpPr>
          <p:nvPr>
            <p:ph type="title"/>
          </p:nvPr>
        </p:nvSpPr>
        <p:spPr>
          <a:xfrm>
            <a:off x="447675" y="298856"/>
            <a:ext cx="7886700" cy="994172"/>
          </a:xfrm>
        </p:spPr>
        <p:txBody>
          <a:bodyPr/>
          <a:lstStyle/>
          <a:p>
            <a:r>
              <a:rPr lang="en-GB" dirty="0"/>
              <a:t>Most people voted against it</a:t>
            </a:r>
          </a:p>
        </p:txBody>
      </p:sp>
      <p:graphicFrame>
        <p:nvGraphicFramePr>
          <p:cNvPr id="4" name="Table 4">
            <a:extLst>
              <a:ext uri="{FF2B5EF4-FFF2-40B4-BE49-F238E27FC236}">
                <a16:creationId xmlns:a16="http://schemas.microsoft.com/office/drawing/2014/main" id="{28E6E7D0-E671-9BFC-0700-FE3FABF9B47F}"/>
              </a:ext>
            </a:extLst>
          </p:cNvPr>
          <p:cNvGraphicFramePr>
            <a:graphicFrameLocks noGrp="1"/>
          </p:cNvGraphicFramePr>
          <p:nvPr>
            <p:ph idx="1"/>
            <p:extLst>
              <p:ext uri="{D42A27DB-BD31-4B8C-83A1-F6EECF244321}">
                <p14:modId xmlns:p14="http://schemas.microsoft.com/office/powerpoint/2010/main" val="3625113911"/>
              </p:ext>
            </p:extLst>
          </p:nvPr>
        </p:nvGraphicFramePr>
        <p:xfrm>
          <a:off x="495300" y="1370013"/>
          <a:ext cx="6381750" cy="3097212"/>
        </p:xfrm>
        <a:graphic>
          <a:graphicData uri="http://schemas.openxmlformats.org/drawingml/2006/table">
            <a:tbl>
              <a:tblPr firstRow="1" bandRow="1">
                <a:tableStyleId>{2D5ABB26-0587-4C30-8999-92F81FD0307C}</a:tableStyleId>
              </a:tblPr>
              <a:tblGrid>
                <a:gridCol w="1276350">
                  <a:extLst>
                    <a:ext uri="{9D8B030D-6E8A-4147-A177-3AD203B41FA5}">
                      <a16:colId xmlns:a16="http://schemas.microsoft.com/office/drawing/2014/main" val="3747395745"/>
                    </a:ext>
                  </a:extLst>
                </a:gridCol>
                <a:gridCol w="1276350">
                  <a:extLst>
                    <a:ext uri="{9D8B030D-6E8A-4147-A177-3AD203B41FA5}">
                      <a16:colId xmlns:a16="http://schemas.microsoft.com/office/drawing/2014/main" val="3256597451"/>
                    </a:ext>
                  </a:extLst>
                </a:gridCol>
                <a:gridCol w="1276350">
                  <a:extLst>
                    <a:ext uri="{9D8B030D-6E8A-4147-A177-3AD203B41FA5}">
                      <a16:colId xmlns:a16="http://schemas.microsoft.com/office/drawing/2014/main" val="2479498890"/>
                    </a:ext>
                  </a:extLst>
                </a:gridCol>
                <a:gridCol w="1276350">
                  <a:extLst>
                    <a:ext uri="{9D8B030D-6E8A-4147-A177-3AD203B41FA5}">
                      <a16:colId xmlns:a16="http://schemas.microsoft.com/office/drawing/2014/main" val="1110461573"/>
                    </a:ext>
                  </a:extLst>
                </a:gridCol>
                <a:gridCol w="1276350">
                  <a:extLst>
                    <a:ext uri="{9D8B030D-6E8A-4147-A177-3AD203B41FA5}">
                      <a16:colId xmlns:a16="http://schemas.microsoft.com/office/drawing/2014/main" val="2092077734"/>
                    </a:ext>
                  </a:extLst>
                </a:gridCol>
              </a:tblGrid>
              <a:tr h="1032404">
                <a:tc>
                  <a:txBody>
                    <a:bodyPr/>
                    <a:lstStyle/>
                    <a:p>
                      <a:pPr algn="ctr"/>
                      <a:r>
                        <a:rPr lang="en-GB" sz="1500" b="1" dirty="0"/>
                        <a:t>A</a:t>
                      </a:r>
                    </a:p>
                    <a:p>
                      <a:pPr algn="ctr"/>
                      <a:endParaRPr lang="en-GB" sz="1500" b="1" dirty="0"/>
                    </a:p>
                    <a:p>
                      <a:pPr algn="ctr"/>
                      <a:endParaRPr lang="en-GB" sz="1500" b="0" dirty="0"/>
                    </a:p>
                  </a:txBody>
                  <a:tcPr/>
                </a:tc>
                <a:tc>
                  <a:txBody>
                    <a:bodyPr/>
                    <a:lstStyle/>
                    <a:p>
                      <a:pPr algn="ctr"/>
                      <a:r>
                        <a:rPr lang="en-GB" sz="1500" b="1" dirty="0"/>
                        <a:t>B</a:t>
                      </a:r>
                    </a:p>
                    <a:p>
                      <a:pPr algn="ctr"/>
                      <a:endParaRPr lang="en-GB" sz="1500" b="1" dirty="0"/>
                    </a:p>
                    <a:p>
                      <a:pPr algn="ctr"/>
                      <a:endParaRPr lang="en-GB" sz="1500" b="0" dirty="0"/>
                    </a:p>
                  </a:txBody>
                  <a:tcPr/>
                </a:tc>
                <a:tc>
                  <a:txBody>
                    <a:bodyPr/>
                    <a:lstStyle/>
                    <a:p>
                      <a:pPr algn="ctr"/>
                      <a:r>
                        <a:rPr lang="en-GB" sz="1500" b="1" dirty="0"/>
                        <a:t>C</a:t>
                      </a:r>
                    </a:p>
                    <a:p>
                      <a:pPr algn="ctr"/>
                      <a:endParaRPr lang="en-GB" sz="1500" b="1" dirty="0"/>
                    </a:p>
                    <a:p>
                      <a:pPr algn="ctr"/>
                      <a:endParaRPr lang="en-GB" sz="1500" b="0" dirty="0"/>
                    </a:p>
                  </a:txBody>
                  <a:tcPr/>
                </a:tc>
                <a:tc>
                  <a:txBody>
                    <a:bodyPr/>
                    <a:lstStyle/>
                    <a:p>
                      <a:pPr algn="ctr"/>
                      <a:r>
                        <a:rPr lang="en-GB" sz="1500" b="1" dirty="0"/>
                        <a:t>D</a:t>
                      </a:r>
                    </a:p>
                    <a:p>
                      <a:pPr algn="ctr"/>
                      <a:endParaRPr lang="en-GB" sz="1500" b="1" dirty="0"/>
                    </a:p>
                    <a:p>
                      <a:pPr algn="ctr"/>
                      <a:endParaRPr lang="en-GB" sz="1500" b="0" dirty="0"/>
                    </a:p>
                  </a:txBody>
                  <a:tcPr/>
                </a:tc>
                <a:tc>
                  <a:txBody>
                    <a:bodyPr/>
                    <a:lstStyle/>
                    <a:p>
                      <a:pPr algn="ctr"/>
                      <a:r>
                        <a:rPr lang="en-GB" sz="1500" b="1" dirty="0"/>
                        <a:t>E</a:t>
                      </a:r>
                    </a:p>
                    <a:p>
                      <a:pPr algn="ctr"/>
                      <a:endParaRPr lang="en-GB" sz="1500" b="1" dirty="0"/>
                    </a:p>
                    <a:p>
                      <a:pPr algn="ctr"/>
                      <a:endParaRPr lang="en-GB" sz="1500" b="0" dirty="0"/>
                    </a:p>
                  </a:txBody>
                  <a:tcPr/>
                </a:tc>
                <a:extLst>
                  <a:ext uri="{0D108BD9-81ED-4DB2-BD59-A6C34878D82A}">
                    <a16:rowId xmlns:a16="http://schemas.microsoft.com/office/drawing/2014/main" val="433174498"/>
                  </a:ext>
                </a:extLst>
              </a:tr>
              <a:tr h="1032404">
                <a:tc>
                  <a:txBody>
                    <a:bodyPr/>
                    <a:lstStyle/>
                    <a:p>
                      <a:pPr algn="ctr"/>
                      <a:r>
                        <a:rPr lang="en-GB" sz="1500" b="1" dirty="0"/>
                        <a:t>F</a:t>
                      </a:r>
                    </a:p>
                    <a:p>
                      <a:pPr algn="ctr"/>
                      <a:endParaRPr lang="en-GB" sz="1500" b="1" dirty="0"/>
                    </a:p>
                  </a:txBody>
                  <a:tcPr/>
                </a:tc>
                <a:tc>
                  <a:txBody>
                    <a:bodyPr/>
                    <a:lstStyle/>
                    <a:p>
                      <a:pPr algn="ctr"/>
                      <a:r>
                        <a:rPr lang="en-GB" sz="1500" b="1" dirty="0"/>
                        <a:t>G</a:t>
                      </a:r>
                    </a:p>
                    <a:p>
                      <a:pPr algn="ctr"/>
                      <a:endParaRPr lang="en-GB" sz="1500" b="1" dirty="0"/>
                    </a:p>
                    <a:p>
                      <a:pPr algn="ctr"/>
                      <a:endParaRPr lang="en-GB" sz="1500" b="0" dirty="0"/>
                    </a:p>
                  </a:txBody>
                  <a:tcPr/>
                </a:tc>
                <a:tc>
                  <a:txBody>
                    <a:bodyPr/>
                    <a:lstStyle/>
                    <a:p>
                      <a:pPr algn="ctr"/>
                      <a:r>
                        <a:rPr lang="en-GB" sz="1500" b="1" dirty="0"/>
                        <a:t>H</a:t>
                      </a:r>
                    </a:p>
                    <a:p>
                      <a:pPr algn="ctr"/>
                      <a:endParaRPr lang="en-GB" sz="1500" b="1" dirty="0"/>
                    </a:p>
                    <a:p>
                      <a:pPr algn="ctr"/>
                      <a:endParaRPr lang="en-GB" sz="1500" b="0" dirty="0"/>
                    </a:p>
                  </a:txBody>
                  <a:tcPr/>
                </a:tc>
                <a:tc>
                  <a:txBody>
                    <a:bodyPr/>
                    <a:lstStyle/>
                    <a:p>
                      <a:pPr algn="ctr"/>
                      <a:r>
                        <a:rPr lang="en-GB" sz="1500" b="1" dirty="0"/>
                        <a:t>I</a:t>
                      </a:r>
                    </a:p>
                    <a:p>
                      <a:pPr algn="ctr"/>
                      <a:endParaRPr lang="en-GB" sz="1500" b="1" dirty="0"/>
                    </a:p>
                    <a:p>
                      <a:pPr algn="ctr"/>
                      <a:endParaRPr lang="en-GB" sz="1500" b="0" dirty="0"/>
                    </a:p>
                  </a:txBody>
                  <a:tcPr/>
                </a:tc>
                <a:tc>
                  <a:txBody>
                    <a:bodyPr/>
                    <a:lstStyle/>
                    <a:p>
                      <a:pPr algn="ctr"/>
                      <a:r>
                        <a:rPr lang="en-GB" sz="1500" b="1" dirty="0"/>
                        <a:t>J</a:t>
                      </a:r>
                    </a:p>
                    <a:p>
                      <a:pPr algn="ctr"/>
                      <a:endParaRPr lang="en-GB" sz="1500" b="1" dirty="0"/>
                    </a:p>
                    <a:p>
                      <a:pPr algn="ctr"/>
                      <a:endParaRPr lang="en-GB" sz="1500" b="0" dirty="0"/>
                    </a:p>
                  </a:txBody>
                  <a:tcPr/>
                </a:tc>
                <a:extLst>
                  <a:ext uri="{0D108BD9-81ED-4DB2-BD59-A6C34878D82A}">
                    <a16:rowId xmlns:a16="http://schemas.microsoft.com/office/drawing/2014/main" val="2920065838"/>
                  </a:ext>
                </a:extLst>
              </a:tr>
              <a:tr h="1032404">
                <a:tc>
                  <a:txBody>
                    <a:bodyPr/>
                    <a:lstStyle/>
                    <a:p>
                      <a:pPr algn="ctr"/>
                      <a:r>
                        <a:rPr lang="en-GB" sz="1500" b="1" dirty="0"/>
                        <a:t>K</a:t>
                      </a:r>
                    </a:p>
                    <a:p>
                      <a:pPr algn="ctr"/>
                      <a:endParaRPr lang="en-GB" sz="1500" b="1" dirty="0"/>
                    </a:p>
                    <a:p>
                      <a:pPr algn="ctr"/>
                      <a:endParaRPr lang="en-GB" sz="1500" b="0" dirty="0"/>
                    </a:p>
                  </a:txBody>
                  <a:tcPr/>
                </a:tc>
                <a:tc>
                  <a:txBody>
                    <a:bodyPr/>
                    <a:lstStyle/>
                    <a:p>
                      <a:pPr algn="ctr"/>
                      <a:r>
                        <a:rPr lang="en-GB" sz="1500" b="1" dirty="0"/>
                        <a:t>L</a:t>
                      </a:r>
                    </a:p>
                    <a:p>
                      <a:pPr algn="ctr"/>
                      <a:endParaRPr lang="en-GB" sz="1500" b="1" dirty="0"/>
                    </a:p>
                    <a:p>
                      <a:pPr algn="ctr"/>
                      <a:endParaRPr lang="en-GB" sz="1500" b="0" dirty="0"/>
                    </a:p>
                  </a:txBody>
                  <a:tcPr/>
                </a:tc>
                <a:tc>
                  <a:txBody>
                    <a:bodyPr/>
                    <a:lstStyle/>
                    <a:p>
                      <a:pPr algn="ctr"/>
                      <a:endParaRPr lang="en-GB" sz="1500" b="1" dirty="0"/>
                    </a:p>
                  </a:txBody>
                  <a:tcPr>
                    <a:noFill/>
                  </a:tcPr>
                </a:tc>
                <a:tc>
                  <a:txBody>
                    <a:bodyPr/>
                    <a:lstStyle/>
                    <a:p>
                      <a:pPr algn="ctr"/>
                      <a:endParaRPr lang="en-GB" sz="1500" b="1" dirty="0"/>
                    </a:p>
                  </a:txBody>
                  <a:tcPr>
                    <a:noFill/>
                  </a:tcPr>
                </a:tc>
                <a:tc>
                  <a:txBody>
                    <a:bodyPr/>
                    <a:lstStyle/>
                    <a:p>
                      <a:pPr algn="ctr"/>
                      <a:endParaRPr lang="en-GB" sz="1500" b="1" dirty="0"/>
                    </a:p>
                  </a:txBody>
                  <a:tcPr>
                    <a:noFill/>
                  </a:tcPr>
                </a:tc>
                <a:extLst>
                  <a:ext uri="{0D108BD9-81ED-4DB2-BD59-A6C34878D82A}">
                    <a16:rowId xmlns:a16="http://schemas.microsoft.com/office/drawing/2014/main" val="433683410"/>
                  </a:ext>
                </a:extLst>
              </a:tr>
            </a:tbl>
          </a:graphicData>
        </a:graphic>
      </p:graphicFrame>
      <p:pic>
        <p:nvPicPr>
          <p:cNvPr id="5" name="Graphic 4" descr="Dead Fish Skeleton with solid fill">
            <a:extLst>
              <a:ext uri="{FF2B5EF4-FFF2-40B4-BE49-F238E27FC236}">
                <a16:creationId xmlns:a16="http://schemas.microsoft.com/office/drawing/2014/main" id="{432BF71B-AA60-A869-AC6D-226CF7BA197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838750" y="2638425"/>
            <a:ext cx="914400" cy="914400"/>
          </a:xfrm>
          <a:prstGeom prst="rect">
            <a:avLst/>
          </a:prstGeom>
        </p:spPr>
      </p:pic>
      <p:pic>
        <p:nvPicPr>
          <p:cNvPr id="7" name="Graphic 6" descr="Chicken leg with solid fill">
            <a:extLst>
              <a:ext uri="{FF2B5EF4-FFF2-40B4-BE49-F238E27FC236}">
                <a16:creationId xmlns:a16="http://schemas.microsoft.com/office/drawing/2014/main" id="{E41BC966-96DE-771D-3F1C-FC1CBD2569FA}"/>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305251" y="2777285"/>
            <a:ext cx="714375" cy="714375"/>
          </a:xfrm>
          <a:prstGeom prst="rect">
            <a:avLst/>
          </a:prstGeom>
        </p:spPr>
      </p:pic>
      <p:pic>
        <p:nvPicPr>
          <p:cNvPr id="9" name="Graphic 8" descr="Cheese with solid fill">
            <a:extLst>
              <a:ext uri="{FF2B5EF4-FFF2-40B4-BE49-F238E27FC236}">
                <a16:creationId xmlns:a16="http://schemas.microsoft.com/office/drawing/2014/main" id="{842FCB6B-4389-930F-86A9-09D711E86358}"/>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095952" y="2777285"/>
            <a:ext cx="714375" cy="714375"/>
          </a:xfrm>
          <a:prstGeom prst="rect">
            <a:avLst/>
          </a:prstGeom>
        </p:spPr>
      </p:pic>
      <p:pic>
        <p:nvPicPr>
          <p:cNvPr id="11" name="Graphic 10" descr="Onion with solid fill">
            <a:extLst>
              <a:ext uri="{FF2B5EF4-FFF2-40B4-BE49-F238E27FC236}">
                <a16:creationId xmlns:a16="http://schemas.microsoft.com/office/drawing/2014/main" id="{07C9CFA4-9810-15AB-DB63-B292D801EC93}"/>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34404" y="3829835"/>
            <a:ext cx="714375" cy="714375"/>
          </a:xfrm>
          <a:prstGeom prst="rect">
            <a:avLst/>
          </a:prstGeom>
        </p:spPr>
      </p:pic>
      <p:pic>
        <p:nvPicPr>
          <p:cNvPr id="15" name="Graphic 14" descr="Pineapple with solid fill">
            <a:extLst>
              <a:ext uri="{FF2B5EF4-FFF2-40B4-BE49-F238E27FC236}">
                <a16:creationId xmlns:a16="http://schemas.microsoft.com/office/drawing/2014/main" id="{6B0EE415-7701-AA91-32F2-CF97A794244E}"/>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4572000" y="2843175"/>
            <a:ext cx="714375" cy="714375"/>
          </a:xfrm>
          <a:prstGeom prst="rect">
            <a:avLst/>
          </a:prstGeom>
        </p:spPr>
      </p:pic>
      <p:pic>
        <p:nvPicPr>
          <p:cNvPr id="16" name="Graphic 15" descr="Pineapple with solid fill">
            <a:extLst>
              <a:ext uri="{FF2B5EF4-FFF2-40B4-BE49-F238E27FC236}">
                <a16:creationId xmlns:a16="http://schemas.microsoft.com/office/drawing/2014/main" id="{41D6A9B4-9DA5-14A3-D32E-F0BA8DBB5DBB}"/>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2095952" y="3877460"/>
            <a:ext cx="714375" cy="714375"/>
          </a:xfrm>
          <a:prstGeom prst="rect">
            <a:avLst/>
          </a:prstGeom>
        </p:spPr>
      </p:pic>
      <p:pic>
        <p:nvPicPr>
          <p:cNvPr id="17" name="Graphic 16" descr="Cheese with solid fill">
            <a:extLst>
              <a:ext uri="{FF2B5EF4-FFF2-40B4-BE49-F238E27FC236}">
                <a16:creationId xmlns:a16="http://schemas.microsoft.com/office/drawing/2014/main" id="{6EF2EF75-666E-D9BC-29F1-DFB56E8B3FDF}"/>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14877" y="1743075"/>
            <a:ext cx="714375" cy="714375"/>
          </a:xfrm>
          <a:prstGeom prst="rect">
            <a:avLst/>
          </a:prstGeom>
        </p:spPr>
      </p:pic>
      <p:pic>
        <p:nvPicPr>
          <p:cNvPr id="18" name="Graphic 17" descr="Onion with solid fill">
            <a:extLst>
              <a:ext uri="{FF2B5EF4-FFF2-40B4-BE49-F238E27FC236}">
                <a16:creationId xmlns:a16="http://schemas.microsoft.com/office/drawing/2014/main" id="{65B6B43E-850E-6AD0-BB14-DD967924C2D7}"/>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072658" y="1677110"/>
            <a:ext cx="737669" cy="737669"/>
          </a:xfrm>
          <a:prstGeom prst="rect">
            <a:avLst/>
          </a:prstGeom>
        </p:spPr>
      </p:pic>
      <p:pic>
        <p:nvPicPr>
          <p:cNvPr id="19" name="Graphic 18" descr="Pizza with solid fill">
            <a:extLst>
              <a:ext uri="{FF2B5EF4-FFF2-40B4-BE49-F238E27FC236}">
                <a16:creationId xmlns:a16="http://schemas.microsoft.com/office/drawing/2014/main" id="{C98CC516-F4C8-85EA-29DF-FBA5C45F8758}"/>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4630831" y="1719781"/>
            <a:ext cx="737669" cy="737669"/>
          </a:xfrm>
          <a:prstGeom prst="rect">
            <a:avLst/>
          </a:prstGeom>
        </p:spPr>
      </p:pic>
      <p:pic>
        <p:nvPicPr>
          <p:cNvPr id="20" name="Graphic 19" descr="Pizza with solid fill">
            <a:extLst>
              <a:ext uri="{FF2B5EF4-FFF2-40B4-BE49-F238E27FC236}">
                <a16:creationId xmlns:a16="http://schemas.microsoft.com/office/drawing/2014/main" id="{0A6B462C-892B-6E84-1CF0-CF846E8D8D53}"/>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5892856" y="1677110"/>
            <a:ext cx="737669" cy="737669"/>
          </a:xfrm>
          <a:prstGeom prst="rect">
            <a:avLst/>
          </a:prstGeom>
        </p:spPr>
      </p:pic>
      <p:pic>
        <p:nvPicPr>
          <p:cNvPr id="21" name="Graphic 20" descr="Pineapple with solid fill">
            <a:extLst>
              <a:ext uri="{FF2B5EF4-FFF2-40B4-BE49-F238E27FC236}">
                <a16:creationId xmlns:a16="http://schemas.microsoft.com/office/drawing/2014/main" id="{223E0648-00D7-0C0A-E40B-71B2F563C4DC}"/>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71752" y="2688224"/>
            <a:ext cx="714375" cy="714375"/>
          </a:xfrm>
          <a:prstGeom prst="rect">
            <a:avLst/>
          </a:prstGeom>
        </p:spPr>
      </p:pic>
      <p:pic>
        <p:nvPicPr>
          <p:cNvPr id="23" name="Graphic 22" descr="Whole pizza outline">
            <a:extLst>
              <a:ext uri="{FF2B5EF4-FFF2-40B4-BE49-F238E27FC236}">
                <a16:creationId xmlns:a16="http://schemas.microsoft.com/office/drawing/2014/main" id="{18A9C8AF-729D-FFE8-DB76-68F6EAC7CC9B}"/>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3393004" y="1696160"/>
            <a:ext cx="714375" cy="714375"/>
          </a:xfrm>
          <a:prstGeom prst="rect">
            <a:avLst/>
          </a:prstGeom>
        </p:spPr>
      </p:pic>
      <p:sp>
        <p:nvSpPr>
          <p:cNvPr id="8" name="Oval 7">
            <a:extLst>
              <a:ext uri="{FF2B5EF4-FFF2-40B4-BE49-F238E27FC236}">
                <a16:creationId xmlns:a16="http://schemas.microsoft.com/office/drawing/2014/main" id="{7F626725-D2DE-37E2-205E-C3835FA2AE9C}"/>
              </a:ext>
            </a:extLst>
          </p:cNvPr>
          <p:cNvSpPr/>
          <p:nvPr/>
        </p:nvSpPr>
        <p:spPr>
          <a:xfrm>
            <a:off x="1934027" y="3821095"/>
            <a:ext cx="1114425" cy="944487"/>
          </a:xfrm>
          <a:prstGeom prst="ellipse">
            <a:avLst/>
          </a:prstGeom>
          <a:noFill/>
          <a:ln>
            <a:solidFill>
              <a:srgbClr val="FCD034"/>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16F27F9F-0A8A-05B4-4B45-DAEB8E71D34A}"/>
              </a:ext>
            </a:extLst>
          </p:cNvPr>
          <p:cNvSpPr/>
          <p:nvPr/>
        </p:nvSpPr>
        <p:spPr>
          <a:xfrm>
            <a:off x="4391025" y="2728118"/>
            <a:ext cx="1114425" cy="944487"/>
          </a:xfrm>
          <a:prstGeom prst="ellipse">
            <a:avLst/>
          </a:prstGeom>
          <a:noFill/>
          <a:ln>
            <a:solidFill>
              <a:srgbClr val="FCD034"/>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C5D38132-CC07-DFCE-4FF2-07099521148F}"/>
              </a:ext>
            </a:extLst>
          </p:cNvPr>
          <p:cNvSpPr/>
          <p:nvPr/>
        </p:nvSpPr>
        <p:spPr>
          <a:xfrm>
            <a:off x="571727" y="2662228"/>
            <a:ext cx="1114425" cy="944487"/>
          </a:xfrm>
          <a:prstGeom prst="ellipse">
            <a:avLst/>
          </a:prstGeom>
          <a:noFill/>
          <a:ln>
            <a:solidFill>
              <a:srgbClr val="FCD034"/>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D9A2C63B-D53B-F244-AA08-823C4F28F26E}"/>
              </a:ext>
            </a:extLst>
          </p:cNvPr>
          <p:cNvSpPr/>
          <p:nvPr/>
        </p:nvSpPr>
        <p:spPr>
          <a:xfrm>
            <a:off x="581477" y="3749665"/>
            <a:ext cx="1114425" cy="944487"/>
          </a:xfrm>
          <a:prstGeom prst="ellipse">
            <a:avLst/>
          </a:prstGeom>
          <a:noFill/>
          <a:ln>
            <a:solidFill>
              <a:srgbClr val="FF0000"/>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66BFCFDB-4EAC-8086-096B-40D95072F2CF}"/>
              </a:ext>
            </a:extLst>
          </p:cNvPr>
          <p:cNvSpPr/>
          <p:nvPr/>
        </p:nvSpPr>
        <p:spPr>
          <a:xfrm>
            <a:off x="1886404" y="2677026"/>
            <a:ext cx="1114425" cy="944487"/>
          </a:xfrm>
          <a:prstGeom prst="ellipse">
            <a:avLst/>
          </a:prstGeom>
          <a:noFill/>
          <a:ln>
            <a:solidFill>
              <a:srgbClr val="FF0000"/>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F53FF925-86B7-B18C-E79C-443F3A2712BC}"/>
              </a:ext>
            </a:extLst>
          </p:cNvPr>
          <p:cNvSpPr/>
          <p:nvPr/>
        </p:nvSpPr>
        <p:spPr>
          <a:xfrm>
            <a:off x="3125143" y="2641507"/>
            <a:ext cx="1114425" cy="944487"/>
          </a:xfrm>
          <a:prstGeom prst="ellipse">
            <a:avLst/>
          </a:prstGeom>
          <a:noFill/>
          <a:ln>
            <a:solidFill>
              <a:srgbClr val="FF0000"/>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868D4CFF-FD9C-80C1-347E-5F20C1A3BF4C}"/>
              </a:ext>
            </a:extLst>
          </p:cNvPr>
          <p:cNvSpPr/>
          <p:nvPr/>
        </p:nvSpPr>
        <p:spPr>
          <a:xfrm>
            <a:off x="5703088" y="2641507"/>
            <a:ext cx="1114425" cy="944487"/>
          </a:xfrm>
          <a:prstGeom prst="ellipse">
            <a:avLst/>
          </a:prstGeom>
          <a:noFill/>
          <a:ln>
            <a:solidFill>
              <a:srgbClr val="FF0000"/>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FBE2EEB5-3EB6-24E7-744F-4E1FCA47D9A9}"/>
              </a:ext>
            </a:extLst>
          </p:cNvPr>
          <p:cNvSpPr/>
          <p:nvPr/>
        </p:nvSpPr>
        <p:spPr>
          <a:xfrm>
            <a:off x="600754" y="1593131"/>
            <a:ext cx="1114425" cy="944487"/>
          </a:xfrm>
          <a:prstGeom prst="ellipse">
            <a:avLst/>
          </a:prstGeom>
          <a:noFill/>
          <a:ln>
            <a:solidFill>
              <a:srgbClr val="FF0000"/>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6D38CEDC-694A-4F39-2E8E-D996CC5DB828}"/>
              </a:ext>
            </a:extLst>
          </p:cNvPr>
          <p:cNvSpPr/>
          <p:nvPr/>
        </p:nvSpPr>
        <p:spPr>
          <a:xfrm>
            <a:off x="1925540" y="1627263"/>
            <a:ext cx="1114425" cy="944487"/>
          </a:xfrm>
          <a:prstGeom prst="ellipse">
            <a:avLst/>
          </a:prstGeom>
          <a:noFill/>
          <a:ln>
            <a:solidFill>
              <a:srgbClr val="FF0000"/>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Oval 24">
            <a:extLst>
              <a:ext uri="{FF2B5EF4-FFF2-40B4-BE49-F238E27FC236}">
                <a16:creationId xmlns:a16="http://schemas.microsoft.com/office/drawing/2014/main" id="{9443F7E3-38E4-BEAC-8CA6-8118505B038D}"/>
              </a:ext>
            </a:extLst>
          </p:cNvPr>
          <p:cNvSpPr/>
          <p:nvPr/>
        </p:nvSpPr>
        <p:spPr>
          <a:xfrm>
            <a:off x="3125143" y="1581103"/>
            <a:ext cx="1114425" cy="944487"/>
          </a:xfrm>
          <a:prstGeom prst="ellipse">
            <a:avLst/>
          </a:prstGeom>
          <a:noFill/>
          <a:ln>
            <a:solidFill>
              <a:srgbClr val="FF0000"/>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19F2CCA6-8E7A-4684-1C39-F7EFD96DF824}"/>
              </a:ext>
            </a:extLst>
          </p:cNvPr>
          <p:cNvSpPr/>
          <p:nvPr/>
        </p:nvSpPr>
        <p:spPr>
          <a:xfrm>
            <a:off x="4419827" y="1576822"/>
            <a:ext cx="1114425" cy="944487"/>
          </a:xfrm>
          <a:prstGeom prst="ellipse">
            <a:avLst/>
          </a:prstGeom>
          <a:noFill/>
          <a:ln>
            <a:solidFill>
              <a:srgbClr val="FF0000"/>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32B33653-BC7A-510B-5875-D3CA332B17CB}"/>
              </a:ext>
            </a:extLst>
          </p:cNvPr>
          <p:cNvSpPr/>
          <p:nvPr/>
        </p:nvSpPr>
        <p:spPr>
          <a:xfrm>
            <a:off x="5691569" y="1587057"/>
            <a:ext cx="1114425" cy="944487"/>
          </a:xfrm>
          <a:prstGeom prst="ellipse">
            <a:avLst/>
          </a:prstGeom>
          <a:noFill/>
          <a:ln>
            <a:solidFill>
              <a:srgbClr val="FF0000"/>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Graphic 28" descr="Cheese with solid fill">
            <a:extLst>
              <a:ext uri="{FF2B5EF4-FFF2-40B4-BE49-F238E27FC236}">
                <a16:creationId xmlns:a16="http://schemas.microsoft.com/office/drawing/2014/main" id="{AA368128-AB32-4B0F-3DAA-2AB10466B04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7406765" y="444549"/>
            <a:ext cx="515698" cy="515698"/>
          </a:xfrm>
          <a:prstGeom prst="rect">
            <a:avLst/>
          </a:prstGeom>
        </p:spPr>
      </p:pic>
      <p:pic>
        <p:nvPicPr>
          <p:cNvPr id="30" name="Graphic 29" descr="Onion with solid fill">
            <a:extLst>
              <a:ext uri="{FF2B5EF4-FFF2-40B4-BE49-F238E27FC236}">
                <a16:creationId xmlns:a16="http://schemas.microsoft.com/office/drawing/2014/main" id="{55AAA6E4-3329-3D71-EA79-4DE9C5EB6B32}"/>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402855" y="1001633"/>
            <a:ext cx="480935" cy="480935"/>
          </a:xfrm>
          <a:prstGeom prst="rect">
            <a:avLst/>
          </a:prstGeom>
        </p:spPr>
      </p:pic>
      <p:pic>
        <p:nvPicPr>
          <p:cNvPr id="31" name="Graphic 30" descr="Whole pizza outline">
            <a:extLst>
              <a:ext uri="{FF2B5EF4-FFF2-40B4-BE49-F238E27FC236}">
                <a16:creationId xmlns:a16="http://schemas.microsoft.com/office/drawing/2014/main" id="{AEFD375E-0767-F133-28C0-01255EA8AE3A}"/>
              </a:ext>
            </a:extLst>
          </p:cNvPr>
          <p:cNvPicPr>
            <a:picLocks noChangeAspect="1"/>
          </p:cNvPicPr>
          <p:nvPr/>
        </p:nvPicPr>
        <p:blipFill>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7426653" y="1572917"/>
            <a:ext cx="515698" cy="515698"/>
          </a:xfrm>
          <a:prstGeom prst="rect">
            <a:avLst/>
          </a:prstGeom>
        </p:spPr>
      </p:pic>
      <p:pic>
        <p:nvPicPr>
          <p:cNvPr id="32" name="Graphic 31" descr="Pizza with solid fill">
            <a:extLst>
              <a:ext uri="{FF2B5EF4-FFF2-40B4-BE49-F238E27FC236}">
                <a16:creationId xmlns:a16="http://schemas.microsoft.com/office/drawing/2014/main" id="{F6FAF9D7-A3C5-176A-3840-8A5947F38A0C}"/>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7387059" y="2207182"/>
            <a:ext cx="515698" cy="515698"/>
          </a:xfrm>
          <a:prstGeom prst="rect">
            <a:avLst/>
          </a:prstGeom>
        </p:spPr>
      </p:pic>
      <p:pic>
        <p:nvPicPr>
          <p:cNvPr id="33" name="Graphic 32" descr="Pineapple with solid fill">
            <a:extLst>
              <a:ext uri="{FF2B5EF4-FFF2-40B4-BE49-F238E27FC236}">
                <a16:creationId xmlns:a16="http://schemas.microsoft.com/office/drawing/2014/main" id="{0DC93AFB-19D8-B6A0-2648-9DBF58C4F58A}"/>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402553" y="2741388"/>
            <a:ext cx="515699" cy="515699"/>
          </a:xfrm>
          <a:prstGeom prst="rect">
            <a:avLst/>
          </a:prstGeom>
        </p:spPr>
      </p:pic>
      <p:pic>
        <p:nvPicPr>
          <p:cNvPr id="34" name="Graphic 33" descr="Chicken leg with solid fill">
            <a:extLst>
              <a:ext uri="{FF2B5EF4-FFF2-40B4-BE49-F238E27FC236}">
                <a16:creationId xmlns:a16="http://schemas.microsoft.com/office/drawing/2014/main" id="{CC29C1F8-16EA-9E84-5B29-16678454987A}"/>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7433500" y="3321050"/>
            <a:ext cx="463550" cy="463550"/>
          </a:xfrm>
          <a:prstGeom prst="rect">
            <a:avLst/>
          </a:prstGeom>
        </p:spPr>
      </p:pic>
      <p:pic>
        <p:nvPicPr>
          <p:cNvPr id="35" name="Graphic 34" descr="Dead Fish Skeleton with solid fill">
            <a:extLst>
              <a:ext uri="{FF2B5EF4-FFF2-40B4-BE49-F238E27FC236}">
                <a16:creationId xmlns:a16="http://schemas.microsoft.com/office/drawing/2014/main" id="{7F3E9B07-9F39-6960-293A-5F31E544784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414256" y="3742201"/>
            <a:ext cx="604887" cy="604887"/>
          </a:xfrm>
          <a:prstGeom prst="rect">
            <a:avLst/>
          </a:prstGeom>
        </p:spPr>
      </p:pic>
      <p:sp>
        <p:nvSpPr>
          <p:cNvPr id="36" name="TextBox 35">
            <a:extLst>
              <a:ext uri="{FF2B5EF4-FFF2-40B4-BE49-F238E27FC236}">
                <a16:creationId xmlns:a16="http://schemas.microsoft.com/office/drawing/2014/main" id="{D2921453-0291-0590-0033-B4F28A430390}"/>
              </a:ext>
            </a:extLst>
          </p:cNvPr>
          <p:cNvSpPr txBox="1"/>
          <p:nvPr/>
        </p:nvSpPr>
        <p:spPr>
          <a:xfrm>
            <a:off x="7918252" y="523859"/>
            <a:ext cx="1175657" cy="323165"/>
          </a:xfrm>
          <a:prstGeom prst="rect">
            <a:avLst/>
          </a:prstGeom>
          <a:noFill/>
        </p:spPr>
        <p:txBody>
          <a:bodyPr wrap="square" rtlCol="0">
            <a:spAutoFit/>
          </a:bodyPr>
          <a:lstStyle/>
          <a:p>
            <a:r>
              <a:rPr lang="en-GB" sz="1500" dirty="0"/>
              <a:t>4 Cheese</a:t>
            </a:r>
          </a:p>
        </p:txBody>
      </p:sp>
      <p:sp>
        <p:nvSpPr>
          <p:cNvPr id="37" name="TextBox 36">
            <a:extLst>
              <a:ext uri="{FF2B5EF4-FFF2-40B4-BE49-F238E27FC236}">
                <a16:creationId xmlns:a16="http://schemas.microsoft.com/office/drawing/2014/main" id="{BE27CB0C-8BA2-CA96-B8A0-DA9739E078A8}"/>
              </a:ext>
            </a:extLst>
          </p:cNvPr>
          <p:cNvSpPr txBox="1"/>
          <p:nvPr/>
        </p:nvSpPr>
        <p:spPr>
          <a:xfrm>
            <a:off x="8019143" y="1080517"/>
            <a:ext cx="1175657" cy="323165"/>
          </a:xfrm>
          <a:prstGeom prst="rect">
            <a:avLst/>
          </a:prstGeom>
          <a:noFill/>
        </p:spPr>
        <p:txBody>
          <a:bodyPr wrap="square" rtlCol="0">
            <a:spAutoFit/>
          </a:bodyPr>
          <a:lstStyle/>
          <a:p>
            <a:r>
              <a:rPr lang="en-GB" sz="1500" dirty="0"/>
              <a:t>Veggie</a:t>
            </a:r>
          </a:p>
        </p:txBody>
      </p:sp>
      <p:sp>
        <p:nvSpPr>
          <p:cNvPr id="38" name="TextBox 37">
            <a:extLst>
              <a:ext uri="{FF2B5EF4-FFF2-40B4-BE49-F238E27FC236}">
                <a16:creationId xmlns:a16="http://schemas.microsoft.com/office/drawing/2014/main" id="{D0589B1E-BC25-7A59-785B-01ABF4385593}"/>
              </a:ext>
            </a:extLst>
          </p:cNvPr>
          <p:cNvSpPr txBox="1"/>
          <p:nvPr/>
        </p:nvSpPr>
        <p:spPr>
          <a:xfrm>
            <a:off x="7942352" y="1703199"/>
            <a:ext cx="1252448" cy="323165"/>
          </a:xfrm>
          <a:prstGeom prst="rect">
            <a:avLst/>
          </a:prstGeom>
          <a:noFill/>
        </p:spPr>
        <p:txBody>
          <a:bodyPr wrap="square" rtlCol="0">
            <a:spAutoFit/>
          </a:bodyPr>
          <a:lstStyle/>
          <a:p>
            <a:r>
              <a:rPr lang="en-GB" sz="1500" dirty="0"/>
              <a:t>Margherita</a:t>
            </a:r>
          </a:p>
        </p:txBody>
      </p:sp>
      <p:sp>
        <p:nvSpPr>
          <p:cNvPr id="39" name="TextBox 38">
            <a:extLst>
              <a:ext uri="{FF2B5EF4-FFF2-40B4-BE49-F238E27FC236}">
                <a16:creationId xmlns:a16="http://schemas.microsoft.com/office/drawing/2014/main" id="{A931D69A-7E66-EEDD-CDC8-77A58821ECBB}"/>
              </a:ext>
            </a:extLst>
          </p:cNvPr>
          <p:cNvSpPr txBox="1"/>
          <p:nvPr/>
        </p:nvSpPr>
        <p:spPr>
          <a:xfrm>
            <a:off x="7980747" y="2315260"/>
            <a:ext cx="1175657" cy="323165"/>
          </a:xfrm>
          <a:prstGeom prst="rect">
            <a:avLst/>
          </a:prstGeom>
          <a:noFill/>
        </p:spPr>
        <p:txBody>
          <a:bodyPr wrap="square" rtlCol="0">
            <a:spAutoFit/>
          </a:bodyPr>
          <a:lstStyle/>
          <a:p>
            <a:r>
              <a:rPr lang="en-GB" sz="1500" dirty="0"/>
              <a:t>Pepperoni</a:t>
            </a:r>
          </a:p>
        </p:txBody>
      </p:sp>
      <p:sp>
        <p:nvSpPr>
          <p:cNvPr id="40" name="TextBox 39">
            <a:extLst>
              <a:ext uri="{FF2B5EF4-FFF2-40B4-BE49-F238E27FC236}">
                <a16:creationId xmlns:a16="http://schemas.microsoft.com/office/drawing/2014/main" id="{06223B41-63AD-BEB2-601F-A0ED942F24B2}"/>
              </a:ext>
            </a:extLst>
          </p:cNvPr>
          <p:cNvSpPr txBox="1"/>
          <p:nvPr/>
        </p:nvSpPr>
        <p:spPr>
          <a:xfrm>
            <a:off x="7968713" y="2741388"/>
            <a:ext cx="1276516" cy="553998"/>
          </a:xfrm>
          <a:prstGeom prst="rect">
            <a:avLst/>
          </a:prstGeom>
          <a:noFill/>
        </p:spPr>
        <p:txBody>
          <a:bodyPr wrap="square" rtlCol="0">
            <a:spAutoFit/>
          </a:bodyPr>
          <a:lstStyle/>
          <a:p>
            <a:r>
              <a:rPr lang="en-GB" sz="1500" dirty="0"/>
              <a:t>Ham &amp; pineapple</a:t>
            </a:r>
          </a:p>
        </p:txBody>
      </p:sp>
      <p:sp>
        <p:nvSpPr>
          <p:cNvPr id="41" name="TextBox 40">
            <a:extLst>
              <a:ext uri="{FF2B5EF4-FFF2-40B4-BE49-F238E27FC236}">
                <a16:creationId xmlns:a16="http://schemas.microsoft.com/office/drawing/2014/main" id="{5B450CE7-0033-7F86-431C-FF1830075A25}"/>
              </a:ext>
            </a:extLst>
          </p:cNvPr>
          <p:cNvSpPr txBox="1"/>
          <p:nvPr/>
        </p:nvSpPr>
        <p:spPr>
          <a:xfrm>
            <a:off x="8019142" y="3366777"/>
            <a:ext cx="1175657" cy="323165"/>
          </a:xfrm>
          <a:prstGeom prst="rect">
            <a:avLst/>
          </a:prstGeom>
          <a:noFill/>
        </p:spPr>
        <p:txBody>
          <a:bodyPr wrap="square" rtlCol="0">
            <a:spAutoFit/>
          </a:bodyPr>
          <a:lstStyle/>
          <a:p>
            <a:r>
              <a:rPr lang="en-GB" sz="1500" dirty="0"/>
              <a:t>BBQ</a:t>
            </a:r>
          </a:p>
        </p:txBody>
      </p:sp>
      <p:sp>
        <p:nvSpPr>
          <p:cNvPr id="42" name="TextBox 41">
            <a:extLst>
              <a:ext uri="{FF2B5EF4-FFF2-40B4-BE49-F238E27FC236}">
                <a16:creationId xmlns:a16="http://schemas.microsoft.com/office/drawing/2014/main" id="{26A33B8C-1E49-6C25-8F1E-267AAD3ED2C8}"/>
              </a:ext>
            </a:extLst>
          </p:cNvPr>
          <p:cNvSpPr txBox="1"/>
          <p:nvPr/>
        </p:nvSpPr>
        <p:spPr>
          <a:xfrm>
            <a:off x="8075397" y="3883061"/>
            <a:ext cx="1175657" cy="323165"/>
          </a:xfrm>
          <a:prstGeom prst="rect">
            <a:avLst/>
          </a:prstGeom>
          <a:noFill/>
        </p:spPr>
        <p:txBody>
          <a:bodyPr wrap="square" rtlCol="0">
            <a:spAutoFit/>
          </a:bodyPr>
          <a:lstStyle/>
          <a:p>
            <a:r>
              <a:rPr lang="en-GB" sz="1500" dirty="0"/>
              <a:t>Anchovy</a:t>
            </a:r>
          </a:p>
        </p:txBody>
      </p:sp>
    </p:spTree>
    <p:extLst>
      <p:ext uri="{BB962C8B-B14F-4D97-AF65-F5344CB8AC3E}">
        <p14:creationId xmlns:p14="http://schemas.microsoft.com/office/powerpoint/2010/main" val="3463241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map of united kingdom and geographical maps&#10;&#10;AI-generated content may be incorrect.">
            <a:extLst>
              <a:ext uri="{FF2B5EF4-FFF2-40B4-BE49-F238E27FC236}">
                <a16:creationId xmlns:a16="http://schemas.microsoft.com/office/drawing/2014/main" id="{062D5742-2DCC-88B2-47AF-84B5ACA763A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163894" y="1"/>
            <a:ext cx="2980106" cy="4045226"/>
          </a:xfrm>
          <a:prstGeom prst="rect">
            <a:avLst/>
          </a:prstGeom>
        </p:spPr>
      </p:pic>
      <p:sp>
        <p:nvSpPr>
          <p:cNvPr id="2" name="TextBox 1">
            <a:extLst>
              <a:ext uri="{FF2B5EF4-FFF2-40B4-BE49-F238E27FC236}">
                <a16:creationId xmlns:a16="http://schemas.microsoft.com/office/drawing/2014/main" id="{88E5BFE4-5C97-63D7-13A7-E15D7DAB1D6A}"/>
              </a:ext>
            </a:extLst>
          </p:cNvPr>
          <p:cNvSpPr txBox="1"/>
          <p:nvPr/>
        </p:nvSpPr>
        <p:spPr>
          <a:xfrm>
            <a:off x="148661" y="4928056"/>
            <a:ext cx="2585014" cy="215444"/>
          </a:xfrm>
          <a:prstGeom prst="rect">
            <a:avLst/>
          </a:prstGeom>
          <a:noFill/>
        </p:spPr>
        <p:txBody>
          <a:bodyPr wrap="square">
            <a:spAutoFit/>
          </a:bodyPr>
          <a:lstStyle/>
          <a:p>
            <a:pPr defTabSz="617220">
              <a:spcAft>
                <a:spcPts val="450"/>
              </a:spcAft>
            </a:pPr>
            <a:r>
              <a:rPr lang="en-GB" sz="800" dirty="0">
                <a:latin typeface="MetaBook-Roman" panose="020B0502040000020004" pitchFamily="34" charset="0"/>
              </a:rPr>
              <a:t>Image credit: UK Government via Wikimedia Commons</a:t>
            </a:r>
          </a:p>
        </p:txBody>
      </p:sp>
      <p:pic>
        <p:nvPicPr>
          <p:cNvPr id="3" name="Picture 2" descr="A group of people sitting in a room&#10;&#10;Description automatically generated">
            <a:extLst>
              <a:ext uri="{FF2B5EF4-FFF2-40B4-BE49-F238E27FC236}">
                <a16:creationId xmlns:a16="http://schemas.microsoft.com/office/drawing/2014/main" id="{46F859E2-236A-AE1A-5FE0-C182114718E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8661" y="3207953"/>
            <a:ext cx="2585014" cy="1720103"/>
          </a:xfrm>
          <a:prstGeom prst="rect">
            <a:avLst/>
          </a:prstGeom>
        </p:spPr>
      </p:pic>
      <p:sp>
        <p:nvSpPr>
          <p:cNvPr id="7" name="Title 6">
            <a:extLst>
              <a:ext uri="{FF2B5EF4-FFF2-40B4-BE49-F238E27FC236}">
                <a16:creationId xmlns:a16="http://schemas.microsoft.com/office/drawing/2014/main" id="{B0AD3933-E21A-9FE0-8839-7A6D8918A856}"/>
              </a:ext>
            </a:extLst>
          </p:cNvPr>
          <p:cNvSpPr>
            <a:spLocks noGrp="1"/>
          </p:cNvSpPr>
          <p:nvPr>
            <p:ph type="title"/>
          </p:nvPr>
        </p:nvSpPr>
        <p:spPr/>
        <p:txBody>
          <a:bodyPr>
            <a:normAutofit fontScale="90000"/>
          </a:bodyPr>
          <a:lstStyle/>
          <a:p>
            <a:r>
              <a:rPr lang="en-US" dirty="0"/>
              <a:t>First Past the Post</a:t>
            </a:r>
            <a:br>
              <a:rPr lang="en-US" dirty="0"/>
            </a:br>
            <a:r>
              <a:rPr lang="en-US" dirty="0"/>
              <a:t>at the National level</a:t>
            </a:r>
            <a:endParaRPr lang="en-GB" dirty="0"/>
          </a:p>
        </p:txBody>
      </p:sp>
      <p:sp>
        <p:nvSpPr>
          <p:cNvPr id="8" name="Content Placeholder 7">
            <a:extLst>
              <a:ext uri="{FF2B5EF4-FFF2-40B4-BE49-F238E27FC236}">
                <a16:creationId xmlns:a16="http://schemas.microsoft.com/office/drawing/2014/main" id="{F2A7ECF2-0E61-A641-7FE7-3BEF33EBF884}"/>
              </a:ext>
            </a:extLst>
          </p:cNvPr>
          <p:cNvSpPr>
            <a:spLocks noGrp="1"/>
          </p:cNvSpPr>
          <p:nvPr>
            <p:ph idx="1"/>
          </p:nvPr>
        </p:nvSpPr>
        <p:spPr>
          <a:xfrm>
            <a:off x="628650" y="1369219"/>
            <a:ext cx="5535244" cy="2069306"/>
          </a:xfrm>
        </p:spPr>
        <p:txBody>
          <a:bodyPr>
            <a:normAutofit/>
          </a:bodyPr>
          <a:lstStyle/>
          <a:p>
            <a:r>
              <a:rPr lang="en-US" sz="1800" dirty="0"/>
              <a:t>The UK is divided into groups by area, called constituencies</a:t>
            </a:r>
          </a:p>
          <a:p>
            <a:r>
              <a:rPr lang="en-US" sz="1800" dirty="0"/>
              <a:t>People in a constituency vote for a candidate to represent them in Parliament, to help make decisions for the country</a:t>
            </a:r>
          </a:p>
          <a:p>
            <a:r>
              <a:rPr lang="en-US" sz="1800" dirty="0"/>
              <a:t>A ‘seat’ in Parliament = a literal seat!</a:t>
            </a:r>
          </a:p>
        </p:txBody>
      </p:sp>
      <p:sp>
        <p:nvSpPr>
          <p:cNvPr id="10" name="TextBox 9">
            <a:extLst>
              <a:ext uri="{FF2B5EF4-FFF2-40B4-BE49-F238E27FC236}">
                <a16:creationId xmlns:a16="http://schemas.microsoft.com/office/drawing/2014/main" id="{B55CC546-91D9-4A14-B234-2F2545BF6706}"/>
              </a:ext>
            </a:extLst>
          </p:cNvPr>
          <p:cNvSpPr txBox="1"/>
          <p:nvPr/>
        </p:nvSpPr>
        <p:spPr>
          <a:xfrm>
            <a:off x="2733675" y="3207953"/>
            <a:ext cx="4068393" cy="1477328"/>
          </a:xfrm>
          <a:prstGeom prst="rect">
            <a:avLst/>
          </a:prstGeom>
          <a:noFill/>
        </p:spPr>
        <p:txBody>
          <a:bodyPr wrap="square" rtlCol="0">
            <a:spAutoFit/>
          </a:bodyPr>
          <a:lstStyle/>
          <a:p>
            <a:pPr marL="285750" indent="-285750">
              <a:buFont typeface="Arial" panose="020B0604020202020204" pitchFamily="34" charset="0"/>
              <a:buChar char="•"/>
            </a:pPr>
            <a:r>
              <a:rPr lang="en-US" dirty="0"/>
              <a:t>Candidates normally represent a party, with specific ideas of how to run the country</a:t>
            </a:r>
          </a:p>
          <a:p>
            <a:pPr marL="285750" indent="-285750">
              <a:buFont typeface="Arial" panose="020B0604020202020204" pitchFamily="34" charset="0"/>
              <a:buChar char="•"/>
            </a:pPr>
            <a:r>
              <a:rPr lang="en-US" dirty="0"/>
              <a:t>The party with the most seats occupied, wins</a:t>
            </a:r>
            <a:endParaRPr lang="en-GB" dirty="0"/>
          </a:p>
        </p:txBody>
      </p:sp>
      <p:sp>
        <p:nvSpPr>
          <p:cNvPr id="11" name="TextBox 10">
            <a:extLst>
              <a:ext uri="{FF2B5EF4-FFF2-40B4-BE49-F238E27FC236}">
                <a16:creationId xmlns:a16="http://schemas.microsoft.com/office/drawing/2014/main" id="{D3F81C5C-FE7F-CD3A-F789-8647B613976B}"/>
              </a:ext>
            </a:extLst>
          </p:cNvPr>
          <p:cNvSpPr txBox="1"/>
          <p:nvPr/>
        </p:nvSpPr>
        <p:spPr>
          <a:xfrm>
            <a:off x="8123766" y="3706673"/>
            <a:ext cx="1020234" cy="338554"/>
          </a:xfrm>
          <a:prstGeom prst="rect">
            <a:avLst/>
          </a:prstGeom>
          <a:noFill/>
        </p:spPr>
        <p:txBody>
          <a:bodyPr wrap="square">
            <a:spAutoFit/>
          </a:bodyPr>
          <a:lstStyle/>
          <a:p>
            <a:r>
              <a:rPr lang="en-GB" sz="800" dirty="0">
                <a:solidFill>
                  <a:prstClr val="black"/>
                </a:solidFill>
                <a:latin typeface="MetaBook-Roman" panose="020B0502040000020004" pitchFamily="34" charset="0"/>
              </a:rPr>
              <a:t>Image credit: UK Government, 2024</a:t>
            </a:r>
            <a:endParaRPr lang="en-GB" dirty="0"/>
          </a:p>
        </p:txBody>
      </p:sp>
    </p:spTree>
    <p:extLst>
      <p:ext uri="{BB962C8B-B14F-4D97-AF65-F5344CB8AC3E}">
        <p14:creationId xmlns:p14="http://schemas.microsoft.com/office/powerpoint/2010/main" val="4160058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F19D6-D04D-BD5C-CCC7-632D3667A68B}"/>
              </a:ext>
            </a:extLst>
          </p:cNvPr>
          <p:cNvSpPr>
            <a:spLocks noGrp="1"/>
          </p:cNvSpPr>
          <p:nvPr>
            <p:ph type="title"/>
          </p:nvPr>
        </p:nvSpPr>
        <p:spPr/>
        <p:txBody>
          <a:bodyPr>
            <a:normAutofit/>
          </a:bodyPr>
          <a:lstStyle/>
          <a:p>
            <a:r>
              <a:rPr lang="en-GB" sz="2500" dirty="0"/>
              <a:t>First Past The Post at National Level</a:t>
            </a:r>
          </a:p>
        </p:txBody>
      </p:sp>
      <p:graphicFrame>
        <p:nvGraphicFramePr>
          <p:cNvPr id="4" name="Content Placeholder 8">
            <a:extLst>
              <a:ext uri="{FF2B5EF4-FFF2-40B4-BE49-F238E27FC236}">
                <a16:creationId xmlns:a16="http://schemas.microsoft.com/office/drawing/2014/main" id="{3CBDDC7B-2870-AF4A-557F-2E19496282F5}"/>
              </a:ext>
            </a:extLst>
          </p:cNvPr>
          <p:cNvGraphicFramePr>
            <a:graphicFrameLocks/>
          </p:cNvGraphicFramePr>
          <p:nvPr>
            <p:extLst>
              <p:ext uri="{D42A27DB-BD31-4B8C-83A1-F6EECF244321}">
                <p14:modId xmlns:p14="http://schemas.microsoft.com/office/powerpoint/2010/main" val="2643892069"/>
              </p:ext>
            </p:extLst>
          </p:nvPr>
        </p:nvGraphicFramePr>
        <p:xfrm>
          <a:off x="0" y="1450468"/>
          <a:ext cx="6907129" cy="3146424"/>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D701767A-F3D8-2288-9036-7D56FFDD1346}"/>
              </a:ext>
            </a:extLst>
          </p:cNvPr>
          <p:cNvSpPr txBox="1"/>
          <p:nvPr/>
        </p:nvSpPr>
        <p:spPr>
          <a:xfrm>
            <a:off x="4922730" y="4823032"/>
            <a:ext cx="2095500" cy="215444"/>
          </a:xfrm>
          <a:prstGeom prst="rect">
            <a:avLst/>
          </a:prstGeom>
          <a:noFill/>
        </p:spPr>
        <p:txBody>
          <a:bodyPr wrap="square" lIns="91440" tIns="45720" rIns="91440" bIns="45720" anchor="t">
            <a:spAutoFit/>
          </a:bodyPr>
          <a:lstStyle/>
          <a:p>
            <a:r>
              <a:rPr lang="en-GB" sz="800" dirty="0">
                <a:solidFill>
                  <a:prstClr val="black"/>
                </a:solidFill>
                <a:latin typeface="MetaBook-Roman"/>
              </a:rPr>
              <a:t>Data from House of Commons Library, 2024</a:t>
            </a:r>
            <a:endParaRPr lang="en-GB" dirty="0">
              <a:solidFill>
                <a:prstClr val="black"/>
              </a:solidFill>
              <a:latin typeface="MetaBook-Roman"/>
            </a:endParaRPr>
          </a:p>
        </p:txBody>
      </p:sp>
    </p:spTree>
    <p:extLst>
      <p:ext uri="{BB962C8B-B14F-4D97-AF65-F5344CB8AC3E}">
        <p14:creationId xmlns:p14="http://schemas.microsoft.com/office/powerpoint/2010/main" val="36170516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D34E2-9EA5-6A17-E6E5-1579341B3260}"/>
              </a:ext>
            </a:extLst>
          </p:cNvPr>
          <p:cNvSpPr>
            <a:spLocks noGrp="1"/>
          </p:cNvSpPr>
          <p:nvPr>
            <p:ph type="title"/>
          </p:nvPr>
        </p:nvSpPr>
        <p:spPr/>
        <p:txBody>
          <a:bodyPr>
            <a:normAutofit/>
          </a:bodyPr>
          <a:lstStyle/>
          <a:p>
            <a:r>
              <a:rPr lang="en-GB" sz="2500" dirty="0"/>
              <a:t>Gerrymandering</a:t>
            </a:r>
          </a:p>
        </p:txBody>
      </p:sp>
      <p:sp>
        <p:nvSpPr>
          <p:cNvPr id="9" name="Content Placeholder 8">
            <a:extLst>
              <a:ext uri="{FF2B5EF4-FFF2-40B4-BE49-F238E27FC236}">
                <a16:creationId xmlns:a16="http://schemas.microsoft.com/office/drawing/2014/main" id="{339B2DC0-2BAA-8210-C374-D30E864326C8}"/>
              </a:ext>
            </a:extLst>
          </p:cNvPr>
          <p:cNvSpPr>
            <a:spLocks noGrp="1"/>
          </p:cNvSpPr>
          <p:nvPr>
            <p:ph idx="1"/>
          </p:nvPr>
        </p:nvSpPr>
        <p:spPr>
          <a:xfrm>
            <a:off x="628650" y="1369219"/>
            <a:ext cx="2800350" cy="3263504"/>
          </a:xfrm>
        </p:spPr>
        <p:txBody>
          <a:bodyPr vert="horz" lIns="91440" tIns="45720" rIns="91440" bIns="45720" rtlCol="0" anchor="t">
            <a:normAutofit/>
          </a:bodyPr>
          <a:lstStyle/>
          <a:p>
            <a:pPr marL="0" indent="0">
              <a:buNone/>
            </a:pPr>
            <a:r>
              <a:rPr lang="en-GB" sz="1600" dirty="0"/>
              <a:t>Changing the boundaries of constituencies to help win an election</a:t>
            </a:r>
          </a:p>
          <a:p>
            <a:pPr marL="0" indent="0">
              <a:buNone/>
            </a:pPr>
            <a:endParaRPr lang="en-GB" sz="1600" dirty="0"/>
          </a:p>
          <a:p>
            <a:pPr marL="0" indent="0">
              <a:buNone/>
            </a:pPr>
            <a:endParaRPr lang="en-GB" sz="1600" dirty="0"/>
          </a:p>
          <a:p>
            <a:pPr marL="0" indent="0">
              <a:buNone/>
            </a:pPr>
            <a:r>
              <a:rPr lang="en-US" sz="1600" b="1" dirty="0">
                <a:solidFill>
                  <a:srgbClr val="0563C1"/>
                </a:solidFill>
                <a:hlinkClick r:id="rId3">
                  <a:extLst>
                    <a:ext uri="{A12FA001-AC4F-418D-AE19-62706E023703}">
                      <ahyp:hlinkClr xmlns:ahyp="http://schemas.microsoft.com/office/drawing/2018/hyperlinkcolor" val="tx"/>
                    </a:ext>
                  </a:extLst>
                </a:hlinkClick>
              </a:rPr>
              <a:t>Gerrymandering in the USA</a:t>
            </a:r>
            <a:endParaRPr lang="en-US" sz="1600" b="1" dirty="0">
              <a:solidFill>
                <a:srgbClr val="0563C1"/>
              </a:solidFill>
            </a:endParaRPr>
          </a:p>
        </p:txBody>
      </p:sp>
      <p:pic>
        <p:nvPicPr>
          <p:cNvPr id="3" name="Picture 2">
            <a:extLst>
              <a:ext uri="{FF2B5EF4-FFF2-40B4-BE49-F238E27FC236}">
                <a16:creationId xmlns:a16="http://schemas.microsoft.com/office/drawing/2014/main" id="{B48C55BD-DEA0-90C2-9B50-64E62A3A9A7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17325" y="1389518"/>
            <a:ext cx="5050450" cy="2454203"/>
          </a:xfrm>
          <a:prstGeom prst="rect">
            <a:avLst/>
          </a:prstGeom>
        </p:spPr>
      </p:pic>
      <p:sp>
        <p:nvSpPr>
          <p:cNvPr id="6" name="TextBox 5">
            <a:extLst>
              <a:ext uri="{FF2B5EF4-FFF2-40B4-BE49-F238E27FC236}">
                <a16:creationId xmlns:a16="http://schemas.microsoft.com/office/drawing/2014/main" id="{4DCDE104-C61D-2714-C521-4CDE34D52E7F}"/>
              </a:ext>
            </a:extLst>
          </p:cNvPr>
          <p:cNvSpPr txBox="1"/>
          <p:nvPr/>
        </p:nvSpPr>
        <p:spPr>
          <a:xfrm>
            <a:off x="4055451" y="3843721"/>
            <a:ext cx="1658758" cy="215444"/>
          </a:xfrm>
          <a:prstGeom prst="rect">
            <a:avLst/>
          </a:prstGeom>
          <a:noFill/>
        </p:spPr>
        <p:txBody>
          <a:bodyPr wrap="square">
            <a:spAutoFit/>
          </a:bodyPr>
          <a:lstStyle/>
          <a:p>
            <a:r>
              <a:rPr lang="en-GB" sz="800" dirty="0">
                <a:latin typeface="MetaBook-Roman" panose="020B0502040000020004" pitchFamily="34" charset="0"/>
              </a:rPr>
              <a:t>Image credit: </a:t>
            </a:r>
            <a:r>
              <a:rPr lang="en-GB" sz="800" dirty="0" err="1">
                <a:latin typeface="MetaBook-Roman" panose="020B0502040000020004" pitchFamily="34" charset="0"/>
              </a:rPr>
              <a:t>xyz</a:t>
            </a:r>
            <a:r>
              <a:rPr lang="en-GB" sz="800" dirty="0">
                <a:latin typeface="MetaBook-Roman" panose="020B0502040000020004" pitchFamily="34" charset="0"/>
              </a:rPr>
              <a:t> via Wired</a:t>
            </a:r>
          </a:p>
        </p:txBody>
      </p:sp>
    </p:spTree>
    <p:extLst>
      <p:ext uri="{BB962C8B-B14F-4D97-AF65-F5344CB8AC3E}">
        <p14:creationId xmlns:p14="http://schemas.microsoft.com/office/powerpoint/2010/main" val="24849449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6363F-B66F-8C76-8206-5F4092C361C1}"/>
              </a:ext>
            </a:extLst>
          </p:cNvPr>
          <p:cNvSpPr>
            <a:spLocks noGrp="1"/>
          </p:cNvSpPr>
          <p:nvPr>
            <p:ph type="title"/>
          </p:nvPr>
        </p:nvSpPr>
        <p:spPr/>
        <p:txBody>
          <a:bodyPr>
            <a:normAutofit/>
          </a:bodyPr>
          <a:lstStyle/>
          <a:p>
            <a:r>
              <a:rPr lang="en-GB" sz="2500" dirty="0"/>
              <a:t>Can you gerrymander?</a:t>
            </a:r>
          </a:p>
        </p:txBody>
      </p:sp>
      <p:sp>
        <p:nvSpPr>
          <p:cNvPr id="3" name="Content Placeholder 2">
            <a:extLst>
              <a:ext uri="{FF2B5EF4-FFF2-40B4-BE49-F238E27FC236}">
                <a16:creationId xmlns:a16="http://schemas.microsoft.com/office/drawing/2014/main" id="{07CB28EE-4A0C-3859-E341-25128EF744F8}"/>
              </a:ext>
            </a:extLst>
          </p:cNvPr>
          <p:cNvSpPr>
            <a:spLocks noGrp="1"/>
          </p:cNvSpPr>
          <p:nvPr>
            <p:ph idx="1"/>
          </p:nvPr>
        </p:nvSpPr>
        <p:spPr/>
        <p:txBody>
          <a:bodyPr/>
          <a:lstStyle/>
          <a:p>
            <a:pPr marL="0" indent="0">
              <a:buNone/>
            </a:pPr>
            <a:endParaRPr lang="en-GB" dirty="0"/>
          </a:p>
          <a:p>
            <a:pPr marL="0" indent="0">
              <a:buNone/>
            </a:pPr>
            <a:endParaRPr lang="en-GB" dirty="0"/>
          </a:p>
        </p:txBody>
      </p:sp>
      <p:pic>
        <p:nvPicPr>
          <p:cNvPr id="116" name="Picture 115">
            <a:extLst>
              <a:ext uri="{FF2B5EF4-FFF2-40B4-BE49-F238E27FC236}">
                <a16:creationId xmlns:a16="http://schemas.microsoft.com/office/drawing/2014/main" id="{916E69F5-B9FD-9355-5041-A5E37DE5433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42703" y="1259924"/>
            <a:ext cx="2532679" cy="2478488"/>
          </a:xfrm>
          <a:prstGeom prst="rect">
            <a:avLst/>
          </a:prstGeom>
        </p:spPr>
      </p:pic>
      <p:pic>
        <p:nvPicPr>
          <p:cNvPr id="118" name="Picture 117">
            <a:extLst>
              <a:ext uri="{FF2B5EF4-FFF2-40B4-BE49-F238E27FC236}">
                <a16:creationId xmlns:a16="http://schemas.microsoft.com/office/drawing/2014/main" id="{8E90E811-BB8E-277D-61D8-E945D116C3C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802554" y="1211219"/>
            <a:ext cx="2530098" cy="2482945"/>
          </a:xfrm>
          <a:prstGeom prst="rect">
            <a:avLst/>
          </a:prstGeom>
        </p:spPr>
      </p:pic>
      <p:grpSp>
        <p:nvGrpSpPr>
          <p:cNvPr id="2154" name="Group 24"/>
          <p:cNvGrpSpPr>
            <a:grpSpLocks/>
          </p:cNvGrpSpPr>
          <p:nvPr/>
        </p:nvGrpSpPr>
        <p:grpSpPr bwMode="auto">
          <a:xfrm>
            <a:off x="0" y="0"/>
            <a:ext cx="539750" cy="539750"/>
            <a:chOff x="0" y="0"/>
            <a:chExt cx="5400" cy="5400"/>
          </a:xfrm>
        </p:grpSpPr>
      </p:grpSp>
      <p:grpSp>
        <p:nvGrpSpPr>
          <p:cNvPr id="2151" name="Group 64"/>
          <p:cNvGrpSpPr>
            <a:grpSpLocks/>
          </p:cNvGrpSpPr>
          <p:nvPr/>
        </p:nvGrpSpPr>
        <p:grpSpPr bwMode="auto">
          <a:xfrm>
            <a:off x="0" y="0"/>
            <a:ext cx="539750" cy="539750"/>
            <a:chOff x="0" y="0"/>
            <a:chExt cx="5400" cy="5400"/>
          </a:xfrm>
        </p:grpSpPr>
      </p:grpSp>
      <p:grpSp>
        <p:nvGrpSpPr>
          <p:cNvPr id="2148" name="Group 10"/>
          <p:cNvGrpSpPr>
            <a:grpSpLocks/>
          </p:cNvGrpSpPr>
          <p:nvPr/>
        </p:nvGrpSpPr>
        <p:grpSpPr bwMode="auto">
          <a:xfrm>
            <a:off x="0" y="0"/>
            <a:ext cx="539750" cy="539750"/>
            <a:chOff x="0" y="0"/>
            <a:chExt cx="5400" cy="5400"/>
          </a:xfrm>
        </p:grpSpPr>
      </p:grpSp>
      <p:grpSp>
        <p:nvGrpSpPr>
          <p:cNvPr id="2145" name="Group 67"/>
          <p:cNvGrpSpPr>
            <a:grpSpLocks/>
          </p:cNvGrpSpPr>
          <p:nvPr/>
        </p:nvGrpSpPr>
        <p:grpSpPr bwMode="auto">
          <a:xfrm>
            <a:off x="0" y="0"/>
            <a:ext cx="539750" cy="539750"/>
            <a:chOff x="0" y="0"/>
            <a:chExt cx="5400" cy="5400"/>
          </a:xfrm>
        </p:grpSpPr>
      </p:grpSp>
      <p:grpSp>
        <p:nvGrpSpPr>
          <p:cNvPr id="2142" name="Group 70"/>
          <p:cNvGrpSpPr>
            <a:grpSpLocks/>
          </p:cNvGrpSpPr>
          <p:nvPr/>
        </p:nvGrpSpPr>
        <p:grpSpPr bwMode="auto">
          <a:xfrm>
            <a:off x="0" y="0"/>
            <a:ext cx="539750" cy="539750"/>
            <a:chOff x="0" y="0"/>
            <a:chExt cx="5400" cy="5400"/>
          </a:xfrm>
        </p:grpSpPr>
      </p:grpSp>
      <p:grpSp>
        <p:nvGrpSpPr>
          <p:cNvPr id="2139" name="Group 73"/>
          <p:cNvGrpSpPr>
            <a:grpSpLocks/>
          </p:cNvGrpSpPr>
          <p:nvPr/>
        </p:nvGrpSpPr>
        <p:grpSpPr bwMode="auto">
          <a:xfrm>
            <a:off x="0" y="0"/>
            <a:ext cx="539750" cy="539750"/>
            <a:chOff x="0" y="0"/>
            <a:chExt cx="5400" cy="5400"/>
          </a:xfrm>
        </p:grpSpPr>
      </p:grpSp>
      <p:grpSp>
        <p:nvGrpSpPr>
          <p:cNvPr id="2136" name="Group 76"/>
          <p:cNvGrpSpPr>
            <a:grpSpLocks/>
          </p:cNvGrpSpPr>
          <p:nvPr/>
        </p:nvGrpSpPr>
        <p:grpSpPr bwMode="auto">
          <a:xfrm>
            <a:off x="0" y="0"/>
            <a:ext cx="539750" cy="539750"/>
            <a:chOff x="0" y="0"/>
            <a:chExt cx="5400" cy="5400"/>
          </a:xfrm>
        </p:grpSpPr>
      </p:grpSp>
      <p:grpSp>
        <p:nvGrpSpPr>
          <p:cNvPr id="2133" name="Group 13"/>
          <p:cNvGrpSpPr>
            <a:grpSpLocks/>
          </p:cNvGrpSpPr>
          <p:nvPr/>
        </p:nvGrpSpPr>
        <p:grpSpPr bwMode="auto">
          <a:xfrm>
            <a:off x="0" y="0"/>
            <a:ext cx="539750" cy="539750"/>
            <a:chOff x="0" y="0"/>
            <a:chExt cx="5400" cy="5400"/>
          </a:xfrm>
        </p:grpSpPr>
      </p:grpSp>
      <p:grpSp>
        <p:nvGrpSpPr>
          <p:cNvPr id="2130" name="Group 79"/>
          <p:cNvGrpSpPr>
            <a:grpSpLocks/>
          </p:cNvGrpSpPr>
          <p:nvPr/>
        </p:nvGrpSpPr>
        <p:grpSpPr bwMode="auto">
          <a:xfrm>
            <a:off x="0" y="0"/>
            <a:ext cx="539750" cy="539750"/>
            <a:chOff x="0" y="0"/>
            <a:chExt cx="5400" cy="5400"/>
          </a:xfrm>
        </p:grpSpPr>
      </p:grpSp>
      <p:grpSp>
        <p:nvGrpSpPr>
          <p:cNvPr id="2127" name="Group 52"/>
          <p:cNvGrpSpPr>
            <a:grpSpLocks/>
          </p:cNvGrpSpPr>
          <p:nvPr/>
        </p:nvGrpSpPr>
        <p:grpSpPr bwMode="auto">
          <a:xfrm>
            <a:off x="0" y="0"/>
            <a:ext cx="539750" cy="539750"/>
            <a:chOff x="0" y="0"/>
            <a:chExt cx="5400" cy="5400"/>
          </a:xfrm>
        </p:grpSpPr>
      </p:grpSp>
      <p:grpSp>
        <p:nvGrpSpPr>
          <p:cNvPr id="2124" name="Group 55"/>
          <p:cNvGrpSpPr>
            <a:grpSpLocks/>
          </p:cNvGrpSpPr>
          <p:nvPr/>
        </p:nvGrpSpPr>
        <p:grpSpPr bwMode="auto">
          <a:xfrm>
            <a:off x="0" y="0"/>
            <a:ext cx="539750" cy="539750"/>
            <a:chOff x="0" y="0"/>
            <a:chExt cx="5400" cy="5400"/>
          </a:xfrm>
        </p:grpSpPr>
      </p:grpSp>
      <p:grpSp>
        <p:nvGrpSpPr>
          <p:cNvPr id="2121" name="Group 58"/>
          <p:cNvGrpSpPr>
            <a:grpSpLocks/>
          </p:cNvGrpSpPr>
          <p:nvPr/>
        </p:nvGrpSpPr>
        <p:grpSpPr bwMode="auto">
          <a:xfrm>
            <a:off x="0" y="0"/>
            <a:ext cx="539750" cy="539750"/>
            <a:chOff x="0" y="0"/>
            <a:chExt cx="5400" cy="5400"/>
          </a:xfrm>
        </p:grpSpPr>
      </p:grpSp>
      <p:grpSp>
        <p:nvGrpSpPr>
          <p:cNvPr id="2118" name="Group 153"/>
          <p:cNvGrpSpPr>
            <a:grpSpLocks/>
          </p:cNvGrpSpPr>
          <p:nvPr/>
        </p:nvGrpSpPr>
        <p:grpSpPr bwMode="auto">
          <a:xfrm>
            <a:off x="0" y="0"/>
            <a:ext cx="539750" cy="539750"/>
            <a:chOff x="0" y="0"/>
            <a:chExt cx="5400" cy="5400"/>
          </a:xfrm>
        </p:grpSpPr>
      </p:grpSp>
      <p:grpSp>
        <p:nvGrpSpPr>
          <p:cNvPr id="2115" name="Group 82"/>
          <p:cNvGrpSpPr>
            <a:grpSpLocks/>
          </p:cNvGrpSpPr>
          <p:nvPr/>
        </p:nvGrpSpPr>
        <p:grpSpPr bwMode="auto">
          <a:xfrm>
            <a:off x="0" y="0"/>
            <a:ext cx="539750" cy="539750"/>
            <a:chOff x="0" y="0"/>
            <a:chExt cx="5400" cy="5400"/>
          </a:xfrm>
        </p:grpSpPr>
      </p:grpSp>
      <p:grpSp>
        <p:nvGrpSpPr>
          <p:cNvPr id="2112" name="Group 85"/>
          <p:cNvGrpSpPr>
            <a:grpSpLocks/>
          </p:cNvGrpSpPr>
          <p:nvPr/>
        </p:nvGrpSpPr>
        <p:grpSpPr bwMode="auto">
          <a:xfrm>
            <a:off x="0" y="0"/>
            <a:ext cx="539750" cy="539750"/>
            <a:chOff x="0" y="0"/>
            <a:chExt cx="5400" cy="5400"/>
          </a:xfrm>
        </p:grpSpPr>
      </p:grpSp>
      <p:grpSp>
        <p:nvGrpSpPr>
          <p:cNvPr id="2109" name="Group 88"/>
          <p:cNvGrpSpPr>
            <a:grpSpLocks/>
          </p:cNvGrpSpPr>
          <p:nvPr/>
        </p:nvGrpSpPr>
        <p:grpSpPr bwMode="auto">
          <a:xfrm>
            <a:off x="0" y="0"/>
            <a:ext cx="539750" cy="539750"/>
            <a:chOff x="0" y="0"/>
            <a:chExt cx="5400" cy="5400"/>
          </a:xfrm>
        </p:grpSpPr>
      </p:grpSp>
      <p:grpSp>
        <p:nvGrpSpPr>
          <p:cNvPr id="2106" name="Group 91"/>
          <p:cNvGrpSpPr>
            <a:grpSpLocks/>
          </p:cNvGrpSpPr>
          <p:nvPr/>
        </p:nvGrpSpPr>
        <p:grpSpPr bwMode="auto">
          <a:xfrm>
            <a:off x="0" y="0"/>
            <a:ext cx="539750" cy="539750"/>
            <a:chOff x="0" y="0"/>
            <a:chExt cx="5400" cy="5400"/>
          </a:xfrm>
        </p:grpSpPr>
      </p:grpSp>
      <p:grpSp>
        <p:nvGrpSpPr>
          <p:cNvPr id="2103" name="Group 94"/>
          <p:cNvGrpSpPr>
            <a:grpSpLocks/>
          </p:cNvGrpSpPr>
          <p:nvPr/>
        </p:nvGrpSpPr>
        <p:grpSpPr bwMode="auto">
          <a:xfrm>
            <a:off x="0" y="0"/>
            <a:ext cx="539750" cy="539750"/>
            <a:chOff x="0" y="0"/>
            <a:chExt cx="5400" cy="5400"/>
          </a:xfrm>
        </p:grpSpPr>
      </p:grpSp>
      <p:grpSp>
        <p:nvGrpSpPr>
          <p:cNvPr id="2100" name="Group 156"/>
          <p:cNvGrpSpPr>
            <a:grpSpLocks/>
          </p:cNvGrpSpPr>
          <p:nvPr/>
        </p:nvGrpSpPr>
        <p:grpSpPr bwMode="auto">
          <a:xfrm>
            <a:off x="0" y="0"/>
            <a:ext cx="539750" cy="539750"/>
            <a:chOff x="0" y="0"/>
            <a:chExt cx="5400" cy="5400"/>
          </a:xfrm>
        </p:grpSpPr>
      </p:grpSp>
      <p:grpSp>
        <p:nvGrpSpPr>
          <p:cNvPr id="2097" name="Group 97"/>
          <p:cNvGrpSpPr>
            <a:grpSpLocks/>
          </p:cNvGrpSpPr>
          <p:nvPr/>
        </p:nvGrpSpPr>
        <p:grpSpPr bwMode="auto">
          <a:xfrm>
            <a:off x="0" y="0"/>
            <a:ext cx="539750" cy="539750"/>
            <a:chOff x="0" y="0"/>
            <a:chExt cx="5400" cy="5400"/>
          </a:xfrm>
        </p:grpSpPr>
      </p:grpSp>
      <p:grpSp>
        <p:nvGrpSpPr>
          <p:cNvPr id="2094" name="Group 124"/>
          <p:cNvGrpSpPr>
            <a:grpSpLocks/>
          </p:cNvGrpSpPr>
          <p:nvPr/>
        </p:nvGrpSpPr>
        <p:grpSpPr bwMode="auto">
          <a:xfrm>
            <a:off x="0" y="0"/>
            <a:ext cx="539750" cy="539750"/>
            <a:chOff x="0" y="0"/>
            <a:chExt cx="5400" cy="5400"/>
          </a:xfrm>
        </p:grpSpPr>
      </p:grpSp>
      <p:grpSp>
        <p:nvGrpSpPr>
          <p:cNvPr id="2091" name="Group 103"/>
          <p:cNvGrpSpPr>
            <a:grpSpLocks/>
          </p:cNvGrpSpPr>
          <p:nvPr/>
        </p:nvGrpSpPr>
        <p:grpSpPr bwMode="auto">
          <a:xfrm>
            <a:off x="0" y="0"/>
            <a:ext cx="539750" cy="539750"/>
            <a:chOff x="0" y="0"/>
            <a:chExt cx="5400" cy="5400"/>
          </a:xfrm>
        </p:grpSpPr>
      </p:grpSp>
      <p:grpSp>
        <p:nvGrpSpPr>
          <p:cNvPr id="2088" name="Group 31"/>
          <p:cNvGrpSpPr>
            <a:grpSpLocks/>
          </p:cNvGrpSpPr>
          <p:nvPr/>
        </p:nvGrpSpPr>
        <p:grpSpPr bwMode="auto">
          <a:xfrm>
            <a:off x="0" y="0"/>
            <a:ext cx="539750" cy="539750"/>
            <a:chOff x="0" y="0"/>
            <a:chExt cx="5400" cy="5400"/>
          </a:xfrm>
        </p:grpSpPr>
      </p:grpSp>
      <p:grpSp>
        <p:nvGrpSpPr>
          <p:cNvPr id="2085" name="Group 34"/>
          <p:cNvGrpSpPr>
            <a:grpSpLocks/>
          </p:cNvGrpSpPr>
          <p:nvPr/>
        </p:nvGrpSpPr>
        <p:grpSpPr bwMode="auto">
          <a:xfrm>
            <a:off x="0" y="0"/>
            <a:ext cx="539750" cy="539750"/>
            <a:chOff x="0" y="0"/>
            <a:chExt cx="5400" cy="5400"/>
          </a:xfrm>
        </p:grpSpPr>
      </p:grpSp>
      <p:grpSp>
        <p:nvGrpSpPr>
          <p:cNvPr id="2082" name="Group 159"/>
          <p:cNvGrpSpPr>
            <a:grpSpLocks/>
          </p:cNvGrpSpPr>
          <p:nvPr/>
        </p:nvGrpSpPr>
        <p:grpSpPr bwMode="auto">
          <a:xfrm>
            <a:off x="0" y="0"/>
            <a:ext cx="539750" cy="539750"/>
            <a:chOff x="0" y="0"/>
            <a:chExt cx="5400" cy="5400"/>
          </a:xfrm>
        </p:grpSpPr>
      </p:grpSp>
      <p:grpSp>
        <p:nvGrpSpPr>
          <p:cNvPr id="2079" name="Group 100"/>
          <p:cNvGrpSpPr>
            <a:grpSpLocks/>
          </p:cNvGrpSpPr>
          <p:nvPr/>
        </p:nvGrpSpPr>
        <p:grpSpPr bwMode="auto">
          <a:xfrm>
            <a:off x="0" y="0"/>
            <a:ext cx="539750" cy="539750"/>
            <a:chOff x="0" y="0"/>
            <a:chExt cx="5400" cy="5400"/>
          </a:xfrm>
        </p:grpSpPr>
      </p:grpSp>
      <p:grpSp>
        <p:nvGrpSpPr>
          <p:cNvPr id="2076" name="Group 127"/>
          <p:cNvGrpSpPr>
            <a:grpSpLocks/>
          </p:cNvGrpSpPr>
          <p:nvPr/>
        </p:nvGrpSpPr>
        <p:grpSpPr bwMode="auto">
          <a:xfrm>
            <a:off x="0" y="0"/>
            <a:ext cx="539750" cy="539750"/>
            <a:chOff x="0" y="0"/>
            <a:chExt cx="5400" cy="5400"/>
          </a:xfrm>
        </p:grpSpPr>
      </p:grpSp>
      <p:grpSp>
        <p:nvGrpSpPr>
          <p:cNvPr id="2073" name="Group 106"/>
          <p:cNvGrpSpPr>
            <a:grpSpLocks/>
          </p:cNvGrpSpPr>
          <p:nvPr/>
        </p:nvGrpSpPr>
        <p:grpSpPr bwMode="auto">
          <a:xfrm>
            <a:off x="0" y="0"/>
            <a:ext cx="539750" cy="539750"/>
            <a:chOff x="0" y="0"/>
            <a:chExt cx="5400" cy="5400"/>
          </a:xfrm>
        </p:grpSpPr>
      </p:grpSp>
      <p:grpSp>
        <p:nvGrpSpPr>
          <p:cNvPr id="2070" name="Group 40"/>
          <p:cNvGrpSpPr>
            <a:grpSpLocks/>
          </p:cNvGrpSpPr>
          <p:nvPr/>
        </p:nvGrpSpPr>
        <p:grpSpPr bwMode="auto">
          <a:xfrm>
            <a:off x="0" y="0"/>
            <a:ext cx="539750" cy="539750"/>
            <a:chOff x="0" y="0"/>
            <a:chExt cx="5400" cy="5400"/>
          </a:xfrm>
        </p:grpSpPr>
      </p:grpSp>
      <p:grpSp>
        <p:nvGrpSpPr>
          <p:cNvPr id="2067" name="Group 37"/>
          <p:cNvGrpSpPr>
            <a:grpSpLocks/>
          </p:cNvGrpSpPr>
          <p:nvPr/>
        </p:nvGrpSpPr>
        <p:grpSpPr bwMode="auto">
          <a:xfrm>
            <a:off x="0" y="0"/>
            <a:ext cx="539750" cy="539750"/>
            <a:chOff x="0" y="0"/>
            <a:chExt cx="5400" cy="5400"/>
          </a:xfrm>
        </p:grpSpPr>
      </p:grpSp>
      <p:grpSp>
        <p:nvGrpSpPr>
          <p:cNvPr id="2064" name="Group 115"/>
          <p:cNvGrpSpPr>
            <a:grpSpLocks/>
          </p:cNvGrpSpPr>
          <p:nvPr/>
        </p:nvGrpSpPr>
        <p:grpSpPr bwMode="auto">
          <a:xfrm>
            <a:off x="0" y="0"/>
            <a:ext cx="539750" cy="539750"/>
            <a:chOff x="0" y="0"/>
            <a:chExt cx="5400" cy="5400"/>
          </a:xfrm>
        </p:grpSpPr>
      </p:grpSp>
      <p:grpSp>
        <p:nvGrpSpPr>
          <p:cNvPr id="2061" name="Group 28"/>
          <p:cNvGrpSpPr>
            <a:grpSpLocks/>
          </p:cNvGrpSpPr>
          <p:nvPr/>
        </p:nvGrpSpPr>
        <p:grpSpPr bwMode="auto">
          <a:xfrm>
            <a:off x="0" y="0"/>
            <a:ext cx="539750" cy="539750"/>
            <a:chOff x="0" y="0"/>
            <a:chExt cx="5400" cy="5400"/>
          </a:xfrm>
        </p:grpSpPr>
      </p:grpSp>
      <p:grpSp>
        <p:nvGrpSpPr>
          <p:cNvPr id="2058" name="Group 118"/>
          <p:cNvGrpSpPr>
            <a:grpSpLocks/>
          </p:cNvGrpSpPr>
          <p:nvPr/>
        </p:nvGrpSpPr>
        <p:grpSpPr bwMode="auto">
          <a:xfrm>
            <a:off x="0" y="0"/>
            <a:ext cx="539750" cy="539750"/>
            <a:chOff x="0" y="0"/>
            <a:chExt cx="5400" cy="5400"/>
          </a:xfrm>
        </p:grpSpPr>
      </p:grpSp>
      <p:grpSp>
        <p:nvGrpSpPr>
          <p:cNvPr id="2055" name="Group 121"/>
          <p:cNvGrpSpPr>
            <a:grpSpLocks/>
          </p:cNvGrpSpPr>
          <p:nvPr/>
        </p:nvGrpSpPr>
        <p:grpSpPr bwMode="auto">
          <a:xfrm>
            <a:off x="0" y="0"/>
            <a:ext cx="539750" cy="539750"/>
            <a:chOff x="0" y="0"/>
            <a:chExt cx="5400" cy="5400"/>
          </a:xfrm>
        </p:grpSpPr>
      </p:grpSp>
      <p:grpSp>
        <p:nvGrpSpPr>
          <p:cNvPr id="2052" name="Group 46"/>
          <p:cNvGrpSpPr>
            <a:grpSpLocks/>
          </p:cNvGrpSpPr>
          <p:nvPr/>
        </p:nvGrpSpPr>
        <p:grpSpPr bwMode="auto">
          <a:xfrm>
            <a:off x="0" y="0"/>
            <a:ext cx="539750" cy="539750"/>
            <a:chOff x="0" y="0"/>
            <a:chExt cx="5400" cy="5400"/>
          </a:xfrm>
        </p:grpSpPr>
      </p:grpSp>
      <p:grpSp>
        <p:nvGrpSpPr>
          <p:cNvPr id="2049" name="Group 49"/>
          <p:cNvGrpSpPr>
            <a:grpSpLocks/>
          </p:cNvGrpSpPr>
          <p:nvPr/>
        </p:nvGrpSpPr>
        <p:grpSpPr bwMode="auto">
          <a:xfrm>
            <a:off x="0" y="0"/>
            <a:ext cx="539750" cy="539750"/>
            <a:chOff x="0" y="0"/>
            <a:chExt cx="5400" cy="5400"/>
          </a:xfrm>
        </p:grpSpPr>
      </p:grpSp>
      <p:sp>
        <p:nvSpPr>
          <p:cNvPr id="4" name="TextBox 3">
            <a:extLst>
              <a:ext uri="{FF2B5EF4-FFF2-40B4-BE49-F238E27FC236}">
                <a16:creationId xmlns:a16="http://schemas.microsoft.com/office/drawing/2014/main" id="{F77053A2-EB06-1C62-8281-9D64C1D4BB6E}"/>
              </a:ext>
            </a:extLst>
          </p:cNvPr>
          <p:cNvSpPr txBox="1"/>
          <p:nvPr/>
        </p:nvSpPr>
        <p:spPr>
          <a:xfrm>
            <a:off x="1121312" y="3698910"/>
            <a:ext cx="90263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Verdana"/>
              </a:rPr>
              <a:t>Map 1</a:t>
            </a:r>
            <a:endParaRPr lang="en-US" dirty="0"/>
          </a:p>
        </p:txBody>
      </p:sp>
      <p:sp>
        <p:nvSpPr>
          <p:cNvPr id="5" name="TextBox 4">
            <a:extLst>
              <a:ext uri="{FF2B5EF4-FFF2-40B4-BE49-F238E27FC236}">
                <a16:creationId xmlns:a16="http://schemas.microsoft.com/office/drawing/2014/main" id="{169C072E-FE93-C988-9363-81B2BBCD750D}"/>
              </a:ext>
            </a:extLst>
          </p:cNvPr>
          <p:cNvSpPr txBox="1"/>
          <p:nvPr/>
        </p:nvSpPr>
        <p:spPr>
          <a:xfrm>
            <a:off x="3570593" y="3694164"/>
            <a:ext cx="90263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Verdana"/>
              </a:rPr>
              <a:t>Map 2</a:t>
            </a:r>
            <a:endParaRPr lang="en-US" dirty="0"/>
          </a:p>
        </p:txBody>
      </p:sp>
      <p:pic>
        <p:nvPicPr>
          <p:cNvPr id="6" name="Picture 5">
            <a:extLst>
              <a:ext uri="{FF2B5EF4-FFF2-40B4-BE49-F238E27FC236}">
                <a16:creationId xmlns:a16="http://schemas.microsoft.com/office/drawing/2014/main" id="{C2A3FCE0-1B7F-B5EC-9C02-946DFA8AB8A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251835" y="1251833"/>
            <a:ext cx="2526287" cy="2442332"/>
          </a:xfrm>
          <a:prstGeom prst="rect">
            <a:avLst/>
          </a:prstGeom>
        </p:spPr>
      </p:pic>
      <p:sp>
        <p:nvSpPr>
          <p:cNvPr id="7" name="TextBox 6">
            <a:extLst>
              <a:ext uri="{FF2B5EF4-FFF2-40B4-BE49-F238E27FC236}">
                <a16:creationId xmlns:a16="http://schemas.microsoft.com/office/drawing/2014/main" id="{AC1A721B-8F86-B605-83DE-3BB9DFFA359D}"/>
              </a:ext>
            </a:extLst>
          </p:cNvPr>
          <p:cNvSpPr txBox="1"/>
          <p:nvPr/>
        </p:nvSpPr>
        <p:spPr>
          <a:xfrm>
            <a:off x="6042971" y="3694164"/>
            <a:ext cx="90263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Verdana"/>
              </a:rPr>
              <a:t>Map 3</a:t>
            </a:r>
            <a:endParaRPr lang="en-US" dirty="0"/>
          </a:p>
        </p:txBody>
      </p:sp>
    </p:spTree>
    <p:extLst>
      <p:ext uri="{BB962C8B-B14F-4D97-AF65-F5344CB8AC3E}">
        <p14:creationId xmlns:p14="http://schemas.microsoft.com/office/powerpoint/2010/main" val="15824262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13A72-2905-70B6-1F5F-64DD1263CE89}"/>
              </a:ext>
            </a:extLst>
          </p:cNvPr>
          <p:cNvSpPr>
            <a:spLocks noGrp="1"/>
          </p:cNvSpPr>
          <p:nvPr>
            <p:ph type="title"/>
          </p:nvPr>
        </p:nvSpPr>
        <p:spPr/>
        <p:txBody>
          <a:bodyPr>
            <a:normAutofit/>
          </a:bodyPr>
          <a:lstStyle/>
          <a:p>
            <a:r>
              <a:rPr lang="en-US" sz="2500" dirty="0"/>
              <a:t>Can you gerrymander?</a:t>
            </a:r>
            <a:br>
              <a:rPr lang="en-US" dirty="0"/>
            </a:br>
            <a:r>
              <a:rPr lang="en-US" sz="2000" dirty="0"/>
              <a:t>Solutions</a:t>
            </a:r>
          </a:p>
        </p:txBody>
      </p:sp>
      <p:sp>
        <p:nvSpPr>
          <p:cNvPr id="3" name="Content Placeholder 2">
            <a:extLst>
              <a:ext uri="{FF2B5EF4-FFF2-40B4-BE49-F238E27FC236}">
                <a16:creationId xmlns:a16="http://schemas.microsoft.com/office/drawing/2014/main" id="{96C1EC95-DD8E-4DB6-9CE6-B3164F929B8F}"/>
              </a:ext>
            </a:extLst>
          </p:cNvPr>
          <p:cNvSpPr>
            <a:spLocks noGrp="1"/>
          </p:cNvSpPr>
          <p:nvPr>
            <p:ph idx="1"/>
          </p:nvPr>
        </p:nvSpPr>
        <p:spPr>
          <a:xfrm>
            <a:off x="628650" y="1293738"/>
            <a:ext cx="7886700" cy="1484306"/>
          </a:xfrm>
        </p:spPr>
        <p:txBody>
          <a:bodyPr vert="horz" lIns="91440" tIns="45720" rIns="91440" bIns="45720" rtlCol="0" anchor="t">
            <a:normAutofit/>
          </a:bodyPr>
          <a:lstStyle/>
          <a:p>
            <a:pPr marL="0" indent="0">
              <a:buNone/>
            </a:pPr>
            <a:r>
              <a:rPr lang="en-US" dirty="0">
                <a:ea typeface="Verdana"/>
              </a:rPr>
              <a:t>Any solution that meets the following criteria:</a:t>
            </a:r>
          </a:p>
          <a:p>
            <a:pPr marL="342900" indent="-342900"/>
            <a:r>
              <a:rPr lang="en-US" dirty="0">
                <a:ea typeface="Verdana"/>
              </a:rPr>
              <a:t>Six groups of six voters, with no gaps</a:t>
            </a:r>
          </a:p>
          <a:p>
            <a:pPr marL="342900" indent="-342900"/>
            <a:r>
              <a:rPr lang="en-US" dirty="0">
                <a:ea typeface="Verdana"/>
              </a:rPr>
              <a:t>At least four constituencies must have;</a:t>
            </a:r>
          </a:p>
          <a:p>
            <a:pPr marL="685800" lvl="1">
              <a:buFont typeface="Courier New" panose="020B0604020202020204" pitchFamily="34" charset="0"/>
              <a:buChar char="o"/>
            </a:pPr>
            <a:r>
              <a:rPr lang="en-US" sz="2000" dirty="0">
                <a:ea typeface="Verdana"/>
              </a:rPr>
              <a:t>At least four Magenta voters</a:t>
            </a:r>
          </a:p>
        </p:txBody>
      </p:sp>
      <p:pic>
        <p:nvPicPr>
          <p:cNvPr id="4" name="Picture 3" descr="A screenshot of a game&#10;&#10;AI-generated content may be incorrect.">
            <a:extLst>
              <a:ext uri="{FF2B5EF4-FFF2-40B4-BE49-F238E27FC236}">
                <a16:creationId xmlns:a16="http://schemas.microsoft.com/office/drawing/2014/main" id="{AFD4DDA2-774B-38B7-C410-488ED76086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8944" y="2807269"/>
            <a:ext cx="5211253" cy="2052188"/>
          </a:xfrm>
          <a:prstGeom prst="rect">
            <a:avLst/>
          </a:prstGeom>
        </p:spPr>
      </p:pic>
      <p:sp>
        <p:nvSpPr>
          <p:cNvPr id="5" name="TextBox 4">
            <a:extLst>
              <a:ext uri="{FF2B5EF4-FFF2-40B4-BE49-F238E27FC236}">
                <a16:creationId xmlns:a16="http://schemas.microsoft.com/office/drawing/2014/main" id="{F7F7BD66-5BC9-92DE-20F5-6B2EA6D342BF}"/>
              </a:ext>
            </a:extLst>
          </p:cNvPr>
          <p:cNvSpPr txBox="1"/>
          <p:nvPr/>
        </p:nvSpPr>
        <p:spPr>
          <a:xfrm>
            <a:off x="7114165" y="2920509"/>
            <a:ext cx="185899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Verdana"/>
              </a:rPr>
              <a:t>Map 3 is impossible – why?</a:t>
            </a:r>
            <a:endParaRPr lang="en-US" dirty="0"/>
          </a:p>
        </p:txBody>
      </p:sp>
    </p:spTree>
    <p:extLst>
      <p:ext uri="{BB962C8B-B14F-4D97-AF65-F5344CB8AC3E}">
        <p14:creationId xmlns:p14="http://schemas.microsoft.com/office/powerpoint/2010/main" val="12150947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526E3-E20F-F35B-BBB3-9322189C7ECC}"/>
              </a:ext>
            </a:extLst>
          </p:cNvPr>
          <p:cNvSpPr>
            <a:spLocks noGrp="1"/>
          </p:cNvSpPr>
          <p:nvPr>
            <p:ph type="title"/>
          </p:nvPr>
        </p:nvSpPr>
        <p:spPr/>
        <p:txBody>
          <a:bodyPr/>
          <a:lstStyle/>
          <a:p>
            <a:r>
              <a:rPr lang="en-GB" dirty="0"/>
              <a:t>Tactical voting</a:t>
            </a:r>
          </a:p>
        </p:txBody>
      </p:sp>
      <p:graphicFrame>
        <p:nvGraphicFramePr>
          <p:cNvPr id="4" name="Table 4">
            <a:extLst>
              <a:ext uri="{FF2B5EF4-FFF2-40B4-BE49-F238E27FC236}">
                <a16:creationId xmlns:a16="http://schemas.microsoft.com/office/drawing/2014/main" id="{28E6E7D0-E671-9BFC-0700-FE3FABF9B47F}"/>
              </a:ext>
            </a:extLst>
          </p:cNvPr>
          <p:cNvGraphicFramePr>
            <a:graphicFrameLocks noGrp="1"/>
          </p:cNvGraphicFramePr>
          <p:nvPr>
            <p:ph idx="1"/>
          </p:nvPr>
        </p:nvGraphicFramePr>
        <p:xfrm>
          <a:off x="495300" y="1370013"/>
          <a:ext cx="6381750" cy="3097212"/>
        </p:xfrm>
        <a:graphic>
          <a:graphicData uri="http://schemas.openxmlformats.org/drawingml/2006/table">
            <a:tbl>
              <a:tblPr firstRow="1" bandRow="1">
                <a:tableStyleId>{2D5ABB26-0587-4C30-8999-92F81FD0307C}</a:tableStyleId>
              </a:tblPr>
              <a:tblGrid>
                <a:gridCol w="1276350">
                  <a:extLst>
                    <a:ext uri="{9D8B030D-6E8A-4147-A177-3AD203B41FA5}">
                      <a16:colId xmlns:a16="http://schemas.microsoft.com/office/drawing/2014/main" val="3747395745"/>
                    </a:ext>
                  </a:extLst>
                </a:gridCol>
                <a:gridCol w="1276350">
                  <a:extLst>
                    <a:ext uri="{9D8B030D-6E8A-4147-A177-3AD203B41FA5}">
                      <a16:colId xmlns:a16="http://schemas.microsoft.com/office/drawing/2014/main" val="3256597451"/>
                    </a:ext>
                  </a:extLst>
                </a:gridCol>
                <a:gridCol w="1276350">
                  <a:extLst>
                    <a:ext uri="{9D8B030D-6E8A-4147-A177-3AD203B41FA5}">
                      <a16:colId xmlns:a16="http://schemas.microsoft.com/office/drawing/2014/main" val="2479498890"/>
                    </a:ext>
                  </a:extLst>
                </a:gridCol>
                <a:gridCol w="1276350">
                  <a:extLst>
                    <a:ext uri="{9D8B030D-6E8A-4147-A177-3AD203B41FA5}">
                      <a16:colId xmlns:a16="http://schemas.microsoft.com/office/drawing/2014/main" val="1110461573"/>
                    </a:ext>
                  </a:extLst>
                </a:gridCol>
                <a:gridCol w="1276350">
                  <a:extLst>
                    <a:ext uri="{9D8B030D-6E8A-4147-A177-3AD203B41FA5}">
                      <a16:colId xmlns:a16="http://schemas.microsoft.com/office/drawing/2014/main" val="2092077734"/>
                    </a:ext>
                  </a:extLst>
                </a:gridCol>
              </a:tblGrid>
              <a:tr h="1032404">
                <a:tc>
                  <a:txBody>
                    <a:bodyPr/>
                    <a:lstStyle/>
                    <a:p>
                      <a:pPr algn="ctr"/>
                      <a:r>
                        <a:rPr lang="en-GB" sz="1500" b="1" dirty="0"/>
                        <a:t>A</a:t>
                      </a:r>
                    </a:p>
                    <a:p>
                      <a:pPr algn="ctr"/>
                      <a:endParaRPr lang="en-GB" sz="1500" b="1" dirty="0"/>
                    </a:p>
                    <a:p>
                      <a:pPr algn="ctr"/>
                      <a:endParaRPr lang="en-GB" sz="1500" b="0" dirty="0"/>
                    </a:p>
                  </a:txBody>
                  <a:tcPr/>
                </a:tc>
                <a:tc>
                  <a:txBody>
                    <a:bodyPr/>
                    <a:lstStyle/>
                    <a:p>
                      <a:pPr algn="ctr"/>
                      <a:r>
                        <a:rPr lang="en-GB" sz="1500" b="1" dirty="0"/>
                        <a:t>B</a:t>
                      </a:r>
                    </a:p>
                    <a:p>
                      <a:pPr algn="ctr"/>
                      <a:endParaRPr lang="en-GB" sz="1500" b="1" dirty="0"/>
                    </a:p>
                    <a:p>
                      <a:pPr algn="ctr"/>
                      <a:endParaRPr lang="en-GB" sz="1500" b="0" dirty="0"/>
                    </a:p>
                  </a:txBody>
                  <a:tcPr/>
                </a:tc>
                <a:tc>
                  <a:txBody>
                    <a:bodyPr/>
                    <a:lstStyle/>
                    <a:p>
                      <a:pPr algn="ctr"/>
                      <a:r>
                        <a:rPr lang="en-GB" sz="1500" b="1" dirty="0"/>
                        <a:t>C</a:t>
                      </a:r>
                    </a:p>
                    <a:p>
                      <a:pPr algn="ctr"/>
                      <a:endParaRPr lang="en-GB" sz="1500" b="1" dirty="0"/>
                    </a:p>
                    <a:p>
                      <a:pPr algn="ctr"/>
                      <a:endParaRPr lang="en-GB" sz="1500" b="0" dirty="0"/>
                    </a:p>
                  </a:txBody>
                  <a:tcPr/>
                </a:tc>
                <a:tc>
                  <a:txBody>
                    <a:bodyPr/>
                    <a:lstStyle/>
                    <a:p>
                      <a:pPr algn="ctr"/>
                      <a:r>
                        <a:rPr lang="en-GB" sz="1500" b="1" dirty="0"/>
                        <a:t>D</a:t>
                      </a:r>
                    </a:p>
                    <a:p>
                      <a:pPr algn="ctr"/>
                      <a:endParaRPr lang="en-GB" sz="1500" b="1" dirty="0"/>
                    </a:p>
                    <a:p>
                      <a:pPr algn="ctr"/>
                      <a:endParaRPr lang="en-GB" sz="1500" b="0" dirty="0"/>
                    </a:p>
                  </a:txBody>
                  <a:tcPr/>
                </a:tc>
                <a:tc>
                  <a:txBody>
                    <a:bodyPr/>
                    <a:lstStyle/>
                    <a:p>
                      <a:pPr algn="ctr"/>
                      <a:r>
                        <a:rPr lang="en-GB" sz="1500" b="1" dirty="0"/>
                        <a:t>E</a:t>
                      </a:r>
                    </a:p>
                    <a:p>
                      <a:pPr algn="ctr"/>
                      <a:endParaRPr lang="en-GB" sz="1500" b="1" dirty="0"/>
                    </a:p>
                    <a:p>
                      <a:pPr algn="ctr"/>
                      <a:endParaRPr lang="en-GB" sz="1500" b="0" dirty="0"/>
                    </a:p>
                  </a:txBody>
                  <a:tcPr/>
                </a:tc>
                <a:extLst>
                  <a:ext uri="{0D108BD9-81ED-4DB2-BD59-A6C34878D82A}">
                    <a16:rowId xmlns:a16="http://schemas.microsoft.com/office/drawing/2014/main" val="433174498"/>
                  </a:ext>
                </a:extLst>
              </a:tr>
              <a:tr h="1032404">
                <a:tc>
                  <a:txBody>
                    <a:bodyPr/>
                    <a:lstStyle/>
                    <a:p>
                      <a:pPr algn="ctr"/>
                      <a:r>
                        <a:rPr lang="en-GB" sz="1500" b="1" dirty="0"/>
                        <a:t>F</a:t>
                      </a:r>
                    </a:p>
                    <a:p>
                      <a:pPr algn="ctr"/>
                      <a:endParaRPr lang="en-GB" sz="1500" b="1" dirty="0"/>
                    </a:p>
                  </a:txBody>
                  <a:tcPr/>
                </a:tc>
                <a:tc>
                  <a:txBody>
                    <a:bodyPr/>
                    <a:lstStyle/>
                    <a:p>
                      <a:pPr algn="ctr"/>
                      <a:r>
                        <a:rPr lang="en-GB" sz="1500" b="1" dirty="0"/>
                        <a:t>G</a:t>
                      </a:r>
                    </a:p>
                    <a:p>
                      <a:pPr algn="ctr"/>
                      <a:endParaRPr lang="en-GB" sz="1500" b="1" dirty="0"/>
                    </a:p>
                    <a:p>
                      <a:pPr algn="ctr"/>
                      <a:endParaRPr lang="en-GB" sz="1500" b="0" dirty="0"/>
                    </a:p>
                  </a:txBody>
                  <a:tcPr/>
                </a:tc>
                <a:tc>
                  <a:txBody>
                    <a:bodyPr/>
                    <a:lstStyle/>
                    <a:p>
                      <a:pPr algn="ctr"/>
                      <a:r>
                        <a:rPr lang="en-GB" sz="1500" b="1" dirty="0"/>
                        <a:t>H</a:t>
                      </a:r>
                    </a:p>
                    <a:p>
                      <a:pPr algn="ctr"/>
                      <a:endParaRPr lang="en-GB" sz="1500" b="1" dirty="0"/>
                    </a:p>
                    <a:p>
                      <a:pPr algn="ctr"/>
                      <a:endParaRPr lang="en-GB" sz="1500" b="0" dirty="0"/>
                    </a:p>
                  </a:txBody>
                  <a:tcPr/>
                </a:tc>
                <a:tc>
                  <a:txBody>
                    <a:bodyPr/>
                    <a:lstStyle/>
                    <a:p>
                      <a:pPr algn="ctr"/>
                      <a:r>
                        <a:rPr lang="en-GB" sz="1500" b="1" dirty="0"/>
                        <a:t>I</a:t>
                      </a:r>
                    </a:p>
                    <a:p>
                      <a:pPr algn="ctr"/>
                      <a:endParaRPr lang="en-GB" sz="1500" b="1" dirty="0"/>
                    </a:p>
                    <a:p>
                      <a:pPr algn="ctr"/>
                      <a:endParaRPr lang="en-GB" sz="1500" b="0" dirty="0"/>
                    </a:p>
                  </a:txBody>
                  <a:tcPr/>
                </a:tc>
                <a:tc>
                  <a:txBody>
                    <a:bodyPr/>
                    <a:lstStyle/>
                    <a:p>
                      <a:pPr algn="ctr"/>
                      <a:r>
                        <a:rPr lang="en-GB" sz="1500" b="1" dirty="0"/>
                        <a:t>J</a:t>
                      </a:r>
                    </a:p>
                    <a:p>
                      <a:pPr algn="ctr"/>
                      <a:endParaRPr lang="en-GB" sz="1500" b="1" dirty="0"/>
                    </a:p>
                    <a:p>
                      <a:pPr algn="ctr"/>
                      <a:endParaRPr lang="en-GB" sz="1500" b="0" dirty="0"/>
                    </a:p>
                  </a:txBody>
                  <a:tcPr/>
                </a:tc>
                <a:extLst>
                  <a:ext uri="{0D108BD9-81ED-4DB2-BD59-A6C34878D82A}">
                    <a16:rowId xmlns:a16="http://schemas.microsoft.com/office/drawing/2014/main" val="2920065838"/>
                  </a:ext>
                </a:extLst>
              </a:tr>
              <a:tr h="1032404">
                <a:tc>
                  <a:txBody>
                    <a:bodyPr/>
                    <a:lstStyle/>
                    <a:p>
                      <a:pPr algn="ctr"/>
                      <a:r>
                        <a:rPr lang="en-GB" sz="1500" b="1" dirty="0"/>
                        <a:t>K</a:t>
                      </a:r>
                    </a:p>
                    <a:p>
                      <a:pPr algn="ctr"/>
                      <a:endParaRPr lang="en-GB" sz="1500" b="1" dirty="0"/>
                    </a:p>
                    <a:p>
                      <a:pPr algn="ctr"/>
                      <a:endParaRPr lang="en-GB" sz="1500" b="0" dirty="0"/>
                    </a:p>
                  </a:txBody>
                  <a:tcPr/>
                </a:tc>
                <a:tc>
                  <a:txBody>
                    <a:bodyPr/>
                    <a:lstStyle/>
                    <a:p>
                      <a:pPr algn="ctr"/>
                      <a:r>
                        <a:rPr lang="en-GB" sz="1500" b="1" dirty="0"/>
                        <a:t>L</a:t>
                      </a:r>
                    </a:p>
                    <a:p>
                      <a:pPr algn="ctr"/>
                      <a:endParaRPr lang="en-GB" sz="1500" b="1" dirty="0"/>
                    </a:p>
                    <a:p>
                      <a:pPr algn="ctr"/>
                      <a:endParaRPr lang="en-GB" sz="1500" b="0" dirty="0"/>
                    </a:p>
                  </a:txBody>
                  <a:tcPr/>
                </a:tc>
                <a:tc>
                  <a:txBody>
                    <a:bodyPr/>
                    <a:lstStyle/>
                    <a:p>
                      <a:pPr algn="ctr"/>
                      <a:endParaRPr lang="en-GB" sz="1500" b="1" dirty="0"/>
                    </a:p>
                  </a:txBody>
                  <a:tcPr>
                    <a:noFill/>
                  </a:tcPr>
                </a:tc>
                <a:tc>
                  <a:txBody>
                    <a:bodyPr/>
                    <a:lstStyle/>
                    <a:p>
                      <a:pPr algn="ctr"/>
                      <a:endParaRPr lang="en-GB" sz="1500" b="1" dirty="0"/>
                    </a:p>
                  </a:txBody>
                  <a:tcPr>
                    <a:noFill/>
                  </a:tcPr>
                </a:tc>
                <a:tc>
                  <a:txBody>
                    <a:bodyPr/>
                    <a:lstStyle/>
                    <a:p>
                      <a:pPr algn="ctr"/>
                      <a:endParaRPr lang="en-GB" sz="1500" b="1" dirty="0"/>
                    </a:p>
                  </a:txBody>
                  <a:tcPr>
                    <a:noFill/>
                  </a:tcPr>
                </a:tc>
                <a:extLst>
                  <a:ext uri="{0D108BD9-81ED-4DB2-BD59-A6C34878D82A}">
                    <a16:rowId xmlns:a16="http://schemas.microsoft.com/office/drawing/2014/main" val="433683410"/>
                  </a:ext>
                </a:extLst>
              </a:tr>
            </a:tbl>
          </a:graphicData>
        </a:graphic>
      </p:graphicFrame>
      <p:pic>
        <p:nvPicPr>
          <p:cNvPr id="5" name="Graphic 4" descr="Dead Fish Skeleton with solid fill">
            <a:extLst>
              <a:ext uri="{FF2B5EF4-FFF2-40B4-BE49-F238E27FC236}">
                <a16:creationId xmlns:a16="http://schemas.microsoft.com/office/drawing/2014/main" id="{432BF71B-AA60-A869-AC6D-226CF7BA197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838750" y="2638425"/>
            <a:ext cx="914400" cy="914400"/>
          </a:xfrm>
          <a:prstGeom prst="rect">
            <a:avLst/>
          </a:prstGeom>
        </p:spPr>
      </p:pic>
      <p:pic>
        <p:nvPicPr>
          <p:cNvPr id="7" name="Graphic 6" descr="Chicken leg with solid fill">
            <a:extLst>
              <a:ext uri="{FF2B5EF4-FFF2-40B4-BE49-F238E27FC236}">
                <a16:creationId xmlns:a16="http://schemas.microsoft.com/office/drawing/2014/main" id="{E41BC966-96DE-771D-3F1C-FC1CBD2569FA}"/>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305251" y="2777285"/>
            <a:ext cx="714375" cy="714375"/>
          </a:xfrm>
          <a:prstGeom prst="rect">
            <a:avLst/>
          </a:prstGeom>
        </p:spPr>
      </p:pic>
      <p:pic>
        <p:nvPicPr>
          <p:cNvPr id="9" name="Graphic 8" descr="Cheese with solid fill">
            <a:extLst>
              <a:ext uri="{FF2B5EF4-FFF2-40B4-BE49-F238E27FC236}">
                <a16:creationId xmlns:a16="http://schemas.microsoft.com/office/drawing/2014/main" id="{842FCB6B-4389-930F-86A9-09D711E86358}"/>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095952" y="2777285"/>
            <a:ext cx="714375" cy="714375"/>
          </a:xfrm>
          <a:prstGeom prst="rect">
            <a:avLst/>
          </a:prstGeom>
        </p:spPr>
      </p:pic>
      <p:pic>
        <p:nvPicPr>
          <p:cNvPr id="11" name="Graphic 10" descr="Onion with solid fill">
            <a:extLst>
              <a:ext uri="{FF2B5EF4-FFF2-40B4-BE49-F238E27FC236}">
                <a16:creationId xmlns:a16="http://schemas.microsoft.com/office/drawing/2014/main" id="{07C9CFA4-9810-15AB-DB63-B292D801EC93}"/>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34404" y="3829835"/>
            <a:ext cx="714375" cy="714375"/>
          </a:xfrm>
          <a:prstGeom prst="rect">
            <a:avLst/>
          </a:prstGeom>
        </p:spPr>
      </p:pic>
      <p:pic>
        <p:nvPicPr>
          <p:cNvPr id="15" name="Graphic 14" descr="Pineapple with solid fill">
            <a:extLst>
              <a:ext uri="{FF2B5EF4-FFF2-40B4-BE49-F238E27FC236}">
                <a16:creationId xmlns:a16="http://schemas.microsoft.com/office/drawing/2014/main" id="{6B0EE415-7701-AA91-32F2-CF97A794244E}"/>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4572000" y="2843175"/>
            <a:ext cx="714375" cy="714375"/>
          </a:xfrm>
          <a:prstGeom prst="rect">
            <a:avLst/>
          </a:prstGeom>
        </p:spPr>
      </p:pic>
      <p:pic>
        <p:nvPicPr>
          <p:cNvPr id="16" name="Graphic 15" descr="Pineapple with solid fill">
            <a:extLst>
              <a:ext uri="{FF2B5EF4-FFF2-40B4-BE49-F238E27FC236}">
                <a16:creationId xmlns:a16="http://schemas.microsoft.com/office/drawing/2014/main" id="{41D6A9B4-9DA5-14A3-D32E-F0BA8DBB5DBB}"/>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2095952" y="3877460"/>
            <a:ext cx="714375" cy="714375"/>
          </a:xfrm>
          <a:prstGeom prst="rect">
            <a:avLst/>
          </a:prstGeom>
        </p:spPr>
      </p:pic>
      <p:pic>
        <p:nvPicPr>
          <p:cNvPr id="17" name="Graphic 16" descr="Cheese with solid fill">
            <a:extLst>
              <a:ext uri="{FF2B5EF4-FFF2-40B4-BE49-F238E27FC236}">
                <a16:creationId xmlns:a16="http://schemas.microsoft.com/office/drawing/2014/main" id="{6EF2EF75-666E-D9BC-29F1-DFB56E8B3FDF}"/>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14877" y="1743075"/>
            <a:ext cx="714375" cy="714375"/>
          </a:xfrm>
          <a:prstGeom prst="rect">
            <a:avLst/>
          </a:prstGeom>
        </p:spPr>
      </p:pic>
      <p:pic>
        <p:nvPicPr>
          <p:cNvPr id="18" name="Graphic 17" descr="Onion with solid fill">
            <a:extLst>
              <a:ext uri="{FF2B5EF4-FFF2-40B4-BE49-F238E27FC236}">
                <a16:creationId xmlns:a16="http://schemas.microsoft.com/office/drawing/2014/main" id="{65B6B43E-850E-6AD0-BB14-DD967924C2D7}"/>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072658" y="1677110"/>
            <a:ext cx="737669" cy="737669"/>
          </a:xfrm>
          <a:prstGeom prst="rect">
            <a:avLst/>
          </a:prstGeom>
        </p:spPr>
      </p:pic>
      <p:pic>
        <p:nvPicPr>
          <p:cNvPr id="19" name="Graphic 18" descr="Pizza with solid fill">
            <a:extLst>
              <a:ext uri="{FF2B5EF4-FFF2-40B4-BE49-F238E27FC236}">
                <a16:creationId xmlns:a16="http://schemas.microsoft.com/office/drawing/2014/main" id="{C98CC516-F4C8-85EA-29DF-FBA5C45F8758}"/>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4630831" y="1719781"/>
            <a:ext cx="737669" cy="737669"/>
          </a:xfrm>
          <a:prstGeom prst="rect">
            <a:avLst/>
          </a:prstGeom>
        </p:spPr>
      </p:pic>
      <p:pic>
        <p:nvPicPr>
          <p:cNvPr id="20" name="Graphic 19" descr="Pizza with solid fill">
            <a:extLst>
              <a:ext uri="{FF2B5EF4-FFF2-40B4-BE49-F238E27FC236}">
                <a16:creationId xmlns:a16="http://schemas.microsoft.com/office/drawing/2014/main" id="{0A6B462C-892B-6E84-1CF0-CF846E8D8D53}"/>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5892856" y="1677110"/>
            <a:ext cx="737669" cy="737669"/>
          </a:xfrm>
          <a:prstGeom prst="rect">
            <a:avLst/>
          </a:prstGeom>
        </p:spPr>
      </p:pic>
      <p:pic>
        <p:nvPicPr>
          <p:cNvPr id="21" name="Graphic 20" descr="Pineapple with solid fill">
            <a:extLst>
              <a:ext uri="{FF2B5EF4-FFF2-40B4-BE49-F238E27FC236}">
                <a16:creationId xmlns:a16="http://schemas.microsoft.com/office/drawing/2014/main" id="{223E0648-00D7-0C0A-E40B-71B2F563C4DC}"/>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71752" y="2688224"/>
            <a:ext cx="714375" cy="714375"/>
          </a:xfrm>
          <a:prstGeom prst="rect">
            <a:avLst/>
          </a:prstGeom>
        </p:spPr>
      </p:pic>
      <p:pic>
        <p:nvPicPr>
          <p:cNvPr id="23" name="Graphic 22" descr="Whole pizza outline">
            <a:extLst>
              <a:ext uri="{FF2B5EF4-FFF2-40B4-BE49-F238E27FC236}">
                <a16:creationId xmlns:a16="http://schemas.microsoft.com/office/drawing/2014/main" id="{18A9C8AF-729D-FFE8-DB76-68F6EAC7CC9B}"/>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3393004" y="1696160"/>
            <a:ext cx="714375" cy="714375"/>
          </a:xfrm>
          <a:prstGeom prst="rect">
            <a:avLst/>
          </a:prstGeom>
        </p:spPr>
      </p:pic>
      <p:sp>
        <p:nvSpPr>
          <p:cNvPr id="3" name="Oval 2">
            <a:extLst>
              <a:ext uri="{FF2B5EF4-FFF2-40B4-BE49-F238E27FC236}">
                <a16:creationId xmlns:a16="http://schemas.microsoft.com/office/drawing/2014/main" id="{B5B04870-9EFD-D15A-10F1-2CF75D3E4584}"/>
              </a:ext>
            </a:extLst>
          </p:cNvPr>
          <p:cNvSpPr/>
          <p:nvPr/>
        </p:nvSpPr>
        <p:spPr>
          <a:xfrm>
            <a:off x="3175000" y="2677272"/>
            <a:ext cx="1022350" cy="914400"/>
          </a:xfrm>
          <a:prstGeom prst="ellipse">
            <a:avLst/>
          </a:prstGeom>
          <a:noFill/>
          <a:ln>
            <a:solidFill>
              <a:srgbClr val="FF9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1B866E20-6615-F7D3-6624-8AB3304D17E7}"/>
              </a:ext>
            </a:extLst>
          </p:cNvPr>
          <p:cNvSpPr/>
          <p:nvPr/>
        </p:nvSpPr>
        <p:spPr>
          <a:xfrm>
            <a:off x="5750515" y="2676918"/>
            <a:ext cx="1022350" cy="914400"/>
          </a:xfrm>
          <a:prstGeom prst="ellipse">
            <a:avLst/>
          </a:prstGeom>
          <a:noFill/>
          <a:ln>
            <a:solidFill>
              <a:srgbClr val="FF9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Graphic 7" descr="Cheese with solid fill">
            <a:extLst>
              <a:ext uri="{FF2B5EF4-FFF2-40B4-BE49-F238E27FC236}">
                <a16:creationId xmlns:a16="http://schemas.microsoft.com/office/drawing/2014/main" id="{D271597F-828A-DE34-1696-F5499C121480}"/>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7406765" y="444549"/>
            <a:ext cx="515698" cy="515698"/>
          </a:xfrm>
          <a:prstGeom prst="rect">
            <a:avLst/>
          </a:prstGeom>
        </p:spPr>
      </p:pic>
      <p:pic>
        <p:nvPicPr>
          <p:cNvPr id="10" name="Graphic 9" descr="Onion with solid fill">
            <a:extLst>
              <a:ext uri="{FF2B5EF4-FFF2-40B4-BE49-F238E27FC236}">
                <a16:creationId xmlns:a16="http://schemas.microsoft.com/office/drawing/2014/main" id="{7D6C8CC9-F646-655C-8F72-CB4B6F34857A}"/>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402855" y="1001633"/>
            <a:ext cx="480935" cy="480935"/>
          </a:xfrm>
          <a:prstGeom prst="rect">
            <a:avLst/>
          </a:prstGeom>
        </p:spPr>
      </p:pic>
      <p:pic>
        <p:nvPicPr>
          <p:cNvPr id="12" name="Graphic 11" descr="Whole pizza outline">
            <a:extLst>
              <a:ext uri="{FF2B5EF4-FFF2-40B4-BE49-F238E27FC236}">
                <a16:creationId xmlns:a16="http://schemas.microsoft.com/office/drawing/2014/main" id="{43B72851-8F65-F1A7-1608-8E48F681FE31}"/>
              </a:ext>
            </a:extLst>
          </p:cNvPr>
          <p:cNvPicPr>
            <a:picLocks noChangeAspect="1"/>
          </p:cNvPicPr>
          <p:nvPr/>
        </p:nvPicPr>
        <p:blipFill>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7426653" y="1572917"/>
            <a:ext cx="515698" cy="515698"/>
          </a:xfrm>
          <a:prstGeom prst="rect">
            <a:avLst/>
          </a:prstGeom>
        </p:spPr>
      </p:pic>
      <p:pic>
        <p:nvPicPr>
          <p:cNvPr id="13" name="Graphic 12" descr="Pizza with solid fill">
            <a:extLst>
              <a:ext uri="{FF2B5EF4-FFF2-40B4-BE49-F238E27FC236}">
                <a16:creationId xmlns:a16="http://schemas.microsoft.com/office/drawing/2014/main" id="{CF0E2438-94D7-95E0-25E6-765E55F05916}"/>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7387059" y="2207182"/>
            <a:ext cx="515698" cy="515698"/>
          </a:xfrm>
          <a:prstGeom prst="rect">
            <a:avLst/>
          </a:prstGeom>
        </p:spPr>
      </p:pic>
      <p:pic>
        <p:nvPicPr>
          <p:cNvPr id="14" name="Graphic 13" descr="Pineapple with solid fill">
            <a:extLst>
              <a:ext uri="{FF2B5EF4-FFF2-40B4-BE49-F238E27FC236}">
                <a16:creationId xmlns:a16="http://schemas.microsoft.com/office/drawing/2014/main" id="{D172E9D6-C2D6-9E84-2F15-4784F1546021}"/>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402553" y="2741388"/>
            <a:ext cx="515699" cy="515699"/>
          </a:xfrm>
          <a:prstGeom prst="rect">
            <a:avLst/>
          </a:prstGeom>
        </p:spPr>
      </p:pic>
      <p:pic>
        <p:nvPicPr>
          <p:cNvPr id="22" name="Graphic 21" descr="Chicken leg with solid fill">
            <a:extLst>
              <a:ext uri="{FF2B5EF4-FFF2-40B4-BE49-F238E27FC236}">
                <a16:creationId xmlns:a16="http://schemas.microsoft.com/office/drawing/2014/main" id="{E85C55D8-B23C-F5CF-2AE5-08AD9B3707A5}"/>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7433500" y="3321050"/>
            <a:ext cx="463550" cy="463550"/>
          </a:xfrm>
          <a:prstGeom prst="rect">
            <a:avLst/>
          </a:prstGeom>
        </p:spPr>
      </p:pic>
      <p:pic>
        <p:nvPicPr>
          <p:cNvPr id="24" name="Graphic 23" descr="Dead Fish Skeleton with solid fill">
            <a:extLst>
              <a:ext uri="{FF2B5EF4-FFF2-40B4-BE49-F238E27FC236}">
                <a16:creationId xmlns:a16="http://schemas.microsoft.com/office/drawing/2014/main" id="{EC9074A6-29DB-5ED2-2214-92F271B5C14F}"/>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414256" y="3742201"/>
            <a:ext cx="604887" cy="604887"/>
          </a:xfrm>
          <a:prstGeom prst="rect">
            <a:avLst/>
          </a:prstGeom>
        </p:spPr>
      </p:pic>
      <p:sp>
        <p:nvSpPr>
          <p:cNvPr id="25" name="TextBox 24">
            <a:extLst>
              <a:ext uri="{FF2B5EF4-FFF2-40B4-BE49-F238E27FC236}">
                <a16:creationId xmlns:a16="http://schemas.microsoft.com/office/drawing/2014/main" id="{E8A40C58-1994-25A4-F6C1-2A17652E8284}"/>
              </a:ext>
            </a:extLst>
          </p:cNvPr>
          <p:cNvSpPr txBox="1"/>
          <p:nvPr/>
        </p:nvSpPr>
        <p:spPr>
          <a:xfrm>
            <a:off x="7918252" y="523859"/>
            <a:ext cx="1175657" cy="323165"/>
          </a:xfrm>
          <a:prstGeom prst="rect">
            <a:avLst/>
          </a:prstGeom>
          <a:noFill/>
        </p:spPr>
        <p:txBody>
          <a:bodyPr wrap="square" rtlCol="0">
            <a:spAutoFit/>
          </a:bodyPr>
          <a:lstStyle/>
          <a:p>
            <a:r>
              <a:rPr lang="en-GB" sz="1500" dirty="0"/>
              <a:t>4 Cheese</a:t>
            </a:r>
          </a:p>
        </p:txBody>
      </p:sp>
      <p:sp>
        <p:nvSpPr>
          <p:cNvPr id="26" name="TextBox 25">
            <a:extLst>
              <a:ext uri="{FF2B5EF4-FFF2-40B4-BE49-F238E27FC236}">
                <a16:creationId xmlns:a16="http://schemas.microsoft.com/office/drawing/2014/main" id="{F33B7F61-E826-3588-DD7D-A655CAE63E6F}"/>
              </a:ext>
            </a:extLst>
          </p:cNvPr>
          <p:cNvSpPr txBox="1"/>
          <p:nvPr/>
        </p:nvSpPr>
        <p:spPr>
          <a:xfrm>
            <a:off x="8019143" y="1080517"/>
            <a:ext cx="1175657" cy="323165"/>
          </a:xfrm>
          <a:prstGeom prst="rect">
            <a:avLst/>
          </a:prstGeom>
          <a:noFill/>
        </p:spPr>
        <p:txBody>
          <a:bodyPr wrap="square" rtlCol="0">
            <a:spAutoFit/>
          </a:bodyPr>
          <a:lstStyle/>
          <a:p>
            <a:r>
              <a:rPr lang="en-GB" sz="1500" dirty="0"/>
              <a:t>Veggie</a:t>
            </a:r>
          </a:p>
        </p:txBody>
      </p:sp>
      <p:sp>
        <p:nvSpPr>
          <p:cNvPr id="27" name="TextBox 26">
            <a:extLst>
              <a:ext uri="{FF2B5EF4-FFF2-40B4-BE49-F238E27FC236}">
                <a16:creationId xmlns:a16="http://schemas.microsoft.com/office/drawing/2014/main" id="{D2833EBB-BA4B-4414-2A28-B121A60F2656}"/>
              </a:ext>
            </a:extLst>
          </p:cNvPr>
          <p:cNvSpPr txBox="1"/>
          <p:nvPr/>
        </p:nvSpPr>
        <p:spPr>
          <a:xfrm>
            <a:off x="7942352" y="1703199"/>
            <a:ext cx="1252448" cy="323165"/>
          </a:xfrm>
          <a:prstGeom prst="rect">
            <a:avLst/>
          </a:prstGeom>
          <a:noFill/>
        </p:spPr>
        <p:txBody>
          <a:bodyPr wrap="square" rtlCol="0">
            <a:spAutoFit/>
          </a:bodyPr>
          <a:lstStyle/>
          <a:p>
            <a:r>
              <a:rPr lang="en-GB" sz="1500" dirty="0"/>
              <a:t>Margherita</a:t>
            </a:r>
          </a:p>
        </p:txBody>
      </p:sp>
      <p:sp>
        <p:nvSpPr>
          <p:cNvPr id="28" name="TextBox 27">
            <a:extLst>
              <a:ext uri="{FF2B5EF4-FFF2-40B4-BE49-F238E27FC236}">
                <a16:creationId xmlns:a16="http://schemas.microsoft.com/office/drawing/2014/main" id="{31254FF8-361F-2563-9089-9AAC6A14A212}"/>
              </a:ext>
            </a:extLst>
          </p:cNvPr>
          <p:cNvSpPr txBox="1"/>
          <p:nvPr/>
        </p:nvSpPr>
        <p:spPr>
          <a:xfrm>
            <a:off x="7980747" y="2315260"/>
            <a:ext cx="1175657" cy="323165"/>
          </a:xfrm>
          <a:prstGeom prst="rect">
            <a:avLst/>
          </a:prstGeom>
          <a:noFill/>
        </p:spPr>
        <p:txBody>
          <a:bodyPr wrap="square" rtlCol="0">
            <a:spAutoFit/>
          </a:bodyPr>
          <a:lstStyle/>
          <a:p>
            <a:r>
              <a:rPr lang="en-GB" sz="1500" dirty="0"/>
              <a:t>Pepperoni</a:t>
            </a:r>
          </a:p>
        </p:txBody>
      </p:sp>
      <p:sp>
        <p:nvSpPr>
          <p:cNvPr id="29" name="TextBox 28">
            <a:extLst>
              <a:ext uri="{FF2B5EF4-FFF2-40B4-BE49-F238E27FC236}">
                <a16:creationId xmlns:a16="http://schemas.microsoft.com/office/drawing/2014/main" id="{E5551764-80BC-3326-3FAC-065C371A9529}"/>
              </a:ext>
            </a:extLst>
          </p:cNvPr>
          <p:cNvSpPr txBox="1"/>
          <p:nvPr/>
        </p:nvSpPr>
        <p:spPr>
          <a:xfrm>
            <a:off x="7968713" y="2741388"/>
            <a:ext cx="1276516" cy="553998"/>
          </a:xfrm>
          <a:prstGeom prst="rect">
            <a:avLst/>
          </a:prstGeom>
          <a:noFill/>
        </p:spPr>
        <p:txBody>
          <a:bodyPr wrap="square" rtlCol="0">
            <a:spAutoFit/>
          </a:bodyPr>
          <a:lstStyle/>
          <a:p>
            <a:r>
              <a:rPr lang="en-GB" sz="1500" dirty="0"/>
              <a:t>Ham &amp; pineapple</a:t>
            </a:r>
          </a:p>
        </p:txBody>
      </p:sp>
      <p:sp>
        <p:nvSpPr>
          <p:cNvPr id="30" name="TextBox 29">
            <a:extLst>
              <a:ext uri="{FF2B5EF4-FFF2-40B4-BE49-F238E27FC236}">
                <a16:creationId xmlns:a16="http://schemas.microsoft.com/office/drawing/2014/main" id="{8CD0E3DD-2CA8-88E2-9EC8-AB6C0B0861EF}"/>
              </a:ext>
            </a:extLst>
          </p:cNvPr>
          <p:cNvSpPr txBox="1"/>
          <p:nvPr/>
        </p:nvSpPr>
        <p:spPr>
          <a:xfrm>
            <a:off x="8019142" y="3366777"/>
            <a:ext cx="1175657" cy="323165"/>
          </a:xfrm>
          <a:prstGeom prst="rect">
            <a:avLst/>
          </a:prstGeom>
          <a:noFill/>
        </p:spPr>
        <p:txBody>
          <a:bodyPr wrap="square" rtlCol="0">
            <a:spAutoFit/>
          </a:bodyPr>
          <a:lstStyle/>
          <a:p>
            <a:r>
              <a:rPr lang="en-GB" sz="1500" dirty="0"/>
              <a:t>BBQ</a:t>
            </a:r>
          </a:p>
        </p:txBody>
      </p:sp>
      <p:sp>
        <p:nvSpPr>
          <p:cNvPr id="31" name="TextBox 30">
            <a:extLst>
              <a:ext uri="{FF2B5EF4-FFF2-40B4-BE49-F238E27FC236}">
                <a16:creationId xmlns:a16="http://schemas.microsoft.com/office/drawing/2014/main" id="{1C8D0E93-BE0A-F37B-7F4D-E4C0BDB6A123}"/>
              </a:ext>
            </a:extLst>
          </p:cNvPr>
          <p:cNvSpPr txBox="1"/>
          <p:nvPr/>
        </p:nvSpPr>
        <p:spPr>
          <a:xfrm>
            <a:off x="8075397" y="3883061"/>
            <a:ext cx="1175657" cy="323165"/>
          </a:xfrm>
          <a:prstGeom prst="rect">
            <a:avLst/>
          </a:prstGeom>
          <a:noFill/>
        </p:spPr>
        <p:txBody>
          <a:bodyPr wrap="square" rtlCol="0">
            <a:spAutoFit/>
          </a:bodyPr>
          <a:lstStyle/>
          <a:p>
            <a:r>
              <a:rPr lang="en-GB" sz="1500" dirty="0"/>
              <a:t>Anchovy</a:t>
            </a:r>
          </a:p>
        </p:txBody>
      </p:sp>
    </p:spTree>
    <p:extLst>
      <p:ext uri="{BB962C8B-B14F-4D97-AF65-F5344CB8AC3E}">
        <p14:creationId xmlns:p14="http://schemas.microsoft.com/office/powerpoint/2010/main" val="841625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sign on a fence&#10;&#10;Description automatically generated">
            <a:extLst>
              <a:ext uri="{FF2B5EF4-FFF2-40B4-BE49-F238E27FC236}">
                <a16:creationId xmlns:a16="http://schemas.microsoft.com/office/drawing/2014/main" id="{DA21E946-6B99-64FC-DD8E-C839F23CCE4E}"/>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380998" y="456416"/>
            <a:ext cx="3003177" cy="2134506"/>
          </a:xfrm>
        </p:spPr>
      </p:pic>
      <p:sp>
        <p:nvSpPr>
          <p:cNvPr id="16" name="TextBox 15">
            <a:extLst>
              <a:ext uri="{FF2B5EF4-FFF2-40B4-BE49-F238E27FC236}">
                <a16:creationId xmlns:a16="http://schemas.microsoft.com/office/drawing/2014/main" id="{ABC631EF-A86D-6C38-3BC4-D2AD6A128B2F}"/>
              </a:ext>
            </a:extLst>
          </p:cNvPr>
          <p:cNvSpPr txBox="1"/>
          <p:nvPr/>
        </p:nvSpPr>
        <p:spPr>
          <a:xfrm>
            <a:off x="380999" y="229367"/>
            <a:ext cx="4572000" cy="21544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MetaBook-Roman" panose="020B0502040000020004" pitchFamily="34" charset="0"/>
                <a:ea typeface="+mn-ea"/>
                <a:cs typeface="+mn-cs"/>
              </a:rPr>
              <a:t>Image credit: </a:t>
            </a:r>
            <a:r>
              <a:rPr lang="en-GB" sz="800" dirty="0" err="1">
                <a:solidFill>
                  <a:prstClr val="black"/>
                </a:solidFill>
                <a:latin typeface="MetaBook-Roman" panose="020B0502040000020004" pitchFamily="34" charset="0"/>
              </a:rPr>
              <a:t>Bondegezou</a:t>
            </a:r>
            <a:r>
              <a:rPr kumimoji="0" lang="en-GB" sz="800" b="0" i="0" u="none" strike="noStrike" kern="1200" cap="none" spc="0" normalizeH="0" baseline="0" noProof="0" dirty="0">
                <a:ln>
                  <a:noFill/>
                </a:ln>
                <a:solidFill>
                  <a:prstClr val="black"/>
                </a:solidFill>
                <a:effectLst/>
                <a:uLnTx/>
                <a:uFillTx/>
                <a:latin typeface="MetaBook-Roman" panose="020B0502040000020004" pitchFamily="34" charset="0"/>
                <a:ea typeface="+mn-ea"/>
                <a:cs typeface="+mn-cs"/>
              </a:rPr>
              <a:t> via Wikimedia Commons</a:t>
            </a:r>
          </a:p>
        </p:txBody>
      </p:sp>
      <p:sp>
        <p:nvSpPr>
          <p:cNvPr id="5" name="TextBox 4">
            <a:extLst>
              <a:ext uri="{FF2B5EF4-FFF2-40B4-BE49-F238E27FC236}">
                <a16:creationId xmlns:a16="http://schemas.microsoft.com/office/drawing/2014/main" id="{AFD17402-8411-AE8E-4DFB-C6A75C128AA2}"/>
              </a:ext>
            </a:extLst>
          </p:cNvPr>
          <p:cNvSpPr txBox="1"/>
          <p:nvPr/>
        </p:nvSpPr>
        <p:spPr>
          <a:xfrm>
            <a:off x="3473826" y="350981"/>
            <a:ext cx="4572000" cy="215444"/>
          </a:xfrm>
          <a:prstGeom prst="rect">
            <a:avLst/>
          </a:prstGeom>
          <a:noFill/>
        </p:spPr>
        <p:txBody>
          <a:bodyPr wrap="square" lIns="91440" tIns="45720" rIns="91440" bIns="45720" anchor="t">
            <a:spAutoFit/>
          </a:bodyPr>
          <a:lstStyle/>
          <a:p>
            <a:pPr>
              <a:defRPr/>
            </a:pPr>
            <a:r>
              <a:rPr kumimoji="0" lang="en-GB" sz="800" b="0" i="0" u="none" strike="noStrike" kern="1200" cap="none" spc="0" normalizeH="0" baseline="0" noProof="0" dirty="0">
                <a:ln>
                  <a:noFill/>
                </a:ln>
                <a:solidFill>
                  <a:prstClr val="black"/>
                </a:solidFill>
                <a:effectLst/>
                <a:uLnTx/>
                <a:uFillTx/>
                <a:latin typeface="MetaBook-Roman"/>
              </a:rPr>
              <a:t>Image credit: </a:t>
            </a:r>
            <a:r>
              <a:rPr lang="en-GB" sz="800">
                <a:solidFill>
                  <a:prstClr val="black"/>
                </a:solidFill>
                <a:latin typeface="MetaBook-Roman"/>
              </a:rPr>
              <a:t>ITV</a:t>
            </a:r>
            <a:endParaRPr kumimoji="0" lang="en-GB" sz="800" b="0" i="0" u="none" strike="noStrike" kern="1200" cap="none" spc="0" normalizeH="0" baseline="0" noProof="0" dirty="0">
              <a:ln>
                <a:noFill/>
              </a:ln>
              <a:solidFill>
                <a:prstClr val="black"/>
              </a:solidFill>
              <a:effectLst/>
              <a:uLnTx/>
              <a:uFillTx/>
              <a:latin typeface="MetaBook-Roman"/>
            </a:endParaRPr>
          </a:p>
        </p:txBody>
      </p:sp>
      <p:pic>
        <p:nvPicPr>
          <p:cNvPr id="8" name="Picture 7">
            <a:extLst>
              <a:ext uri="{FF2B5EF4-FFF2-40B4-BE49-F238E27FC236}">
                <a16:creationId xmlns:a16="http://schemas.microsoft.com/office/drawing/2014/main" id="{F10591DB-517D-E91E-58B1-EED6BCA37B9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0999" y="2770654"/>
            <a:ext cx="3003177" cy="2031066"/>
          </a:xfrm>
          <a:prstGeom prst="rect">
            <a:avLst/>
          </a:prstGeom>
        </p:spPr>
      </p:pic>
      <p:sp>
        <p:nvSpPr>
          <p:cNvPr id="11" name="TextBox 10">
            <a:extLst>
              <a:ext uri="{FF2B5EF4-FFF2-40B4-BE49-F238E27FC236}">
                <a16:creationId xmlns:a16="http://schemas.microsoft.com/office/drawing/2014/main" id="{56E5BF3A-6914-74E9-D918-AF722EED271C}"/>
              </a:ext>
            </a:extLst>
          </p:cNvPr>
          <p:cNvSpPr txBox="1"/>
          <p:nvPr/>
        </p:nvSpPr>
        <p:spPr>
          <a:xfrm>
            <a:off x="380999" y="4798891"/>
            <a:ext cx="4572000" cy="215444"/>
          </a:xfrm>
          <a:prstGeom prst="rect">
            <a:avLst/>
          </a:prstGeom>
          <a:noFill/>
        </p:spPr>
        <p:txBody>
          <a:bodyPr wrap="square" lIns="91440" tIns="45720" rIns="91440" bIns="45720" anchor="t">
            <a:spAutoFit/>
          </a:bodyPr>
          <a:lstStyle/>
          <a:p>
            <a:pPr>
              <a:defRPr/>
            </a:pPr>
            <a:r>
              <a:rPr kumimoji="0" lang="en-GB" sz="800" b="0" i="0" u="none" strike="noStrike" kern="1200" cap="none" spc="0" normalizeH="0" baseline="0" noProof="0" dirty="0">
                <a:ln>
                  <a:noFill/>
                </a:ln>
                <a:solidFill>
                  <a:prstClr val="black"/>
                </a:solidFill>
                <a:effectLst/>
                <a:uLnTx/>
                <a:uFillTx/>
                <a:latin typeface="MetaBook-Roman"/>
              </a:rPr>
              <a:t>Image credit: </a:t>
            </a:r>
            <a:r>
              <a:rPr lang="en-GB" sz="800" dirty="0">
                <a:solidFill>
                  <a:prstClr val="black"/>
                </a:solidFill>
                <a:latin typeface="MetaBook-Roman"/>
              </a:rPr>
              <a:t>The Electoral Commission </a:t>
            </a:r>
            <a:r>
              <a:rPr kumimoji="0" lang="en-GB" sz="800" b="0" i="0" u="none" strike="noStrike" kern="1200" cap="none" spc="0" normalizeH="0" baseline="0" noProof="0" dirty="0">
                <a:ln>
                  <a:noFill/>
                </a:ln>
                <a:solidFill>
                  <a:prstClr val="black"/>
                </a:solidFill>
                <a:effectLst/>
                <a:uLnTx/>
                <a:uFillTx/>
                <a:latin typeface="MetaBook-Roman"/>
              </a:rPr>
              <a:t>via Wikimedia Commons</a:t>
            </a:r>
          </a:p>
        </p:txBody>
      </p:sp>
      <p:pic>
        <p:nvPicPr>
          <p:cNvPr id="12" name="Picture 11" descr="MEPs vote by show of hands | Food quality: legislation neede… | Flickr">
            <a:extLst>
              <a:ext uri="{FF2B5EF4-FFF2-40B4-BE49-F238E27FC236}">
                <a16:creationId xmlns:a16="http://schemas.microsoft.com/office/drawing/2014/main" id="{B6252BC7-FA1D-9DF5-71C6-B1358B0238B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60028" y="2558341"/>
            <a:ext cx="3016064" cy="2040145"/>
          </a:xfrm>
          <a:prstGeom prst="rect">
            <a:avLst/>
          </a:prstGeom>
        </p:spPr>
      </p:pic>
      <p:sp>
        <p:nvSpPr>
          <p:cNvPr id="13" name="TextBox 12">
            <a:extLst>
              <a:ext uri="{FF2B5EF4-FFF2-40B4-BE49-F238E27FC236}">
                <a16:creationId xmlns:a16="http://schemas.microsoft.com/office/drawing/2014/main" id="{CEBFE9E7-8EA5-5F53-31F0-634E122CFAE3}"/>
              </a:ext>
            </a:extLst>
          </p:cNvPr>
          <p:cNvSpPr txBox="1"/>
          <p:nvPr/>
        </p:nvSpPr>
        <p:spPr>
          <a:xfrm>
            <a:off x="3473826" y="4590967"/>
            <a:ext cx="4572000" cy="215444"/>
          </a:xfrm>
          <a:prstGeom prst="rect">
            <a:avLst/>
          </a:prstGeom>
          <a:noFill/>
        </p:spPr>
        <p:txBody>
          <a:bodyPr wrap="square" lIns="91440" tIns="45720" rIns="91440" bIns="45720" anchor="t">
            <a:spAutoFit/>
          </a:bodyPr>
          <a:lstStyle/>
          <a:p>
            <a:pPr>
              <a:defRPr/>
            </a:pPr>
            <a:r>
              <a:rPr kumimoji="0" lang="en-GB" sz="800" b="0" i="0" u="none" strike="noStrike" kern="1200" cap="none" spc="0" normalizeH="0" baseline="0" noProof="0" dirty="0">
                <a:ln>
                  <a:noFill/>
                </a:ln>
                <a:solidFill>
                  <a:prstClr val="black"/>
                </a:solidFill>
                <a:effectLst/>
                <a:uLnTx/>
                <a:uFillTx/>
                <a:latin typeface="MetaBook-Roman"/>
              </a:rPr>
              <a:t>Image credit: </a:t>
            </a:r>
            <a:r>
              <a:rPr lang="en-GB" sz="800" dirty="0">
                <a:solidFill>
                  <a:prstClr val="black"/>
                </a:solidFill>
                <a:latin typeface="MetaBook-Roman"/>
              </a:rPr>
              <a:t>Pietro Naj-</a:t>
            </a:r>
            <a:r>
              <a:rPr lang="en-GB" sz="800" dirty="0" err="1">
                <a:solidFill>
                  <a:prstClr val="black"/>
                </a:solidFill>
                <a:latin typeface="MetaBook-Roman"/>
              </a:rPr>
              <a:t>Oleari</a:t>
            </a:r>
            <a:r>
              <a:rPr lang="en-GB" sz="800" dirty="0">
                <a:solidFill>
                  <a:prstClr val="black"/>
                </a:solidFill>
                <a:latin typeface="MetaBook-Roman"/>
              </a:rPr>
              <a:t> via Flickr</a:t>
            </a:r>
            <a:endParaRPr kumimoji="0" lang="en-GB" sz="800" b="0" i="0" u="none" strike="noStrike" kern="1200" cap="none" spc="0" normalizeH="0" baseline="0" noProof="0" dirty="0">
              <a:ln>
                <a:noFill/>
              </a:ln>
              <a:solidFill>
                <a:prstClr val="black"/>
              </a:solidFill>
              <a:effectLst/>
              <a:uLnTx/>
              <a:uFillTx/>
              <a:latin typeface="MetaBook-Roman"/>
            </a:endParaRPr>
          </a:p>
        </p:txBody>
      </p:sp>
      <p:pic>
        <p:nvPicPr>
          <p:cNvPr id="1026" name="Picture 2" descr="I'm A Celebrity... Get Me Out of Here! 2024 winner revealed - BBC News">
            <a:extLst>
              <a:ext uri="{FF2B5EF4-FFF2-40B4-BE49-F238E27FC236}">
                <a16:creationId xmlns:a16="http://schemas.microsoft.com/office/drawing/2014/main" id="{793DDAC5-5036-8AA8-34F8-F57DF2122FBA}"/>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545382" y="584669"/>
            <a:ext cx="3045357" cy="1711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09878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526E3-E20F-F35B-BBB3-9322189C7ECC}"/>
              </a:ext>
            </a:extLst>
          </p:cNvPr>
          <p:cNvSpPr>
            <a:spLocks noGrp="1"/>
          </p:cNvSpPr>
          <p:nvPr>
            <p:ph type="title"/>
          </p:nvPr>
        </p:nvSpPr>
        <p:spPr/>
        <p:txBody>
          <a:bodyPr/>
          <a:lstStyle/>
          <a:p>
            <a:r>
              <a:rPr lang="en-GB" dirty="0"/>
              <a:t>Tactical voting</a:t>
            </a:r>
          </a:p>
        </p:txBody>
      </p:sp>
      <p:graphicFrame>
        <p:nvGraphicFramePr>
          <p:cNvPr id="4" name="Table 4">
            <a:extLst>
              <a:ext uri="{FF2B5EF4-FFF2-40B4-BE49-F238E27FC236}">
                <a16:creationId xmlns:a16="http://schemas.microsoft.com/office/drawing/2014/main" id="{28E6E7D0-E671-9BFC-0700-FE3FABF9B47F}"/>
              </a:ext>
            </a:extLst>
          </p:cNvPr>
          <p:cNvGraphicFramePr>
            <a:graphicFrameLocks noGrp="1"/>
          </p:cNvGraphicFramePr>
          <p:nvPr>
            <p:ph idx="1"/>
          </p:nvPr>
        </p:nvGraphicFramePr>
        <p:xfrm>
          <a:off x="495300" y="1370013"/>
          <a:ext cx="6381750" cy="3097212"/>
        </p:xfrm>
        <a:graphic>
          <a:graphicData uri="http://schemas.openxmlformats.org/drawingml/2006/table">
            <a:tbl>
              <a:tblPr firstRow="1" bandRow="1">
                <a:tableStyleId>{2D5ABB26-0587-4C30-8999-92F81FD0307C}</a:tableStyleId>
              </a:tblPr>
              <a:tblGrid>
                <a:gridCol w="1276350">
                  <a:extLst>
                    <a:ext uri="{9D8B030D-6E8A-4147-A177-3AD203B41FA5}">
                      <a16:colId xmlns:a16="http://schemas.microsoft.com/office/drawing/2014/main" val="3747395745"/>
                    </a:ext>
                  </a:extLst>
                </a:gridCol>
                <a:gridCol w="1276350">
                  <a:extLst>
                    <a:ext uri="{9D8B030D-6E8A-4147-A177-3AD203B41FA5}">
                      <a16:colId xmlns:a16="http://schemas.microsoft.com/office/drawing/2014/main" val="3256597451"/>
                    </a:ext>
                  </a:extLst>
                </a:gridCol>
                <a:gridCol w="1276350">
                  <a:extLst>
                    <a:ext uri="{9D8B030D-6E8A-4147-A177-3AD203B41FA5}">
                      <a16:colId xmlns:a16="http://schemas.microsoft.com/office/drawing/2014/main" val="2479498890"/>
                    </a:ext>
                  </a:extLst>
                </a:gridCol>
                <a:gridCol w="1276350">
                  <a:extLst>
                    <a:ext uri="{9D8B030D-6E8A-4147-A177-3AD203B41FA5}">
                      <a16:colId xmlns:a16="http://schemas.microsoft.com/office/drawing/2014/main" val="1110461573"/>
                    </a:ext>
                  </a:extLst>
                </a:gridCol>
                <a:gridCol w="1276350">
                  <a:extLst>
                    <a:ext uri="{9D8B030D-6E8A-4147-A177-3AD203B41FA5}">
                      <a16:colId xmlns:a16="http://schemas.microsoft.com/office/drawing/2014/main" val="2092077734"/>
                    </a:ext>
                  </a:extLst>
                </a:gridCol>
              </a:tblGrid>
              <a:tr h="1032404">
                <a:tc>
                  <a:txBody>
                    <a:bodyPr/>
                    <a:lstStyle/>
                    <a:p>
                      <a:pPr algn="ctr"/>
                      <a:r>
                        <a:rPr lang="en-GB" sz="1500" b="1" dirty="0"/>
                        <a:t>A</a:t>
                      </a:r>
                    </a:p>
                    <a:p>
                      <a:pPr algn="ctr"/>
                      <a:endParaRPr lang="en-GB" sz="1500" b="1" dirty="0"/>
                    </a:p>
                    <a:p>
                      <a:pPr algn="ctr"/>
                      <a:endParaRPr lang="en-GB" sz="1500" b="0" dirty="0"/>
                    </a:p>
                  </a:txBody>
                  <a:tcPr/>
                </a:tc>
                <a:tc>
                  <a:txBody>
                    <a:bodyPr/>
                    <a:lstStyle/>
                    <a:p>
                      <a:pPr algn="ctr"/>
                      <a:r>
                        <a:rPr lang="en-GB" sz="1500" b="1" dirty="0"/>
                        <a:t>B</a:t>
                      </a:r>
                    </a:p>
                    <a:p>
                      <a:pPr algn="ctr"/>
                      <a:endParaRPr lang="en-GB" sz="1500" b="1" dirty="0"/>
                    </a:p>
                    <a:p>
                      <a:pPr algn="ctr"/>
                      <a:endParaRPr lang="en-GB" sz="1500" b="0" dirty="0"/>
                    </a:p>
                  </a:txBody>
                  <a:tcPr/>
                </a:tc>
                <a:tc>
                  <a:txBody>
                    <a:bodyPr/>
                    <a:lstStyle/>
                    <a:p>
                      <a:pPr algn="ctr"/>
                      <a:r>
                        <a:rPr lang="en-GB" sz="1500" b="1" dirty="0"/>
                        <a:t>C</a:t>
                      </a:r>
                    </a:p>
                    <a:p>
                      <a:pPr algn="ctr"/>
                      <a:endParaRPr lang="en-GB" sz="1500" b="1" dirty="0"/>
                    </a:p>
                    <a:p>
                      <a:pPr algn="ctr"/>
                      <a:endParaRPr lang="en-GB" sz="1500" b="0" dirty="0"/>
                    </a:p>
                  </a:txBody>
                  <a:tcPr/>
                </a:tc>
                <a:tc>
                  <a:txBody>
                    <a:bodyPr/>
                    <a:lstStyle/>
                    <a:p>
                      <a:pPr algn="ctr"/>
                      <a:r>
                        <a:rPr lang="en-GB" sz="1500" b="1" dirty="0"/>
                        <a:t>D</a:t>
                      </a:r>
                    </a:p>
                    <a:p>
                      <a:pPr algn="ctr"/>
                      <a:endParaRPr lang="en-GB" sz="1500" b="1" dirty="0"/>
                    </a:p>
                    <a:p>
                      <a:pPr algn="ctr"/>
                      <a:endParaRPr lang="en-GB" sz="1500" b="0" dirty="0"/>
                    </a:p>
                  </a:txBody>
                  <a:tcPr/>
                </a:tc>
                <a:tc>
                  <a:txBody>
                    <a:bodyPr/>
                    <a:lstStyle/>
                    <a:p>
                      <a:pPr algn="ctr"/>
                      <a:r>
                        <a:rPr lang="en-GB" sz="1500" b="1" dirty="0"/>
                        <a:t>E</a:t>
                      </a:r>
                    </a:p>
                    <a:p>
                      <a:pPr algn="ctr"/>
                      <a:endParaRPr lang="en-GB" sz="1500" b="1" dirty="0"/>
                    </a:p>
                    <a:p>
                      <a:pPr algn="ctr"/>
                      <a:endParaRPr lang="en-GB" sz="1500" b="0" dirty="0"/>
                    </a:p>
                  </a:txBody>
                  <a:tcPr/>
                </a:tc>
                <a:extLst>
                  <a:ext uri="{0D108BD9-81ED-4DB2-BD59-A6C34878D82A}">
                    <a16:rowId xmlns:a16="http://schemas.microsoft.com/office/drawing/2014/main" val="433174498"/>
                  </a:ext>
                </a:extLst>
              </a:tr>
              <a:tr h="1032404">
                <a:tc>
                  <a:txBody>
                    <a:bodyPr/>
                    <a:lstStyle/>
                    <a:p>
                      <a:pPr algn="ctr"/>
                      <a:r>
                        <a:rPr lang="en-GB" sz="1500" b="1" dirty="0"/>
                        <a:t>F</a:t>
                      </a:r>
                    </a:p>
                    <a:p>
                      <a:pPr algn="ctr"/>
                      <a:endParaRPr lang="en-GB" sz="1500" b="1" dirty="0"/>
                    </a:p>
                  </a:txBody>
                  <a:tcPr/>
                </a:tc>
                <a:tc>
                  <a:txBody>
                    <a:bodyPr/>
                    <a:lstStyle/>
                    <a:p>
                      <a:pPr algn="ctr"/>
                      <a:r>
                        <a:rPr lang="en-GB" sz="1500" b="1" dirty="0"/>
                        <a:t>G</a:t>
                      </a:r>
                    </a:p>
                    <a:p>
                      <a:pPr algn="ctr"/>
                      <a:endParaRPr lang="en-GB" sz="1500" b="1" dirty="0"/>
                    </a:p>
                    <a:p>
                      <a:pPr algn="ctr"/>
                      <a:endParaRPr lang="en-GB" sz="1500" b="0" dirty="0"/>
                    </a:p>
                  </a:txBody>
                  <a:tcPr/>
                </a:tc>
                <a:tc>
                  <a:txBody>
                    <a:bodyPr/>
                    <a:lstStyle/>
                    <a:p>
                      <a:pPr algn="ctr"/>
                      <a:r>
                        <a:rPr lang="en-GB" sz="1500" b="1" dirty="0"/>
                        <a:t>H</a:t>
                      </a:r>
                    </a:p>
                    <a:p>
                      <a:pPr algn="ctr"/>
                      <a:endParaRPr lang="en-GB" sz="1500" b="1" dirty="0"/>
                    </a:p>
                    <a:p>
                      <a:pPr algn="ctr"/>
                      <a:endParaRPr lang="en-GB" sz="1500" b="0" dirty="0"/>
                    </a:p>
                  </a:txBody>
                  <a:tcPr/>
                </a:tc>
                <a:tc>
                  <a:txBody>
                    <a:bodyPr/>
                    <a:lstStyle/>
                    <a:p>
                      <a:pPr algn="ctr"/>
                      <a:r>
                        <a:rPr lang="en-GB" sz="1500" b="1" dirty="0"/>
                        <a:t>I</a:t>
                      </a:r>
                    </a:p>
                    <a:p>
                      <a:pPr algn="ctr"/>
                      <a:endParaRPr lang="en-GB" sz="1500" b="1" dirty="0"/>
                    </a:p>
                    <a:p>
                      <a:pPr algn="ctr"/>
                      <a:endParaRPr lang="en-GB" sz="1500" b="0" dirty="0"/>
                    </a:p>
                  </a:txBody>
                  <a:tcPr/>
                </a:tc>
                <a:tc>
                  <a:txBody>
                    <a:bodyPr/>
                    <a:lstStyle/>
                    <a:p>
                      <a:pPr algn="ctr"/>
                      <a:r>
                        <a:rPr lang="en-GB" sz="1500" b="1" dirty="0"/>
                        <a:t>J</a:t>
                      </a:r>
                    </a:p>
                    <a:p>
                      <a:pPr algn="ctr"/>
                      <a:endParaRPr lang="en-GB" sz="1500" b="1" dirty="0"/>
                    </a:p>
                    <a:p>
                      <a:pPr algn="ctr"/>
                      <a:endParaRPr lang="en-GB" sz="1500" b="0" dirty="0"/>
                    </a:p>
                  </a:txBody>
                  <a:tcPr/>
                </a:tc>
                <a:extLst>
                  <a:ext uri="{0D108BD9-81ED-4DB2-BD59-A6C34878D82A}">
                    <a16:rowId xmlns:a16="http://schemas.microsoft.com/office/drawing/2014/main" val="2920065838"/>
                  </a:ext>
                </a:extLst>
              </a:tr>
              <a:tr h="1032404">
                <a:tc>
                  <a:txBody>
                    <a:bodyPr/>
                    <a:lstStyle/>
                    <a:p>
                      <a:pPr algn="ctr"/>
                      <a:r>
                        <a:rPr lang="en-GB" sz="1500" b="1" dirty="0"/>
                        <a:t>K</a:t>
                      </a:r>
                    </a:p>
                    <a:p>
                      <a:pPr algn="ctr"/>
                      <a:endParaRPr lang="en-GB" sz="1500" b="1" dirty="0"/>
                    </a:p>
                    <a:p>
                      <a:pPr algn="ctr"/>
                      <a:endParaRPr lang="en-GB" sz="1500" b="0" dirty="0"/>
                    </a:p>
                  </a:txBody>
                  <a:tcPr/>
                </a:tc>
                <a:tc>
                  <a:txBody>
                    <a:bodyPr/>
                    <a:lstStyle/>
                    <a:p>
                      <a:pPr algn="ctr"/>
                      <a:r>
                        <a:rPr lang="en-GB" sz="1500" b="1" dirty="0"/>
                        <a:t>L</a:t>
                      </a:r>
                    </a:p>
                    <a:p>
                      <a:pPr algn="ctr"/>
                      <a:endParaRPr lang="en-GB" sz="1500" b="1" dirty="0"/>
                    </a:p>
                    <a:p>
                      <a:pPr algn="ctr"/>
                      <a:endParaRPr lang="en-GB" sz="1500" b="0" dirty="0"/>
                    </a:p>
                  </a:txBody>
                  <a:tcPr/>
                </a:tc>
                <a:tc>
                  <a:txBody>
                    <a:bodyPr/>
                    <a:lstStyle/>
                    <a:p>
                      <a:pPr algn="ctr"/>
                      <a:endParaRPr lang="en-GB" sz="1500" b="1" dirty="0"/>
                    </a:p>
                  </a:txBody>
                  <a:tcPr>
                    <a:noFill/>
                  </a:tcPr>
                </a:tc>
                <a:tc>
                  <a:txBody>
                    <a:bodyPr/>
                    <a:lstStyle/>
                    <a:p>
                      <a:pPr algn="ctr"/>
                      <a:endParaRPr lang="en-GB" sz="1500" b="1" dirty="0"/>
                    </a:p>
                  </a:txBody>
                  <a:tcPr>
                    <a:noFill/>
                  </a:tcPr>
                </a:tc>
                <a:tc>
                  <a:txBody>
                    <a:bodyPr/>
                    <a:lstStyle/>
                    <a:p>
                      <a:pPr algn="ctr"/>
                      <a:endParaRPr lang="en-GB" sz="1500" b="1" dirty="0"/>
                    </a:p>
                  </a:txBody>
                  <a:tcPr>
                    <a:noFill/>
                  </a:tcPr>
                </a:tc>
                <a:extLst>
                  <a:ext uri="{0D108BD9-81ED-4DB2-BD59-A6C34878D82A}">
                    <a16:rowId xmlns:a16="http://schemas.microsoft.com/office/drawing/2014/main" val="433683410"/>
                  </a:ext>
                </a:extLst>
              </a:tr>
            </a:tbl>
          </a:graphicData>
        </a:graphic>
      </p:graphicFrame>
      <p:pic>
        <p:nvPicPr>
          <p:cNvPr id="9" name="Graphic 8" descr="Cheese with solid fill">
            <a:extLst>
              <a:ext uri="{FF2B5EF4-FFF2-40B4-BE49-F238E27FC236}">
                <a16:creationId xmlns:a16="http://schemas.microsoft.com/office/drawing/2014/main" id="{842FCB6B-4389-930F-86A9-09D711E86358}"/>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095952" y="2777285"/>
            <a:ext cx="714375" cy="714375"/>
          </a:xfrm>
          <a:prstGeom prst="rect">
            <a:avLst/>
          </a:prstGeom>
        </p:spPr>
      </p:pic>
      <p:pic>
        <p:nvPicPr>
          <p:cNvPr id="11" name="Graphic 10" descr="Onion with solid fill">
            <a:extLst>
              <a:ext uri="{FF2B5EF4-FFF2-40B4-BE49-F238E27FC236}">
                <a16:creationId xmlns:a16="http://schemas.microsoft.com/office/drawing/2014/main" id="{07C9CFA4-9810-15AB-DB63-B292D801EC93}"/>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734404" y="3829835"/>
            <a:ext cx="714375" cy="714375"/>
          </a:xfrm>
          <a:prstGeom prst="rect">
            <a:avLst/>
          </a:prstGeom>
        </p:spPr>
      </p:pic>
      <p:pic>
        <p:nvPicPr>
          <p:cNvPr id="15" name="Graphic 14" descr="Pineapple with solid fill">
            <a:extLst>
              <a:ext uri="{FF2B5EF4-FFF2-40B4-BE49-F238E27FC236}">
                <a16:creationId xmlns:a16="http://schemas.microsoft.com/office/drawing/2014/main" id="{6B0EE415-7701-AA91-32F2-CF97A794244E}"/>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572000" y="2843175"/>
            <a:ext cx="714375" cy="714375"/>
          </a:xfrm>
          <a:prstGeom prst="rect">
            <a:avLst/>
          </a:prstGeom>
        </p:spPr>
      </p:pic>
      <p:pic>
        <p:nvPicPr>
          <p:cNvPr id="16" name="Graphic 15" descr="Pineapple with solid fill">
            <a:extLst>
              <a:ext uri="{FF2B5EF4-FFF2-40B4-BE49-F238E27FC236}">
                <a16:creationId xmlns:a16="http://schemas.microsoft.com/office/drawing/2014/main" id="{41D6A9B4-9DA5-14A3-D32E-F0BA8DBB5DBB}"/>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095952" y="3877460"/>
            <a:ext cx="714375" cy="714375"/>
          </a:xfrm>
          <a:prstGeom prst="rect">
            <a:avLst/>
          </a:prstGeom>
        </p:spPr>
      </p:pic>
      <p:pic>
        <p:nvPicPr>
          <p:cNvPr id="17" name="Graphic 16" descr="Cheese with solid fill">
            <a:extLst>
              <a:ext uri="{FF2B5EF4-FFF2-40B4-BE49-F238E27FC236}">
                <a16:creationId xmlns:a16="http://schemas.microsoft.com/office/drawing/2014/main" id="{6EF2EF75-666E-D9BC-29F1-DFB56E8B3FDF}"/>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14877" y="1743075"/>
            <a:ext cx="714375" cy="714375"/>
          </a:xfrm>
          <a:prstGeom prst="rect">
            <a:avLst/>
          </a:prstGeom>
        </p:spPr>
      </p:pic>
      <p:pic>
        <p:nvPicPr>
          <p:cNvPr id="18" name="Graphic 17" descr="Onion with solid fill">
            <a:extLst>
              <a:ext uri="{FF2B5EF4-FFF2-40B4-BE49-F238E27FC236}">
                <a16:creationId xmlns:a16="http://schemas.microsoft.com/office/drawing/2014/main" id="{65B6B43E-850E-6AD0-BB14-DD967924C2D7}"/>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072658" y="1677110"/>
            <a:ext cx="737669" cy="737669"/>
          </a:xfrm>
          <a:prstGeom prst="rect">
            <a:avLst/>
          </a:prstGeom>
        </p:spPr>
      </p:pic>
      <p:pic>
        <p:nvPicPr>
          <p:cNvPr id="19" name="Graphic 18" descr="Pizza with solid fill">
            <a:extLst>
              <a:ext uri="{FF2B5EF4-FFF2-40B4-BE49-F238E27FC236}">
                <a16:creationId xmlns:a16="http://schemas.microsoft.com/office/drawing/2014/main" id="{C98CC516-F4C8-85EA-29DF-FBA5C45F8758}"/>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4630831" y="1719781"/>
            <a:ext cx="737669" cy="737669"/>
          </a:xfrm>
          <a:prstGeom prst="rect">
            <a:avLst/>
          </a:prstGeom>
        </p:spPr>
      </p:pic>
      <p:pic>
        <p:nvPicPr>
          <p:cNvPr id="20" name="Graphic 19" descr="Pizza with solid fill">
            <a:extLst>
              <a:ext uri="{FF2B5EF4-FFF2-40B4-BE49-F238E27FC236}">
                <a16:creationId xmlns:a16="http://schemas.microsoft.com/office/drawing/2014/main" id="{0A6B462C-892B-6E84-1CF0-CF846E8D8D53}"/>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5892856" y="1677110"/>
            <a:ext cx="737669" cy="737669"/>
          </a:xfrm>
          <a:prstGeom prst="rect">
            <a:avLst/>
          </a:prstGeom>
        </p:spPr>
      </p:pic>
      <p:pic>
        <p:nvPicPr>
          <p:cNvPr id="21" name="Graphic 20" descr="Pineapple with solid fill">
            <a:extLst>
              <a:ext uri="{FF2B5EF4-FFF2-40B4-BE49-F238E27FC236}">
                <a16:creationId xmlns:a16="http://schemas.microsoft.com/office/drawing/2014/main" id="{223E0648-00D7-0C0A-E40B-71B2F563C4DC}"/>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771752" y="2688224"/>
            <a:ext cx="714375" cy="714375"/>
          </a:xfrm>
          <a:prstGeom prst="rect">
            <a:avLst/>
          </a:prstGeom>
        </p:spPr>
      </p:pic>
      <p:pic>
        <p:nvPicPr>
          <p:cNvPr id="23" name="Graphic 22" descr="Whole pizza outline">
            <a:extLst>
              <a:ext uri="{FF2B5EF4-FFF2-40B4-BE49-F238E27FC236}">
                <a16:creationId xmlns:a16="http://schemas.microsoft.com/office/drawing/2014/main" id="{18A9C8AF-729D-FFE8-DB76-68F6EAC7CC9B}"/>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3393004" y="1696160"/>
            <a:ext cx="714375" cy="714375"/>
          </a:xfrm>
          <a:prstGeom prst="rect">
            <a:avLst/>
          </a:prstGeom>
        </p:spPr>
      </p:pic>
      <p:sp>
        <p:nvSpPr>
          <p:cNvPr id="3" name="Oval 2">
            <a:extLst>
              <a:ext uri="{FF2B5EF4-FFF2-40B4-BE49-F238E27FC236}">
                <a16:creationId xmlns:a16="http://schemas.microsoft.com/office/drawing/2014/main" id="{B5B04870-9EFD-D15A-10F1-2CF75D3E4584}"/>
              </a:ext>
            </a:extLst>
          </p:cNvPr>
          <p:cNvSpPr/>
          <p:nvPr/>
        </p:nvSpPr>
        <p:spPr>
          <a:xfrm>
            <a:off x="3175000" y="2677272"/>
            <a:ext cx="1022350" cy="914400"/>
          </a:xfrm>
          <a:prstGeom prst="ellipse">
            <a:avLst/>
          </a:prstGeom>
          <a:noFill/>
          <a:ln>
            <a:solidFill>
              <a:srgbClr val="FF9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1B866E20-6615-F7D3-6624-8AB3304D17E7}"/>
              </a:ext>
            </a:extLst>
          </p:cNvPr>
          <p:cNvSpPr/>
          <p:nvPr/>
        </p:nvSpPr>
        <p:spPr>
          <a:xfrm>
            <a:off x="5750515" y="2676918"/>
            <a:ext cx="1022350" cy="914400"/>
          </a:xfrm>
          <a:prstGeom prst="ellipse">
            <a:avLst/>
          </a:prstGeom>
          <a:noFill/>
          <a:ln>
            <a:solidFill>
              <a:srgbClr val="FF9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Graphic 7" descr="Cheese with solid fill">
            <a:extLst>
              <a:ext uri="{FF2B5EF4-FFF2-40B4-BE49-F238E27FC236}">
                <a16:creationId xmlns:a16="http://schemas.microsoft.com/office/drawing/2014/main" id="{D271597F-828A-DE34-1696-F5499C12148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406765" y="444549"/>
            <a:ext cx="515698" cy="515698"/>
          </a:xfrm>
          <a:prstGeom prst="rect">
            <a:avLst/>
          </a:prstGeom>
        </p:spPr>
      </p:pic>
      <p:pic>
        <p:nvPicPr>
          <p:cNvPr id="10" name="Graphic 9" descr="Onion with solid fill">
            <a:extLst>
              <a:ext uri="{FF2B5EF4-FFF2-40B4-BE49-F238E27FC236}">
                <a16:creationId xmlns:a16="http://schemas.microsoft.com/office/drawing/2014/main" id="{7D6C8CC9-F646-655C-8F72-CB4B6F34857A}"/>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7402855" y="1001633"/>
            <a:ext cx="480935" cy="480935"/>
          </a:xfrm>
          <a:prstGeom prst="rect">
            <a:avLst/>
          </a:prstGeom>
        </p:spPr>
      </p:pic>
      <p:pic>
        <p:nvPicPr>
          <p:cNvPr id="12" name="Graphic 11" descr="Whole pizza outline">
            <a:extLst>
              <a:ext uri="{FF2B5EF4-FFF2-40B4-BE49-F238E27FC236}">
                <a16:creationId xmlns:a16="http://schemas.microsoft.com/office/drawing/2014/main" id="{43B72851-8F65-F1A7-1608-8E48F681FE31}"/>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426653" y="1572917"/>
            <a:ext cx="515698" cy="515698"/>
          </a:xfrm>
          <a:prstGeom prst="rect">
            <a:avLst/>
          </a:prstGeom>
        </p:spPr>
      </p:pic>
      <p:pic>
        <p:nvPicPr>
          <p:cNvPr id="13" name="Graphic 12" descr="Pizza with solid fill">
            <a:extLst>
              <a:ext uri="{FF2B5EF4-FFF2-40B4-BE49-F238E27FC236}">
                <a16:creationId xmlns:a16="http://schemas.microsoft.com/office/drawing/2014/main" id="{CF0E2438-94D7-95E0-25E6-765E55F05916}"/>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387059" y="2207182"/>
            <a:ext cx="515698" cy="515698"/>
          </a:xfrm>
          <a:prstGeom prst="rect">
            <a:avLst/>
          </a:prstGeom>
        </p:spPr>
      </p:pic>
      <p:pic>
        <p:nvPicPr>
          <p:cNvPr id="14" name="Graphic 13" descr="Pineapple with solid fill">
            <a:extLst>
              <a:ext uri="{FF2B5EF4-FFF2-40B4-BE49-F238E27FC236}">
                <a16:creationId xmlns:a16="http://schemas.microsoft.com/office/drawing/2014/main" id="{D172E9D6-C2D6-9E84-2F15-4784F1546021}"/>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7402553" y="2741388"/>
            <a:ext cx="515699" cy="515699"/>
          </a:xfrm>
          <a:prstGeom prst="rect">
            <a:avLst/>
          </a:prstGeom>
        </p:spPr>
      </p:pic>
      <p:pic>
        <p:nvPicPr>
          <p:cNvPr id="22" name="Graphic 21" descr="Chicken leg with solid fill">
            <a:extLst>
              <a:ext uri="{FF2B5EF4-FFF2-40B4-BE49-F238E27FC236}">
                <a16:creationId xmlns:a16="http://schemas.microsoft.com/office/drawing/2014/main" id="{E85C55D8-B23C-F5CF-2AE5-08AD9B3707A5}"/>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7433500" y="3321050"/>
            <a:ext cx="463550" cy="463550"/>
          </a:xfrm>
          <a:prstGeom prst="rect">
            <a:avLst/>
          </a:prstGeom>
        </p:spPr>
      </p:pic>
      <p:pic>
        <p:nvPicPr>
          <p:cNvPr id="24" name="Graphic 23" descr="Dead Fish Skeleton with solid fill">
            <a:extLst>
              <a:ext uri="{FF2B5EF4-FFF2-40B4-BE49-F238E27FC236}">
                <a16:creationId xmlns:a16="http://schemas.microsoft.com/office/drawing/2014/main" id="{EC9074A6-29DB-5ED2-2214-92F271B5C14F}"/>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7414256" y="3742201"/>
            <a:ext cx="604887" cy="604887"/>
          </a:xfrm>
          <a:prstGeom prst="rect">
            <a:avLst/>
          </a:prstGeom>
        </p:spPr>
      </p:pic>
      <p:sp>
        <p:nvSpPr>
          <p:cNvPr id="25" name="TextBox 24">
            <a:extLst>
              <a:ext uri="{FF2B5EF4-FFF2-40B4-BE49-F238E27FC236}">
                <a16:creationId xmlns:a16="http://schemas.microsoft.com/office/drawing/2014/main" id="{E8A40C58-1994-25A4-F6C1-2A17652E8284}"/>
              </a:ext>
            </a:extLst>
          </p:cNvPr>
          <p:cNvSpPr txBox="1"/>
          <p:nvPr/>
        </p:nvSpPr>
        <p:spPr>
          <a:xfrm>
            <a:off x="7918252" y="523859"/>
            <a:ext cx="1175657" cy="323165"/>
          </a:xfrm>
          <a:prstGeom prst="rect">
            <a:avLst/>
          </a:prstGeom>
          <a:noFill/>
        </p:spPr>
        <p:txBody>
          <a:bodyPr wrap="square" rtlCol="0">
            <a:spAutoFit/>
          </a:bodyPr>
          <a:lstStyle/>
          <a:p>
            <a:r>
              <a:rPr lang="en-GB" sz="1500" dirty="0"/>
              <a:t>4 Cheese</a:t>
            </a:r>
          </a:p>
        </p:txBody>
      </p:sp>
      <p:sp>
        <p:nvSpPr>
          <p:cNvPr id="26" name="TextBox 25">
            <a:extLst>
              <a:ext uri="{FF2B5EF4-FFF2-40B4-BE49-F238E27FC236}">
                <a16:creationId xmlns:a16="http://schemas.microsoft.com/office/drawing/2014/main" id="{F33B7F61-E826-3588-DD7D-A655CAE63E6F}"/>
              </a:ext>
            </a:extLst>
          </p:cNvPr>
          <p:cNvSpPr txBox="1"/>
          <p:nvPr/>
        </p:nvSpPr>
        <p:spPr>
          <a:xfrm>
            <a:off x="8019143" y="1080517"/>
            <a:ext cx="1175657" cy="323165"/>
          </a:xfrm>
          <a:prstGeom prst="rect">
            <a:avLst/>
          </a:prstGeom>
          <a:noFill/>
        </p:spPr>
        <p:txBody>
          <a:bodyPr wrap="square" rtlCol="0">
            <a:spAutoFit/>
          </a:bodyPr>
          <a:lstStyle/>
          <a:p>
            <a:r>
              <a:rPr lang="en-GB" sz="1500" dirty="0"/>
              <a:t>Veggie</a:t>
            </a:r>
          </a:p>
        </p:txBody>
      </p:sp>
      <p:sp>
        <p:nvSpPr>
          <p:cNvPr id="27" name="TextBox 26">
            <a:extLst>
              <a:ext uri="{FF2B5EF4-FFF2-40B4-BE49-F238E27FC236}">
                <a16:creationId xmlns:a16="http://schemas.microsoft.com/office/drawing/2014/main" id="{D2833EBB-BA4B-4414-2A28-B121A60F2656}"/>
              </a:ext>
            </a:extLst>
          </p:cNvPr>
          <p:cNvSpPr txBox="1"/>
          <p:nvPr/>
        </p:nvSpPr>
        <p:spPr>
          <a:xfrm>
            <a:off x="7942352" y="1703199"/>
            <a:ext cx="1252448" cy="323165"/>
          </a:xfrm>
          <a:prstGeom prst="rect">
            <a:avLst/>
          </a:prstGeom>
          <a:noFill/>
        </p:spPr>
        <p:txBody>
          <a:bodyPr wrap="square" rtlCol="0">
            <a:spAutoFit/>
          </a:bodyPr>
          <a:lstStyle/>
          <a:p>
            <a:r>
              <a:rPr lang="en-GB" sz="1500" dirty="0"/>
              <a:t>Margherita</a:t>
            </a:r>
          </a:p>
        </p:txBody>
      </p:sp>
      <p:sp>
        <p:nvSpPr>
          <p:cNvPr id="28" name="TextBox 27">
            <a:extLst>
              <a:ext uri="{FF2B5EF4-FFF2-40B4-BE49-F238E27FC236}">
                <a16:creationId xmlns:a16="http://schemas.microsoft.com/office/drawing/2014/main" id="{31254FF8-361F-2563-9089-9AAC6A14A212}"/>
              </a:ext>
            </a:extLst>
          </p:cNvPr>
          <p:cNvSpPr txBox="1"/>
          <p:nvPr/>
        </p:nvSpPr>
        <p:spPr>
          <a:xfrm>
            <a:off x="7980747" y="2315260"/>
            <a:ext cx="1175657" cy="323165"/>
          </a:xfrm>
          <a:prstGeom prst="rect">
            <a:avLst/>
          </a:prstGeom>
          <a:noFill/>
        </p:spPr>
        <p:txBody>
          <a:bodyPr wrap="square" rtlCol="0">
            <a:spAutoFit/>
          </a:bodyPr>
          <a:lstStyle/>
          <a:p>
            <a:r>
              <a:rPr lang="en-GB" sz="1500" dirty="0"/>
              <a:t>Pepperoni</a:t>
            </a:r>
          </a:p>
        </p:txBody>
      </p:sp>
      <p:sp>
        <p:nvSpPr>
          <p:cNvPr id="29" name="TextBox 28">
            <a:extLst>
              <a:ext uri="{FF2B5EF4-FFF2-40B4-BE49-F238E27FC236}">
                <a16:creationId xmlns:a16="http://schemas.microsoft.com/office/drawing/2014/main" id="{E5551764-80BC-3326-3FAC-065C371A9529}"/>
              </a:ext>
            </a:extLst>
          </p:cNvPr>
          <p:cNvSpPr txBox="1"/>
          <p:nvPr/>
        </p:nvSpPr>
        <p:spPr>
          <a:xfrm>
            <a:off x="7968713" y="2741388"/>
            <a:ext cx="1276516" cy="553998"/>
          </a:xfrm>
          <a:prstGeom prst="rect">
            <a:avLst/>
          </a:prstGeom>
          <a:noFill/>
        </p:spPr>
        <p:txBody>
          <a:bodyPr wrap="square" rtlCol="0">
            <a:spAutoFit/>
          </a:bodyPr>
          <a:lstStyle/>
          <a:p>
            <a:r>
              <a:rPr lang="en-GB" sz="1500" dirty="0"/>
              <a:t>Ham &amp; pineapple</a:t>
            </a:r>
          </a:p>
        </p:txBody>
      </p:sp>
      <p:sp>
        <p:nvSpPr>
          <p:cNvPr id="30" name="TextBox 29">
            <a:extLst>
              <a:ext uri="{FF2B5EF4-FFF2-40B4-BE49-F238E27FC236}">
                <a16:creationId xmlns:a16="http://schemas.microsoft.com/office/drawing/2014/main" id="{8CD0E3DD-2CA8-88E2-9EC8-AB6C0B0861EF}"/>
              </a:ext>
            </a:extLst>
          </p:cNvPr>
          <p:cNvSpPr txBox="1"/>
          <p:nvPr/>
        </p:nvSpPr>
        <p:spPr>
          <a:xfrm>
            <a:off x="8019142" y="3366777"/>
            <a:ext cx="1175657" cy="323165"/>
          </a:xfrm>
          <a:prstGeom prst="rect">
            <a:avLst/>
          </a:prstGeom>
          <a:noFill/>
        </p:spPr>
        <p:txBody>
          <a:bodyPr wrap="square" rtlCol="0">
            <a:spAutoFit/>
          </a:bodyPr>
          <a:lstStyle/>
          <a:p>
            <a:r>
              <a:rPr lang="en-GB" sz="1500" dirty="0"/>
              <a:t>BBQ</a:t>
            </a:r>
          </a:p>
        </p:txBody>
      </p:sp>
      <p:sp>
        <p:nvSpPr>
          <p:cNvPr id="31" name="TextBox 30">
            <a:extLst>
              <a:ext uri="{FF2B5EF4-FFF2-40B4-BE49-F238E27FC236}">
                <a16:creationId xmlns:a16="http://schemas.microsoft.com/office/drawing/2014/main" id="{1C8D0E93-BE0A-F37B-7F4D-E4C0BDB6A123}"/>
              </a:ext>
            </a:extLst>
          </p:cNvPr>
          <p:cNvSpPr txBox="1"/>
          <p:nvPr/>
        </p:nvSpPr>
        <p:spPr>
          <a:xfrm>
            <a:off x="8075397" y="3883061"/>
            <a:ext cx="1175657" cy="323165"/>
          </a:xfrm>
          <a:prstGeom prst="rect">
            <a:avLst/>
          </a:prstGeom>
          <a:noFill/>
        </p:spPr>
        <p:txBody>
          <a:bodyPr wrap="square" rtlCol="0">
            <a:spAutoFit/>
          </a:bodyPr>
          <a:lstStyle/>
          <a:p>
            <a:r>
              <a:rPr lang="en-GB" sz="1500" dirty="0"/>
              <a:t>Anchovy</a:t>
            </a:r>
          </a:p>
        </p:txBody>
      </p:sp>
      <p:pic>
        <p:nvPicPr>
          <p:cNvPr id="32" name="Graphic 31" descr="Cheese with solid fill">
            <a:extLst>
              <a:ext uri="{FF2B5EF4-FFF2-40B4-BE49-F238E27FC236}">
                <a16:creationId xmlns:a16="http://schemas.microsoft.com/office/drawing/2014/main" id="{28425DDB-D70C-AFCF-59B7-5DF928DD45B4}"/>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332561" y="2765190"/>
            <a:ext cx="714375" cy="714375"/>
          </a:xfrm>
          <a:prstGeom prst="rect">
            <a:avLst/>
          </a:prstGeom>
        </p:spPr>
      </p:pic>
      <p:pic>
        <p:nvPicPr>
          <p:cNvPr id="33" name="Graphic 32" descr="Cheese with solid fill">
            <a:extLst>
              <a:ext uri="{FF2B5EF4-FFF2-40B4-BE49-F238E27FC236}">
                <a16:creationId xmlns:a16="http://schemas.microsoft.com/office/drawing/2014/main" id="{9300C568-78BD-4063-926B-EA7D6C32AF7E}"/>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929065" y="2761187"/>
            <a:ext cx="714375" cy="714375"/>
          </a:xfrm>
          <a:prstGeom prst="rect">
            <a:avLst/>
          </a:prstGeom>
        </p:spPr>
      </p:pic>
      <p:sp>
        <p:nvSpPr>
          <p:cNvPr id="34" name="Oval 33">
            <a:extLst>
              <a:ext uri="{FF2B5EF4-FFF2-40B4-BE49-F238E27FC236}">
                <a16:creationId xmlns:a16="http://schemas.microsoft.com/office/drawing/2014/main" id="{44CCB522-621D-92CE-5406-8436B6D4231C}"/>
              </a:ext>
            </a:extLst>
          </p:cNvPr>
          <p:cNvSpPr/>
          <p:nvPr/>
        </p:nvSpPr>
        <p:spPr>
          <a:xfrm>
            <a:off x="1950267" y="2638425"/>
            <a:ext cx="1022350" cy="914400"/>
          </a:xfrm>
          <a:prstGeom prst="ellipse">
            <a:avLst/>
          </a:prstGeom>
          <a:noFill/>
          <a:ln>
            <a:solidFill>
              <a:srgbClr val="FF9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3AACF4BA-3E5B-7986-75E9-995DDE44E007}"/>
              </a:ext>
            </a:extLst>
          </p:cNvPr>
          <p:cNvSpPr/>
          <p:nvPr/>
        </p:nvSpPr>
        <p:spPr>
          <a:xfrm>
            <a:off x="668745" y="1588744"/>
            <a:ext cx="1022350" cy="914400"/>
          </a:xfrm>
          <a:prstGeom prst="ellipse">
            <a:avLst/>
          </a:prstGeom>
          <a:noFill/>
          <a:ln>
            <a:solidFill>
              <a:srgbClr val="FF9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12185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5CA14-393C-5F1F-03A3-4058288D546D}"/>
              </a:ext>
            </a:extLst>
          </p:cNvPr>
          <p:cNvSpPr>
            <a:spLocks noGrp="1"/>
          </p:cNvSpPr>
          <p:nvPr>
            <p:ph type="title"/>
          </p:nvPr>
        </p:nvSpPr>
        <p:spPr/>
        <p:txBody>
          <a:bodyPr>
            <a:normAutofit/>
          </a:bodyPr>
          <a:lstStyle/>
          <a:p>
            <a:r>
              <a:rPr lang="en-GB" sz="2500" dirty="0"/>
              <a:t>Returning to Arrow’s Theorem</a:t>
            </a:r>
          </a:p>
        </p:txBody>
      </p:sp>
      <p:sp>
        <p:nvSpPr>
          <p:cNvPr id="3" name="Content Placeholder 2">
            <a:extLst>
              <a:ext uri="{FF2B5EF4-FFF2-40B4-BE49-F238E27FC236}">
                <a16:creationId xmlns:a16="http://schemas.microsoft.com/office/drawing/2014/main" id="{944F1293-FCC1-66F7-CE73-55073E4C2662}"/>
              </a:ext>
            </a:extLst>
          </p:cNvPr>
          <p:cNvSpPr>
            <a:spLocks noGrp="1"/>
          </p:cNvSpPr>
          <p:nvPr>
            <p:ph idx="1"/>
          </p:nvPr>
        </p:nvSpPr>
        <p:spPr>
          <a:xfrm>
            <a:off x="628650" y="1191419"/>
            <a:ext cx="5966883" cy="3263504"/>
          </a:xfrm>
        </p:spPr>
        <p:txBody>
          <a:bodyPr>
            <a:noAutofit/>
          </a:bodyPr>
          <a:lstStyle/>
          <a:p>
            <a:pPr marL="0" indent="0">
              <a:buNone/>
            </a:pPr>
            <a:endParaRPr lang="en-GB" sz="1500" dirty="0"/>
          </a:p>
          <a:p>
            <a:pPr marL="457200" indent="-457200">
              <a:buFont typeface="+mj-lt"/>
              <a:buAutoNum type="arabicPeriod"/>
            </a:pPr>
            <a:r>
              <a:rPr lang="en-GB" sz="1500" dirty="0"/>
              <a:t>All votes must be equal </a:t>
            </a:r>
          </a:p>
          <a:p>
            <a:pPr marL="457200" indent="-457200">
              <a:buFont typeface="+mj-lt"/>
              <a:buAutoNum type="arabicPeriod"/>
            </a:pPr>
            <a:r>
              <a:rPr lang="en-GB" sz="1500" dirty="0"/>
              <a:t>If everyone prefers one candidate, then that candidate must win </a:t>
            </a:r>
          </a:p>
          <a:p>
            <a:pPr marL="457200" indent="-457200">
              <a:buFont typeface="+mj-lt"/>
              <a:buAutoNum type="arabicPeriod"/>
            </a:pPr>
            <a:r>
              <a:rPr lang="en-GB" sz="1500" dirty="0"/>
              <a:t>There should be one clear winner </a:t>
            </a:r>
          </a:p>
          <a:p>
            <a:pPr marL="457200" indent="-457200">
              <a:buFont typeface="+mj-lt"/>
              <a:buAutoNum type="arabicPeriod"/>
            </a:pPr>
            <a:r>
              <a:rPr lang="en-GB" sz="1500" dirty="0"/>
              <a:t>The ranking of A and B should depend on how individual votes ranked them</a:t>
            </a:r>
          </a:p>
          <a:p>
            <a:pPr marL="0" indent="0">
              <a:buNone/>
            </a:pPr>
            <a:endParaRPr lang="en-GB" sz="1500" dirty="0"/>
          </a:p>
          <a:p>
            <a:pPr marL="0" indent="0">
              <a:buNone/>
            </a:pPr>
            <a:r>
              <a:rPr lang="en-GB" sz="1500" b="1" dirty="0"/>
              <a:t>To what extent is First Past the Post fair?</a:t>
            </a:r>
          </a:p>
        </p:txBody>
      </p:sp>
    </p:spTree>
    <p:extLst>
      <p:ext uri="{BB962C8B-B14F-4D97-AF65-F5344CB8AC3E}">
        <p14:creationId xmlns:p14="http://schemas.microsoft.com/office/powerpoint/2010/main" val="18736465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6D911-FBBA-2AC8-EF80-40D226887230}"/>
              </a:ext>
            </a:extLst>
          </p:cNvPr>
          <p:cNvSpPr>
            <a:spLocks noGrp="1"/>
          </p:cNvSpPr>
          <p:nvPr>
            <p:ph type="title"/>
          </p:nvPr>
        </p:nvSpPr>
        <p:spPr>
          <a:xfrm>
            <a:off x="628650" y="273844"/>
            <a:ext cx="6496050" cy="994172"/>
          </a:xfrm>
        </p:spPr>
        <p:txBody>
          <a:bodyPr>
            <a:normAutofit/>
          </a:bodyPr>
          <a:lstStyle/>
          <a:p>
            <a:r>
              <a:rPr lang="en-GB" sz="2500" dirty="0"/>
              <a:t>What if we asked for more information?</a:t>
            </a:r>
          </a:p>
        </p:txBody>
      </p:sp>
      <p:sp>
        <p:nvSpPr>
          <p:cNvPr id="5" name="Rectangle 1">
            <a:extLst>
              <a:ext uri="{FF2B5EF4-FFF2-40B4-BE49-F238E27FC236}">
                <a16:creationId xmlns:a16="http://schemas.microsoft.com/office/drawing/2014/main" id="{2AF44AC9-B22F-7E9D-E578-E6A16A207E7C}"/>
              </a:ext>
            </a:extLst>
          </p:cNvPr>
          <p:cNvSpPr>
            <a:spLocks noChangeArrowheads="1"/>
          </p:cNvSpPr>
          <p:nvPr/>
        </p:nvSpPr>
        <p:spPr bwMode="auto">
          <a:xfrm>
            <a:off x="-939800" y="-2540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7">
            <a:extLst>
              <a:ext uri="{FF2B5EF4-FFF2-40B4-BE49-F238E27FC236}">
                <a16:creationId xmlns:a16="http://schemas.microsoft.com/office/drawing/2014/main" id="{DF1FD64C-4A2F-5795-8562-C84DF9B6322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2712" y="1338660"/>
            <a:ext cx="6872867" cy="3364707"/>
          </a:xfrm>
          <a:prstGeom prst="rect">
            <a:avLst/>
          </a:prstGeom>
        </p:spPr>
      </p:pic>
      <p:pic>
        <p:nvPicPr>
          <p:cNvPr id="3" name="Graphic 2" descr="Cheese with solid fill">
            <a:extLst>
              <a:ext uri="{FF2B5EF4-FFF2-40B4-BE49-F238E27FC236}">
                <a16:creationId xmlns:a16="http://schemas.microsoft.com/office/drawing/2014/main" id="{3181AB6C-7269-1F79-7816-1AD159AFD546}"/>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406765" y="444549"/>
            <a:ext cx="515698" cy="515698"/>
          </a:xfrm>
          <a:prstGeom prst="rect">
            <a:avLst/>
          </a:prstGeom>
        </p:spPr>
      </p:pic>
      <p:pic>
        <p:nvPicPr>
          <p:cNvPr id="4" name="Graphic 3" descr="Onion with solid fill">
            <a:extLst>
              <a:ext uri="{FF2B5EF4-FFF2-40B4-BE49-F238E27FC236}">
                <a16:creationId xmlns:a16="http://schemas.microsoft.com/office/drawing/2014/main" id="{4D1DEE21-C49F-574C-86FB-61DFDD1486C4}"/>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7402855" y="1001633"/>
            <a:ext cx="480935" cy="480935"/>
          </a:xfrm>
          <a:prstGeom prst="rect">
            <a:avLst/>
          </a:prstGeom>
        </p:spPr>
      </p:pic>
      <p:pic>
        <p:nvPicPr>
          <p:cNvPr id="9" name="Graphic 8" descr="Pizza with solid fill">
            <a:extLst>
              <a:ext uri="{FF2B5EF4-FFF2-40B4-BE49-F238E27FC236}">
                <a16:creationId xmlns:a16="http://schemas.microsoft.com/office/drawing/2014/main" id="{59E7E7F7-7599-0BD8-2F79-11FE6A55CE16}"/>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7352597" y="1523954"/>
            <a:ext cx="515698" cy="515698"/>
          </a:xfrm>
          <a:prstGeom prst="rect">
            <a:avLst/>
          </a:prstGeom>
        </p:spPr>
      </p:pic>
      <p:pic>
        <p:nvPicPr>
          <p:cNvPr id="10" name="Graphic 9" descr="Pineapple with solid fill">
            <a:extLst>
              <a:ext uri="{FF2B5EF4-FFF2-40B4-BE49-F238E27FC236}">
                <a16:creationId xmlns:a16="http://schemas.microsoft.com/office/drawing/2014/main" id="{F0C9861B-E542-E9B7-862A-5A7BB4DACDF2}"/>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7368091" y="2058160"/>
            <a:ext cx="515699" cy="515699"/>
          </a:xfrm>
          <a:prstGeom prst="rect">
            <a:avLst/>
          </a:prstGeom>
        </p:spPr>
      </p:pic>
      <p:sp>
        <p:nvSpPr>
          <p:cNvPr id="13" name="TextBox 12">
            <a:extLst>
              <a:ext uri="{FF2B5EF4-FFF2-40B4-BE49-F238E27FC236}">
                <a16:creationId xmlns:a16="http://schemas.microsoft.com/office/drawing/2014/main" id="{B6D70366-7E3C-E47A-94AB-CF78976B8F35}"/>
              </a:ext>
            </a:extLst>
          </p:cNvPr>
          <p:cNvSpPr txBox="1"/>
          <p:nvPr/>
        </p:nvSpPr>
        <p:spPr>
          <a:xfrm>
            <a:off x="7918252" y="523859"/>
            <a:ext cx="1175657" cy="323165"/>
          </a:xfrm>
          <a:prstGeom prst="rect">
            <a:avLst/>
          </a:prstGeom>
          <a:noFill/>
        </p:spPr>
        <p:txBody>
          <a:bodyPr wrap="square" rtlCol="0">
            <a:spAutoFit/>
          </a:bodyPr>
          <a:lstStyle/>
          <a:p>
            <a:r>
              <a:rPr lang="en-GB" sz="1500" dirty="0"/>
              <a:t>4 Cheese</a:t>
            </a:r>
          </a:p>
        </p:txBody>
      </p:sp>
      <p:sp>
        <p:nvSpPr>
          <p:cNvPr id="14" name="TextBox 13">
            <a:extLst>
              <a:ext uri="{FF2B5EF4-FFF2-40B4-BE49-F238E27FC236}">
                <a16:creationId xmlns:a16="http://schemas.microsoft.com/office/drawing/2014/main" id="{49F827CC-C4C9-06E0-44F4-448D0C19DA97}"/>
              </a:ext>
            </a:extLst>
          </p:cNvPr>
          <p:cNvSpPr txBox="1"/>
          <p:nvPr/>
        </p:nvSpPr>
        <p:spPr>
          <a:xfrm>
            <a:off x="8019143" y="1080517"/>
            <a:ext cx="1175657" cy="323165"/>
          </a:xfrm>
          <a:prstGeom prst="rect">
            <a:avLst/>
          </a:prstGeom>
          <a:noFill/>
        </p:spPr>
        <p:txBody>
          <a:bodyPr wrap="square" rtlCol="0">
            <a:spAutoFit/>
          </a:bodyPr>
          <a:lstStyle/>
          <a:p>
            <a:r>
              <a:rPr lang="en-GB" sz="1500" dirty="0"/>
              <a:t>Veggie</a:t>
            </a:r>
          </a:p>
        </p:txBody>
      </p:sp>
      <p:sp>
        <p:nvSpPr>
          <p:cNvPr id="16" name="TextBox 15">
            <a:extLst>
              <a:ext uri="{FF2B5EF4-FFF2-40B4-BE49-F238E27FC236}">
                <a16:creationId xmlns:a16="http://schemas.microsoft.com/office/drawing/2014/main" id="{426DA126-3F35-8042-CCD8-6304ADECD553}"/>
              </a:ext>
            </a:extLst>
          </p:cNvPr>
          <p:cNvSpPr txBox="1"/>
          <p:nvPr/>
        </p:nvSpPr>
        <p:spPr>
          <a:xfrm>
            <a:off x="7946285" y="1632032"/>
            <a:ext cx="1175657" cy="323165"/>
          </a:xfrm>
          <a:prstGeom prst="rect">
            <a:avLst/>
          </a:prstGeom>
          <a:noFill/>
        </p:spPr>
        <p:txBody>
          <a:bodyPr wrap="square" rtlCol="0">
            <a:spAutoFit/>
          </a:bodyPr>
          <a:lstStyle/>
          <a:p>
            <a:r>
              <a:rPr lang="en-GB" sz="1500" dirty="0"/>
              <a:t>Pepperoni</a:t>
            </a:r>
          </a:p>
        </p:txBody>
      </p:sp>
      <p:sp>
        <p:nvSpPr>
          <p:cNvPr id="17" name="TextBox 16">
            <a:extLst>
              <a:ext uri="{FF2B5EF4-FFF2-40B4-BE49-F238E27FC236}">
                <a16:creationId xmlns:a16="http://schemas.microsoft.com/office/drawing/2014/main" id="{F0CCD0CD-0EDE-FA34-668A-19F8DDB41D53}"/>
              </a:ext>
            </a:extLst>
          </p:cNvPr>
          <p:cNvSpPr txBox="1"/>
          <p:nvPr/>
        </p:nvSpPr>
        <p:spPr>
          <a:xfrm>
            <a:off x="7934251" y="2058160"/>
            <a:ext cx="1276516" cy="553998"/>
          </a:xfrm>
          <a:prstGeom prst="rect">
            <a:avLst/>
          </a:prstGeom>
          <a:noFill/>
        </p:spPr>
        <p:txBody>
          <a:bodyPr wrap="square" rtlCol="0">
            <a:spAutoFit/>
          </a:bodyPr>
          <a:lstStyle/>
          <a:p>
            <a:r>
              <a:rPr lang="en-GB" sz="1500" dirty="0"/>
              <a:t>Ham &amp; pineapple</a:t>
            </a:r>
          </a:p>
        </p:txBody>
      </p:sp>
    </p:spTree>
    <p:extLst>
      <p:ext uri="{BB962C8B-B14F-4D97-AF65-F5344CB8AC3E}">
        <p14:creationId xmlns:p14="http://schemas.microsoft.com/office/powerpoint/2010/main" val="3270662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B1D83-B332-8D70-45F2-A10C4438A058}"/>
              </a:ext>
            </a:extLst>
          </p:cNvPr>
          <p:cNvSpPr>
            <a:spLocks noGrp="1"/>
          </p:cNvSpPr>
          <p:nvPr>
            <p:ph type="title"/>
          </p:nvPr>
        </p:nvSpPr>
        <p:spPr/>
        <p:txBody>
          <a:bodyPr>
            <a:normAutofit/>
          </a:bodyPr>
          <a:lstStyle/>
          <a:p>
            <a:r>
              <a:rPr lang="en-GB" sz="2500" dirty="0"/>
              <a:t>Alternative Vote (AV)</a:t>
            </a:r>
          </a:p>
        </p:txBody>
      </p:sp>
      <p:sp>
        <p:nvSpPr>
          <p:cNvPr id="5" name="TextBox 4">
            <a:extLst>
              <a:ext uri="{FF2B5EF4-FFF2-40B4-BE49-F238E27FC236}">
                <a16:creationId xmlns:a16="http://schemas.microsoft.com/office/drawing/2014/main" id="{6B2B1E63-AF5C-A5E0-2C54-7B4619C1F235}"/>
              </a:ext>
            </a:extLst>
          </p:cNvPr>
          <p:cNvSpPr txBox="1"/>
          <p:nvPr/>
        </p:nvSpPr>
        <p:spPr>
          <a:xfrm>
            <a:off x="628650" y="1107985"/>
            <a:ext cx="3618748" cy="1938992"/>
          </a:xfrm>
          <a:prstGeom prst="rect">
            <a:avLst/>
          </a:prstGeom>
          <a:noFill/>
        </p:spPr>
        <p:txBody>
          <a:bodyPr wrap="square">
            <a:spAutoFit/>
          </a:bodyPr>
          <a:lstStyle/>
          <a:p>
            <a:pPr marL="0" indent="0">
              <a:buNone/>
            </a:pPr>
            <a:r>
              <a:rPr lang="en-GB" sz="1500" dirty="0"/>
              <a:t>Rank candidates in order</a:t>
            </a:r>
          </a:p>
          <a:p>
            <a:pPr marL="0" indent="0">
              <a:buNone/>
            </a:pPr>
            <a:r>
              <a:rPr lang="en-GB" sz="1500" dirty="0"/>
              <a:t>The candidate with the majority (more than half) of votes wins</a:t>
            </a:r>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solidFill>
                <a:srgbClr val="FF0000"/>
              </a:solidFill>
            </a:endParaRPr>
          </a:p>
        </p:txBody>
      </p:sp>
      <p:pic>
        <p:nvPicPr>
          <p:cNvPr id="4" name="Picture 3" descr="A black and white diagram&#10;&#10;Description automatically generated">
            <a:extLst>
              <a:ext uri="{FF2B5EF4-FFF2-40B4-BE49-F238E27FC236}">
                <a16:creationId xmlns:a16="http://schemas.microsoft.com/office/drawing/2014/main" id="{ED5AF3BF-EC0E-B054-E793-FE1D6350346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r="-815"/>
          <a:stretch/>
        </p:blipFill>
        <p:spPr>
          <a:xfrm>
            <a:off x="866774" y="2517109"/>
            <a:ext cx="2628900" cy="2352547"/>
          </a:xfrm>
          <a:prstGeom prst="rect">
            <a:avLst/>
          </a:prstGeom>
        </p:spPr>
      </p:pic>
      <p:sp>
        <p:nvSpPr>
          <p:cNvPr id="3" name="TextBox 2">
            <a:extLst>
              <a:ext uri="{FF2B5EF4-FFF2-40B4-BE49-F238E27FC236}">
                <a16:creationId xmlns:a16="http://schemas.microsoft.com/office/drawing/2014/main" id="{7E45E22C-84F9-89BE-C9C0-38119E2D82B4}"/>
              </a:ext>
            </a:extLst>
          </p:cNvPr>
          <p:cNvSpPr txBox="1"/>
          <p:nvPr/>
        </p:nvSpPr>
        <p:spPr>
          <a:xfrm rot="5400000">
            <a:off x="-421524" y="3542563"/>
            <a:ext cx="2361151" cy="215444"/>
          </a:xfrm>
          <a:prstGeom prst="rect">
            <a:avLst/>
          </a:prstGeom>
          <a:noFill/>
        </p:spPr>
        <p:txBody>
          <a:bodyPr wrap="square">
            <a:spAutoFit/>
          </a:bodyPr>
          <a:lstStyle/>
          <a:p>
            <a:r>
              <a:rPr lang="en-GB" sz="800" dirty="0">
                <a:latin typeface="MetaBook-Roman" panose="020B0502040000020004" pitchFamily="34" charset="0"/>
              </a:rPr>
              <a:t>Image credit: </a:t>
            </a:r>
            <a:r>
              <a:rPr lang="en-GB" sz="800" dirty="0" err="1">
                <a:latin typeface="MetaBook-Roman" panose="020B0502040000020004" pitchFamily="34" charset="0"/>
              </a:rPr>
              <a:t>GmokeyJoe</a:t>
            </a:r>
            <a:r>
              <a:rPr lang="en-GB" sz="800" dirty="0">
                <a:latin typeface="MetaBook-Roman" panose="020B0502040000020004" pitchFamily="34" charset="0"/>
              </a:rPr>
              <a:t> via Wikimedia Commons</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A9D0E34B-265A-519E-4AA3-760B6E9A08E3}"/>
                  </a:ext>
                </a:extLst>
              </p:cNvPr>
              <p:cNvSpPr txBox="1"/>
              <p:nvPr/>
            </p:nvSpPr>
            <p:spPr>
              <a:xfrm>
                <a:off x="628650" y="1946086"/>
                <a:ext cx="3618748" cy="4665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𝑀𝑎𝑗𝑜𝑟𝑖𝑡𝑦</m:t>
                      </m:r>
                      <m:r>
                        <a:rPr lang="en-US" sz="1600" b="0" i="1" smtClean="0">
                          <a:latin typeface="Cambria Math" panose="02040503050406030204" pitchFamily="18" charset="0"/>
                        </a:rPr>
                        <m:t>=</m:t>
                      </m:r>
                      <m:f>
                        <m:fPr>
                          <m:ctrlPr>
                            <a:rPr lang="en-GB" sz="1600" i="1" smtClean="0">
                              <a:latin typeface="Cambria Math" panose="02040503050406030204" pitchFamily="18" charset="0"/>
                            </a:rPr>
                          </m:ctrlPr>
                        </m:fPr>
                        <m:num>
                          <m:r>
                            <a:rPr lang="en-US" sz="1600" b="0" i="1" smtClean="0">
                              <a:latin typeface="Cambria Math" panose="02040503050406030204" pitchFamily="18" charset="0"/>
                            </a:rPr>
                            <m:t>𝑇𝑜𝑡𝑎𝑙</m:t>
                          </m:r>
                          <m:r>
                            <a:rPr lang="en-US" sz="1600" b="0" i="1" smtClean="0">
                              <a:latin typeface="Cambria Math" panose="02040503050406030204" pitchFamily="18" charset="0"/>
                            </a:rPr>
                            <m:t> </m:t>
                          </m:r>
                          <m:r>
                            <a:rPr lang="en-US" sz="1600" b="0" i="1" smtClean="0">
                              <a:latin typeface="Cambria Math" panose="02040503050406030204" pitchFamily="18" charset="0"/>
                            </a:rPr>
                            <m:t>𝑛𝑢𝑚𝑏𝑒𝑟</m:t>
                          </m:r>
                          <m:r>
                            <a:rPr lang="en-US" sz="1600" b="0" i="1" smtClean="0">
                              <a:latin typeface="Cambria Math" panose="02040503050406030204" pitchFamily="18" charset="0"/>
                            </a:rPr>
                            <m:t> </m:t>
                          </m:r>
                          <m:r>
                            <a:rPr lang="en-US" sz="1600" b="0" i="1" smtClean="0">
                              <a:latin typeface="Cambria Math" panose="02040503050406030204" pitchFamily="18" charset="0"/>
                            </a:rPr>
                            <m:t>𝑜𝑓</m:t>
                          </m:r>
                          <m:r>
                            <a:rPr lang="en-US" sz="1600" b="0" i="1" smtClean="0">
                              <a:latin typeface="Cambria Math" panose="02040503050406030204" pitchFamily="18" charset="0"/>
                            </a:rPr>
                            <m:t> </m:t>
                          </m:r>
                          <m:r>
                            <a:rPr lang="en-US" sz="1600" b="0" i="1" smtClean="0">
                              <a:latin typeface="Cambria Math" panose="02040503050406030204" pitchFamily="18" charset="0"/>
                            </a:rPr>
                            <m:t>𝑣𝑜𝑡𝑒𝑠</m:t>
                          </m:r>
                        </m:num>
                        <m:den>
                          <m:r>
                            <a:rPr lang="en-US" sz="1600" b="0" i="1" smtClean="0">
                              <a:latin typeface="Cambria Math" panose="02040503050406030204" pitchFamily="18" charset="0"/>
                            </a:rPr>
                            <m:t>2</m:t>
                          </m:r>
                        </m:den>
                      </m:f>
                      <m:r>
                        <a:rPr lang="en-US" sz="1600" b="0" i="1" smtClean="0">
                          <a:latin typeface="Cambria Math" panose="02040503050406030204" pitchFamily="18" charset="0"/>
                        </a:rPr>
                        <m:t>+1</m:t>
                      </m:r>
                    </m:oMath>
                  </m:oMathPara>
                </a14:m>
                <a:endParaRPr lang="en-GB" sz="1600" dirty="0"/>
              </a:p>
            </p:txBody>
          </p:sp>
        </mc:Choice>
        <mc:Fallback>
          <p:sp>
            <p:nvSpPr>
              <p:cNvPr id="6" name="TextBox 5">
                <a:extLst>
                  <a:ext uri="{FF2B5EF4-FFF2-40B4-BE49-F238E27FC236}">
                    <a16:creationId xmlns:a16="http://schemas.microsoft.com/office/drawing/2014/main" id="{A9D0E34B-265A-519E-4AA3-760B6E9A08E3}"/>
                  </a:ext>
                </a:extLst>
              </p:cNvPr>
              <p:cNvSpPr txBox="1">
                <a:spLocks noRot="1" noChangeAspect="1" noMove="1" noResize="1" noEditPoints="1" noAdjustHandles="1" noChangeArrowheads="1" noChangeShapeType="1" noTextEdit="1"/>
              </p:cNvSpPr>
              <p:nvPr/>
            </p:nvSpPr>
            <p:spPr>
              <a:xfrm>
                <a:off x="628650" y="1946086"/>
                <a:ext cx="3618748" cy="466538"/>
              </a:xfrm>
              <a:prstGeom prst="rect">
                <a:avLst/>
              </a:prstGeom>
              <a:blipFill>
                <a:blip r:embed="rId4"/>
                <a:stretch>
                  <a:fillRect/>
                </a:stretch>
              </a:blipFill>
            </p:spPr>
            <p:txBody>
              <a:bodyPr/>
              <a:lstStyle/>
              <a:p>
                <a:r>
                  <a:rPr lang="en-GB">
                    <a:noFill/>
                  </a:rPr>
                  <a:t> </a:t>
                </a:r>
              </a:p>
            </p:txBody>
          </p:sp>
        </mc:Fallback>
      </mc:AlternateContent>
      <p:pic>
        <p:nvPicPr>
          <p:cNvPr id="1026" name="Picture 2" descr="Australian parliament 101: your ...">
            <a:extLst>
              <a:ext uri="{FF2B5EF4-FFF2-40B4-BE49-F238E27FC236}">
                <a16:creationId xmlns:a16="http://schemas.microsoft.com/office/drawing/2014/main" id="{F8E26049-436C-8758-D439-5EEFEC2815B1}"/>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192252" y="1268016"/>
            <a:ext cx="3618748" cy="217124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1CF92A8-EAD5-DA15-A0E2-60DA84C2D2D8}"/>
              </a:ext>
            </a:extLst>
          </p:cNvPr>
          <p:cNvSpPr txBox="1"/>
          <p:nvPr/>
        </p:nvSpPr>
        <p:spPr>
          <a:xfrm>
            <a:off x="5192252" y="3435641"/>
            <a:ext cx="2361151" cy="215444"/>
          </a:xfrm>
          <a:prstGeom prst="rect">
            <a:avLst/>
          </a:prstGeom>
          <a:noFill/>
        </p:spPr>
        <p:txBody>
          <a:bodyPr wrap="square">
            <a:spAutoFit/>
          </a:bodyPr>
          <a:lstStyle/>
          <a:p>
            <a:r>
              <a:rPr lang="en-GB" sz="800" dirty="0">
                <a:latin typeface="MetaBook-Roman" panose="020B0502040000020004" pitchFamily="34" charset="0"/>
              </a:rPr>
              <a:t>Image credit: Mike Bowers via The Guardian</a:t>
            </a:r>
          </a:p>
        </p:txBody>
      </p:sp>
    </p:spTree>
    <p:extLst>
      <p:ext uri="{BB962C8B-B14F-4D97-AF65-F5344CB8AC3E}">
        <p14:creationId xmlns:p14="http://schemas.microsoft.com/office/powerpoint/2010/main" val="1886491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A8594-6D99-88B7-44A5-B6E366F751ED}"/>
              </a:ext>
            </a:extLst>
          </p:cNvPr>
          <p:cNvSpPr>
            <a:spLocks noGrp="1"/>
          </p:cNvSpPr>
          <p:nvPr>
            <p:ph type="title"/>
          </p:nvPr>
        </p:nvSpPr>
        <p:spPr>
          <a:xfrm>
            <a:off x="628650" y="93156"/>
            <a:ext cx="7886700" cy="994172"/>
          </a:xfrm>
        </p:spPr>
        <p:txBody>
          <a:bodyPr>
            <a:normAutofit/>
          </a:bodyPr>
          <a:lstStyle/>
          <a:p>
            <a:r>
              <a:rPr lang="en-GB" sz="2500" dirty="0"/>
              <a:t>Alternative Vote (AV) example</a:t>
            </a:r>
          </a:p>
        </p:txBody>
      </p:sp>
      <p:sp>
        <p:nvSpPr>
          <p:cNvPr id="4" name="Content Placeholder 3">
            <a:extLst>
              <a:ext uri="{FF2B5EF4-FFF2-40B4-BE49-F238E27FC236}">
                <a16:creationId xmlns:a16="http://schemas.microsoft.com/office/drawing/2014/main" id="{02B4EB4F-403A-3CF5-4121-5225E9A29A2F}"/>
              </a:ext>
            </a:extLst>
          </p:cNvPr>
          <p:cNvSpPr>
            <a:spLocks noGrp="1"/>
          </p:cNvSpPr>
          <p:nvPr>
            <p:ph idx="1"/>
          </p:nvPr>
        </p:nvSpPr>
        <p:spPr>
          <a:xfrm>
            <a:off x="6391275" y="4261649"/>
            <a:ext cx="429587" cy="977707"/>
          </a:xfrm>
        </p:spPr>
        <p:txBody>
          <a:bodyPr>
            <a:normAutofit/>
          </a:bodyPr>
          <a:lstStyle/>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dirty="0"/>
          </a:p>
          <a:p>
            <a:pPr marL="0" indent="0">
              <a:buNone/>
            </a:pPr>
            <a:endParaRPr lang="en-GB" dirty="0"/>
          </a:p>
          <a:p>
            <a:pPr marL="0" indent="0">
              <a:buNone/>
            </a:pPr>
            <a:endParaRPr lang="en-GB" b="1"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20" name="TextBox 19">
            <a:extLst>
              <a:ext uri="{FF2B5EF4-FFF2-40B4-BE49-F238E27FC236}">
                <a16:creationId xmlns:a16="http://schemas.microsoft.com/office/drawing/2014/main" id="{86082C45-DAFF-1D95-BE10-65DBEDAAFFDA}"/>
              </a:ext>
            </a:extLst>
          </p:cNvPr>
          <p:cNvSpPr txBox="1"/>
          <p:nvPr/>
        </p:nvSpPr>
        <p:spPr>
          <a:xfrm>
            <a:off x="5071837" y="1244944"/>
            <a:ext cx="914401" cy="553998"/>
          </a:xfrm>
          <a:prstGeom prst="rect">
            <a:avLst/>
          </a:prstGeom>
          <a:noFill/>
        </p:spPr>
        <p:txBody>
          <a:bodyPr wrap="square" rtlCol="0">
            <a:spAutoFit/>
          </a:bodyPr>
          <a:lstStyle/>
          <a:p>
            <a:endParaRPr lang="en-GB" sz="3000" dirty="0"/>
          </a:p>
        </p:txBody>
      </p:sp>
      <p:pic>
        <p:nvPicPr>
          <p:cNvPr id="6" name="Graphic 5" descr="Ice cream with solid fill">
            <a:extLst>
              <a:ext uri="{FF2B5EF4-FFF2-40B4-BE49-F238E27FC236}">
                <a16:creationId xmlns:a16="http://schemas.microsoft.com/office/drawing/2014/main" id="{6A7F9556-F97B-8901-5F44-CF1E456E974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442723" y="1353604"/>
            <a:ext cx="914400" cy="914400"/>
          </a:xfrm>
          <a:prstGeom prst="rect">
            <a:avLst/>
          </a:prstGeom>
        </p:spPr>
      </p:pic>
      <p:pic>
        <p:nvPicPr>
          <p:cNvPr id="23" name="Graphic 22" descr="Ice cream with solid fill">
            <a:extLst>
              <a:ext uri="{FF2B5EF4-FFF2-40B4-BE49-F238E27FC236}">
                <a16:creationId xmlns:a16="http://schemas.microsoft.com/office/drawing/2014/main" id="{62482759-A916-7629-E64F-6E26EB409C44}"/>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024261" y="2408987"/>
            <a:ext cx="914400" cy="914400"/>
          </a:xfrm>
          <a:prstGeom prst="rect">
            <a:avLst/>
          </a:prstGeom>
        </p:spPr>
      </p:pic>
      <p:pic>
        <p:nvPicPr>
          <p:cNvPr id="25" name="Graphic 24" descr="Ice cream with solid fill">
            <a:extLst>
              <a:ext uri="{FF2B5EF4-FFF2-40B4-BE49-F238E27FC236}">
                <a16:creationId xmlns:a16="http://schemas.microsoft.com/office/drawing/2014/main" id="{1B9102B6-79A1-62A9-EC56-680F23769EE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82338" y="1353604"/>
            <a:ext cx="914400" cy="914400"/>
          </a:xfrm>
          <a:prstGeom prst="rect">
            <a:avLst/>
          </a:prstGeom>
        </p:spPr>
      </p:pic>
      <p:pic>
        <p:nvPicPr>
          <p:cNvPr id="27" name="Graphic 26" descr="Ice cream with solid fill">
            <a:extLst>
              <a:ext uri="{FF2B5EF4-FFF2-40B4-BE49-F238E27FC236}">
                <a16:creationId xmlns:a16="http://schemas.microsoft.com/office/drawing/2014/main" id="{EF63DE97-2930-3084-59AF-6EBDDECF6AA5}"/>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474105" y="1353604"/>
            <a:ext cx="914400" cy="914400"/>
          </a:xfrm>
          <a:prstGeom prst="rect">
            <a:avLst/>
          </a:prstGeom>
        </p:spPr>
      </p:pic>
      <p:pic>
        <p:nvPicPr>
          <p:cNvPr id="28" name="Graphic 27" descr="Ice cream with solid fill">
            <a:extLst>
              <a:ext uri="{FF2B5EF4-FFF2-40B4-BE49-F238E27FC236}">
                <a16:creationId xmlns:a16="http://schemas.microsoft.com/office/drawing/2014/main" id="{ED708930-1F3F-1356-033A-4B5DDCEEE70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257864" y="2365448"/>
            <a:ext cx="914400" cy="914400"/>
          </a:xfrm>
          <a:prstGeom prst="rect">
            <a:avLst/>
          </a:prstGeom>
        </p:spPr>
      </p:pic>
      <p:pic>
        <p:nvPicPr>
          <p:cNvPr id="29" name="Graphic 28" descr="Ice cream with solid fill">
            <a:extLst>
              <a:ext uri="{FF2B5EF4-FFF2-40B4-BE49-F238E27FC236}">
                <a16:creationId xmlns:a16="http://schemas.microsoft.com/office/drawing/2014/main" id="{7D461C61-386B-50C6-AB29-02BA0CF156C2}"/>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061473" y="1353604"/>
            <a:ext cx="914400" cy="914400"/>
          </a:xfrm>
          <a:prstGeom prst="rect">
            <a:avLst/>
          </a:prstGeom>
        </p:spPr>
      </p:pic>
      <p:pic>
        <p:nvPicPr>
          <p:cNvPr id="31" name="Graphic 30" descr="Ice cream with solid fill">
            <a:extLst>
              <a:ext uri="{FF2B5EF4-FFF2-40B4-BE49-F238E27FC236}">
                <a16:creationId xmlns:a16="http://schemas.microsoft.com/office/drawing/2014/main" id="{80809FC6-3B0C-49CC-9A9E-3970007080F2}"/>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3263588" y="1329808"/>
            <a:ext cx="914400" cy="914400"/>
          </a:xfrm>
          <a:prstGeom prst="rect">
            <a:avLst/>
          </a:prstGeom>
        </p:spPr>
      </p:pic>
      <p:pic>
        <p:nvPicPr>
          <p:cNvPr id="32" name="Graphic 31" descr="Ice cream with solid fill">
            <a:extLst>
              <a:ext uri="{FF2B5EF4-FFF2-40B4-BE49-F238E27FC236}">
                <a16:creationId xmlns:a16="http://schemas.microsoft.com/office/drawing/2014/main" id="{E36E2940-4225-B446-68F2-29D371874D31}"/>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442723" y="2353592"/>
            <a:ext cx="914400" cy="914400"/>
          </a:xfrm>
          <a:prstGeom prst="rect">
            <a:avLst/>
          </a:prstGeom>
        </p:spPr>
      </p:pic>
      <p:pic>
        <p:nvPicPr>
          <p:cNvPr id="33" name="Graphic 32" descr="Ice cream with solid fill">
            <a:extLst>
              <a:ext uri="{FF2B5EF4-FFF2-40B4-BE49-F238E27FC236}">
                <a16:creationId xmlns:a16="http://schemas.microsoft.com/office/drawing/2014/main" id="{CE1F3D6D-BEE1-46B8-1D3A-039DFB92CF1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529037" y="3619678"/>
            <a:ext cx="914400" cy="914400"/>
          </a:xfrm>
          <a:prstGeom prst="rect">
            <a:avLst/>
          </a:prstGeom>
        </p:spPr>
      </p:pic>
      <p:pic>
        <p:nvPicPr>
          <p:cNvPr id="16" name="Graphic 15" descr="Ice cream with solid fill">
            <a:extLst>
              <a:ext uri="{FF2B5EF4-FFF2-40B4-BE49-F238E27FC236}">
                <a16:creationId xmlns:a16="http://schemas.microsoft.com/office/drawing/2014/main" id="{4737E6EF-ECCF-ACFE-CBDF-539C43E28559}"/>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442723" y="3523954"/>
            <a:ext cx="914400" cy="914400"/>
          </a:xfrm>
          <a:prstGeom prst="rect">
            <a:avLst/>
          </a:prstGeom>
        </p:spPr>
      </p:pic>
      <p:pic>
        <p:nvPicPr>
          <p:cNvPr id="17" name="Graphic 16" descr="Ice cream with solid fill">
            <a:extLst>
              <a:ext uri="{FF2B5EF4-FFF2-40B4-BE49-F238E27FC236}">
                <a16:creationId xmlns:a16="http://schemas.microsoft.com/office/drawing/2014/main" id="{EB615F2C-3A27-1B82-897B-D6B2FAF80EAD}"/>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474105" y="2401243"/>
            <a:ext cx="914400" cy="914400"/>
          </a:xfrm>
          <a:prstGeom prst="rect">
            <a:avLst/>
          </a:prstGeom>
        </p:spPr>
      </p:pic>
      <p:pic>
        <p:nvPicPr>
          <p:cNvPr id="18" name="Graphic 17" descr="Ice cream with solid fill">
            <a:extLst>
              <a:ext uri="{FF2B5EF4-FFF2-40B4-BE49-F238E27FC236}">
                <a16:creationId xmlns:a16="http://schemas.microsoft.com/office/drawing/2014/main" id="{66148BA3-5987-7D0D-382B-2C5D6FE209DD}"/>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251747" y="3522328"/>
            <a:ext cx="914400" cy="914400"/>
          </a:xfrm>
          <a:prstGeom prst="rect">
            <a:avLst/>
          </a:prstGeom>
        </p:spPr>
      </p:pic>
      <p:pic>
        <p:nvPicPr>
          <p:cNvPr id="19" name="Graphic 18" descr="Ice cream with solid fill">
            <a:extLst>
              <a:ext uri="{FF2B5EF4-FFF2-40B4-BE49-F238E27FC236}">
                <a16:creationId xmlns:a16="http://schemas.microsoft.com/office/drawing/2014/main" id="{8B6ACBE6-DA4E-2156-03D7-36CD6E1B833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064506" y="3522328"/>
            <a:ext cx="914400" cy="914400"/>
          </a:xfrm>
          <a:prstGeom prst="rect">
            <a:avLst/>
          </a:prstGeom>
        </p:spPr>
      </p:pic>
      <p:pic>
        <p:nvPicPr>
          <p:cNvPr id="26" name="Graphic 25" descr="Ice cream with solid fill">
            <a:extLst>
              <a:ext uri="{FF2B5EF4-FFF2-40B4-BE49-F238E27FC236}">
                <a16:creationId xmlns:a16="http://schemas.microsoft.com/office/drawing/2014/main" id="{D3865A9A-5670-BF07-73DC-AB23518A6158}"/>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82338" y="2401243"/>
            <a:ext cx="914400" cy="914400"/>
          </a:xfrm>
          <a:prstGeom prst="rect">
            <a:avLst/>
          </a:prstGeom>
        </p:spPr>
      </p:pic>
      <p:pic>
        <p:nvPicPr>
          <p:cNvPr id="30" name="Graphic 29" descr="Ice cream with solid fill">
            <a:extLst>
              <a:ext uri="{FF2B5EF4-FFF2-40B4-BE49-F238E27FC236}">
                <a16:creationId xmlns:a16="http://schemas.microsoft.com/office/drawing/2014/main" id="{7AE3F65C-79AF-7570-E333-7CFFBD7D55A6}"/>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73530" y="3522328"/>
            <a:ext cx="914400" cy="914400"/>
          </a:xfrm>
          <a:prstGeom prst="rect">
            <a:avLst/>
          </a:prstGeom>
        </p:spPr>
      </p:pic>
      <p:sp>
        <p:nvSpPr>
          <p:cNvPr id="34" name="TextBox 33">
            <a:extLst>
              <a:ext uri="{FF2B5EF4-FFF2-40B4-BE49-F238E27FC236}">
                <a16:creationId xmlns:a16="http://schemas.microsoft.com/office/drawing/2014/main" id="{5C226281-E5D1-BC32-F6A8-D6FFA27CD518}"/>
              </a:ext>
            </a:extLst>
          </p:cNvPr>
          <p:cNvSpPr txBox="1"/>
          <p:nvPr/>
        </p:nvSpPr>
        <p:spPr>
          <a:xfrm>
            <a:off x="438648" y="1675645"/>
            <a:ext cx="554960" cy="369332"/>
          </a:xfrm>
          <a:prstGeom prst="rect">
            <a:avLst/>
          </a:prstGeom>
          <a:noFill/>
        </p:spPr>
        <p:txBody>
          <a:bodyPr wrap="none" rtlCol="0">
            <a:spAutoFit/>
          </a:bodyPr>
          <a:lstStyle/>
          <a:p>
            <a:r>
              <a:rPr lang="en-GB" dirty="0"/>
              <a:t>1</a:t>
            </a:r>
            <a:r>
              <a:rPr lang="en-GB" baseline="30000" dirty="0"/>
              <a:t>st</a:t>
            </a:r>
            <a:r>
              <a:rPr lang="en-GB" dirty="0"/>
              <a:t> </a:t>
            </a:r>
          </a:p>
        </p:txBody>
      </p:sp>
      <p:sp>
        <p:nvSpPr>
          <p:cNvPr id="36" name="TextBox 35">
            <a:extLst>
              <a:ext uri="{FF2B5EF4-FFF2-40B4-BE49-F238E27FC236}">
                <a16:creationId xmlns:a16="http://schemas.microsoft.com/office/drawing/2014/main" id="{D4C2F46B-E7A8-05E9-4866-920E3CC8407E}"/>
              </a:ext>
            </a:extLst>
          </p:cNvPr>
          <p:cNvSpPr txBox="1"/>
          <p:nvPr/>
        </p:nvSpPr>
        <p:spPr>
          <a:xfrm>
            <a:off x="457607" y="2713138"/>
            <a:ext cx="526106" cy="369332"/>
          </a:xfrm>
          <a:prstGeom prst="rect">
            <a:avLst/>
          </a:prstGeom>
          <a:noFill/>
        </p:spPr>
        <p:txBody>
          <a:bodyPr wrap="none" rtlCol="0">
            <a:spAutoFit/>
          </a:bodyPr>
          <a:lstStyle/>
          <a:p>
            <a:r>
              <a:rPr lang="en-GB" dirty="0"/>
              <a:t>2</a:t>
            </a:r>
            <a:r>
              <a:rPr lang="en-GB" baseline="30000" dirty="0"/>
              <a:t>nd</a:t>
            </a:r>
            <a:endParaRPr lang="en-GB" dirty="0"/>
          </a:p>
        </p:txBody>
      </p:sp>
      <p:sp>
        <p:nvSpPr>
          <p:cNvPr id="37" name="TextBox 36">
            <a:extLst>
              <a:ext uri="{FF2B5EF4-FFF2-40B4-BE49-F238E27FC236}">
                <a16:creationId xmlns:a16="http://schemas.microsoft.com/office/drawing/2014/main" id="{63DC5C90-9305-ACD0-FCA2-40B9317E7201}"/>
              </a:ext>
            </a:extLst>
          </p:cNvPr>
          <p:cNvSpPr txBox="1"/>
          <p:nvPr/>
        </p:nvSpPr>
        <p:spPr>
          <a:xfrm>
            <a:off x="438648" y="3865529"/>
            <a:ext cx="593188" cy="369332"/>
          </a:xfrm>
          <a:prstGeom prst="rect">
            <a:avLst/>
          </a:prstGeom>
          <a:noFill/>
        </p:spPr>
        <p:txBody>
          <a:bodyPr wrap="square" rtlCol="0">
            <a:spAutoFit/>
          </a:bodyPr>
          <a:lstStyle/>
          <a:p>
            <a:r>
              <a:rPr lang="en-GB" dirty="0"/>
              <a:t>3</a:t>
            </a:r>
            <a:r>
              <a:rPr lang="en-GB" baseline="30000" dirty="0"/>
              <a:t>rd</a:t>
            </a:r>
            <a:endParaRPr lang="en-GB" dirty="0"/>
          </a:p>
        </p:txBody>
      </p:sp>
      <p:sp>
        <p:nvSpPr>
          <p:cNvPr id="38" name="TextBox 37">
            <a:extLst>
              <a:ext uri="{FF2B5EF4-FFF2-40B4-BE49-F238E27FC236}">
                <a16:creationId xmlns:a16="http://schemas.microsoft.com/office/drawing/2014/main" id="{BBE2ED69-5FA9-EA2A-AFD4-46889807E80C}"/>
              </a:ext>
            </a:extLst>
          </p:cNvPr>
          <p:cNvSpPr txBox="1"/>
          <p:nvPr/>
        </p:nvSpPr>
        <p:spPr>
          <a:xfrm>
            <a:off x="1204322" y="945248"/>
            <a:ext cx="5947332" cy="369332"/>
          </a:xfrm>
          <a:prstGeom prst="rect">
            <a:avLst/>
          </a:prstGeom>
          <a:noFill/>
        </p:spPr>
        <p:txBody>
          <a:bodyPr wrap="square" rtlCol="0">
            <a:spAutoFit/>
          </a:bodyPr>
          <a:lstStyle/>
          <a:p>
            <a:r>
              <a:rPr lang="en-GB" dirty="0"/>
              <a:t>A            B             C            D            E</a:t>
            </a:r>
          </a:p>
        </p:txBody>
      </p:sp>
    </p:spTree>
    <p:extLst>
      <p:ext uri="{BB962C8B-B14F-4D97-AF65-F5344CB8AC3E}">
        <p14:creationId xmlns:p14="http://schemas.microsoft.com/office/powerpoint/2010/main" val="32405746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A8594-6D99-88B7-44A5-B6E366F751ED}"/>
              </a:ext>
            </a:extLst>
          </p:cNvPr>
          <p:cNvSpPr>
            <a:spLocks noGrp="1"/>
          </p:cNvSpPr>
          <p:nvPr>
            <p:ph type="title"/>
          </p:nvPr>
        </p:nvSpPr>
        <p:spPr>
          <a:xfrm>
            <a:off x="628650" y="93156"/>
            <a:ext cx="7886700" cy="994172"/>
          </a:xfrm>
        </p:spPr>
        <p:txBody>
          <a:bodyPr>
            <a:normAutofit/>
          </a:bodyPr>
          <a:lstStyle/>
          <a:p>
            <a:r>
              <a:rPr lang="en-GB" sz="2500" dirty="0"/>
              <a:t>AV example</a:t>
            </a:r>
          </a:p>
        </p:txBody>
      </p:sp>
      <p:sp>
        <p:nvSpPr>
          <p:cNvPr id="4" name="Content Placeholder 3">
            <a:extLst>
              <a:ext uri="{FF2B5EF4-FFF2-40B4-BE49-F238E27FC236}">
                <a16:creationId xmlns:a16="http://schemas.microsoft.com/office/drawing/2014/main" id="{02B4EB4F-403A-3CF5-4121-5225E9A29A2F}"/>
              </a:ext>
            </a:extLst>
          </p:cNvPr>
          <p:cNvSpPr>
            <a:spLocks noGrp="1"/>
          </p:cNvSpPr>
          <p:nvPr>
            <p:ph idx="1"/>
          </p:nvPr>
        </p:nvSpPr>
        <p:spPr>
          <a:xfrm>
            <a:off x="6391275" y="4261649"/>
            <a:ext cx="429587" cy="977707"/>
          </a:xfrm>
        </p:spPr>
        <p:txBody>
          <a:bodyPr>
            <a:normAutofit/>
          </a:bodyPr>
          <a:lstStyle/>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dirty="0"/>
          </a:p>
          <a:p>
            <a:pPr marL="0" indent="0">
              <a:buNone/>
            </a:pPr>
            <a:endParaRPr lang="en-GB" dirty="0"/>
          </a:p>
          <a:p>
            <a:pPr marL="0" indent="0">
              <a:buNone/>
            </a:pPr>
            <a:endParaRPr lang="en-GB" b="1"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20" name="TextBox 19">
            <a:extLst>
              <a:ext uri="{FF2B5EF4-FFF2-40B4-BE49-F238E27FC236}">
                <a16:creationId xmlns:a16="http://schemas.microsoft.com/office/drawing/2014/main" id="{86082C45-DAFF-1D95-BE10-65DBEDAAFFDA}"/>
              </a:ext>
            </a:extLst>
          </p:cNvPr>
          <p:cNvSpPr txBox="1"/>
          <p:nvPr/>
        </p:nvSpPr>
        <p:spPr>
          <a:xfrm>
            <a:off x="5071837" y="1244944"/>
            <a:ext cx="914401" cy="553998"/>
          </a:xfrm>
          <a:prstGeom prst="rect">
            <a:avLst/>
          </a:prstGeom>
          <a:noFill/>
        </p:spPr>
        <p:txBody>
          <a:bodyPr wrap="square" rtlCol="0">
            <a:spAutoFit/>
          </a:bodyPr>
          <a:lstStyle/>
          <a:p>
            <a:endParaRPr lang="en-GB" sz="3000" dirty="0"/>
          </a:p>
        </p:txBody>
      </p:sp>
      <p:pic>
        <p:nvPicPr>
          <p:cNvPr id="6" name="Graphic 5" descr="Ice cream with solid fill">
            <a:extLst>
              <a:ext uri="{FF2B5EF4-FFF2-40B4-BE49-F238E27FC236}">
                <a16:creationId xmlns:a16="http://schemas.microsoft.com/office/drawing/2014/main" id="{6A7F9556-F97B-8901-5F44-CF1E456E974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442723" y="1353604"/>
            <a:ext cx="914400" cy="914400"/>
          </a:xfrm>
          <a:prstGeom prst="rect">
            <a:avLst/>
          </a:prstGeom>
        </p:spPr>
      </p:pic>
      <p:pic>
        <p:nvPicPr>
          <p:cNvPr id="23" name="Graphic 22" descr="Ice cream with solid fill">
            <a:extLst>
              <a:ext uri="{FF2B5EF4-FFF2-40B4-BE49-F238E27FC236}">
                <a16:creationId xmlns:a16="http://schemas.microsoft.com/office/drawing/2014/main" id="{62482759-A916-7629-E64F-6E26EB409C44}"/>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024261" y="2408987"/>
            <a:ext cx="914400" cy="914400"/>
          </a:xfrm>
          <a:prstGeom prst="rect">
            <a:avLst/>
          </a:prstGeom>
        </p:spPr>
      </p:pic>
      <p:pic>
        <p:nvPicPr>
          <p:cNvPr id="25" name="Graphic 24" descr="Ice cream with solid fill">
            <a:extLst>
              <a:ext uri="{FF2B5EF4-FFF2-40B4-BE49-F238E27FC236}">
                <a16:creationId xmlns:a16="http://schemas.microsoft.com/office/drawing/2014/main" id="{1B9102B6-79A1-62A9-EC56-680F23769EE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82338" y="1353604"/>
            <a:ext cx="914400" cy="914400"/>
          </a:xfrm>
          <a:prstGeom prst="rect">
            <a:avLst/>
          </a:prstGeom>
        </p:spPr>
      </p:pic>
      <p:pic>
        <p:nvPicPr>
          <p:cNvPr id="27" name="Graphic 26" descr="Ice cream with solid fill">
            <a:extLst>
              <a:ext uri="{FF2B5EF4-FFF2-40B4-BE49-F238E27FC236}">
                <a16:creationId xmlns:a16="http://schemas.microsoft.com/office/drawing/2014/main" id="{EF63DE97-2930-3084-59AF-6EBDDECF6AA5}"/>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474105" y="1353604"/>
            <a:ext cx="914400" cy="914400"/>
          </a:xfrm>
          <a:prstGeom prst="rect">
            <a:avLst/>
          </a:prstGeom>
        </p:spPr>
      </p:pic>
      <p:pic>
        <p:nvPicPr>
          <p:cNvPr id="28" name="Graphic 27" descr="Ice cream with solid fill">
            <a:extLst>
              <a:ext uri="{FF2B5EF4-FFF2-40B4-BE49-F238E27FC236}">
                <a16:creationId xmlns:a16="http://schemas.microsoft.com/office/drawing/2014/main" id="{ED708930-1F3F-1356-033A-4B5DDCEEE70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257864" y="2365448"/>
            <a:ext cx="914400" cy="914400"/>
          </a:xfrm>
          <a:prstGeom prst="rect">
            <a:avLst/>
          </a:prstGeom>
        </p:spPr>
      </p:pic>
      <p:pic>
        <p:nvPicPr>
          <p:cNvPr id="29" name="Graphic 28" descr="Ice cream with solid fill">
            <a:extLst>
              <a:ext uri="{FF2B5EF4-FFF2-40B4-BE49-F238E27FC236}">
                <a16:creationId xmlns:a16="http://schemas.microsoft.com/office/drawing/2014/main" id="{7D461C61-386B-50C6-AB29-02BA0CF156C2}"/>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061473" y="1353604"/>
            <a:ext cx="914400" cy="914400"/>
          </a:xfrm>
          <a:prstGeom prst="rect">
            <a:avLst/>
          </a:prstGeom>
        </p:spPr>
      </p:pic>
      <p:pic>
        <p:nvPicPr>
          <p:cNvPr id="31" name="Graphic 30" descr="Ice cream with solid fill">
            <a:extLst>
              <a:ext uri="{FF2B5EF4-FFF2-40B4-BE49-F238E27FC236}">
                <a16:creationId xmlns:a16="http://schemas.microsoft.com/office/drawing/2014/main" id="{80809FC6-3B0C-49CC-9A9E-3970007080F2}"/>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3263588" y="1329808"/>
            <a:ext cx="914400" cy="914400"/>
          </a:xfrm>
          <a:prstGeom prst="rect">
            <a:avLst/>
          </a:prstGeom>
        </p:spPr>
      </p:pic>
      <p:pic>
        <p:nvPicPr>
          <p:cNvPr id="32" name="Graphic 31" descr="Ice cream with solid fill">
            <a:extLst>
              <a:ext uri="{FF2B5EF4-FFF2-40B4-BE49-F238E27FC236}">
                <a16:creationId xmlns:a16="http://schemas.microsoft.com/office/drawing/2014/main" id="{E36E2940-4225-B446-68F2-29D371874D31}"/>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442723" y="2353592"/>
            <a:ext cx="914400" cy="914400"/>
          </a:xfrm>
          <a:prstGeom prst="rect">
            <a:avLst/>
          </a:prstGeom>
        </p:spPr>
      </p:pic>
      <p:pic>
        <p:nvPicPr>
          <p:cNvPr id="33" name="Graphic 32" descr="Ice cream with solid fill">
            <a:extLst>
              <a:ext uri="{FF2B5EF4-FFF2-40B4-BE49-F238E27FC236}">
                <a16:creationId xmlns:a16="http://schemas.microsoft.com/office/drawing/2014/main" id="{CE1F3D6D-BEE1-46B8-1D3A-039DFB92CF1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529037" y="3619678"/>
            <a:ext cx="914400" cy="914400"/>
          </a:xfrm>
          <a:prstGeom prst="rect">
            <a:avLst/>
          </a:prstGeom>
        </p:spPr>
      </p:pic>
      <p:pic>
        <p:nvPicPr>
          <p:cNvPr id="16" name="Graphic 15" descr="Ice cream with solid fill">
            <a:extLst>
              <a:ext uri="{FF2B5EF4-FFF2-40B4-BE49-F238E27FC236}">
                <a16:creationId xmlns:a16="http://schemas.microsoft.com/office/drawing/2014/main" id="{4737E6EF-ECCF-ACFE-CBDF-539C43E28559}"/>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442723" y="3523954"/>
            <a:ext cx="914400" cy="914400"/>
          </a:xfrm>
          <a:prstGeom prst="rect">
            <a:avLst/>
          </a:prstGeom>
        </p:spPr>
      </p:pic>
      <p:pic>
        <p:nvPicPr>
          <p:cNvPr id="17" name="Graphic 16" descr="Ice cream with solid fill">
            <a:extLst>
              <a:ext uri="{FF2B5EF4-FFF2-40B4-BE49-F238E27FC236}">
                <a16:creationId xmlns:a16="http://schemas.microsoft.com/office/drawing/2014/main" id="{EB615F2C-3A27-1B82-897B-D6B2FAF80EAD}"/>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474105" y="2401243"/>
            <a:ext cx="914400" cy="914400"/>
          </a:xfrm>
          <a:prstGeom prst="rect">
            <a:avLst/>
          </a:prstGeom>
        </p:spPr>
      </p:pic>
      <p:pic>
        <p:nvPicPr>
          <p:cNvPr id="18" name="Graphic 17" descr="Ice cream with solid fill">
            <a:extLst>
              <a:ext uri="{FF2B5EF4-FFF2-40B4-BE49-F238E27FC236}">
                <a16:creationId xmlns:a16="http://schemas.microsoft.com/office/drawing/2014/main" id="{66148BA3-5987-7D0D-382B-2C5D6FE209DD}"/>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251747" y="3522328"/>
            <a:ext cx="914400" cy="914400"/>
          </a:xfrm>
          <a:prstGeom prst="rect">
            <a:avLst/>
          </a:prstGeom>
        </p:spPr>
      </p:pic>
      <p:pic>
        <p:nvPicPr>
          <p:cNvPr id="19" name="Graphic 18" descr="Ice cream with solid fill">
            <a:extLst>
              <a:ext uri="{FF2B5EF4-FFF2-40B4-BE49-F238E27FC236}">
                <a16:creationId xmlns:a16="http://schemas.microsoft.com/office/drawing/2014/main" id="{8B6ACBE6-DA4E-2156-03D7-36CD6E1B833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064506" y="3522328"/>
            <a:ext cx="914400" cy="914400"/>
          </a:xfrm>
          <a:prstGeom prst="rect">
            <a:avLst/>
          </a:prstGeom>
        </p:spPr>
      </p:pic>
      <p:pic>
        <p:nvPicPr>
          <p:cNvPr id="26" name="Graphic 25" descr="Ice cream with solid fill">
            <a:extLst>
              <a:ext uri="{FF2B5EF4-FFF2-40B4-BE49-F238E27FC236}">
                <a16:creationId xmlns:a16="http://schemas.microsoft.com/office/drawing/2014/main" id="{D3865A9A-5670-BF07-73DC-AB23518A6158}"/>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82338" y="2401243"/>
            <a:ext cx="914400" cy="914400"/>
          </a:xfrm>
          <a:prstGeom prst="rect">
            <a:avLst/>
          </a:prstGeom>
        </p:spPr>
      </p:pic>
      <p:pic>
        <p:nvPicPr>
          <p:cNvPr id="30" name="Graphic 29" descr="Ice cream with solid fill">
            <a:extLst>
              <a:ext uri="{FF2B5EF4-FFF2-40B4-BE49-F238E27FC236}">
                <a16:creationId xmlns:a16="http://schemas.microsoft.com/office/drawing/2014/main" id="{7AE3F65C-79AF-7570-E333-7CFFBD7D55A6}"/>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73530" y="3522328"/>
            <a:ext cx="914400" cy="914400"/>
          </a:xfrm>
          <a:prstGeom prst="rect">
            <a:avLst/>
          </a:prstGeom>
        </p:spPr>
      </p:pic>
      <p:sp>
        <p:nvSpPr>
          <p:cNvPr id="34" name="TextBox 33">
            <a:extLst>
              <a:ext uri="{FF2B5EF4-FFF2-40B4-BE49-F238E27FC236}">
                <a16:creationId xmlns:a16="http://schemas.microsoft.com/office/drawing/2014/main" id="{5C226281-E5D1-BC32-F6A8-D6FFA27CD518}"/>
              </a:ext>
            </a:extLst>
          </p:cNvPr>
          <p:cNvSpPr txBox="1"/>
          <p:nvPr/>
        </p:nvSpPr>
        <p:spPr>
          <a:xfrm>
            <a:off x="438648" y="1675645"/>
            <a:ext cx="554960" cy="369332"/>
          </a:xfrm>
          <a:prstGeom prst="rect">
            <a:avLst/>
          </a:prstGeom>
          <a:noFill/>
        </p:spPr>
        <p:txBody>
          <a:bodyPr wrap="none" rtlCol="0">
            <a:spAutoFit/>
          </a:bodyPr>
          <a:lstStyle/>
          <a:p>
            <a:r>
              <a:rPr lang="en-GB" dirty="0"/>
              <a:t>1</a:t>
            </a:r>
            <a:r>
              <a:rPr lang="en-GB" baseline="30000" dirty="0"/>
              <a:t>st</a:t>
            </a:r>
            <a:r>
              <a:rPr lang="en-GB" dirty="0"/>
              <a:t> </a:t>
            </a:r>
          </a:p>
        </p:txBody>
      </p:sp>
      <p:sp>
        <p:nvSpPr>
          <p:cNvPr id="36" name="TextBox 35">
            <a:extLst>
              <a:ext uri="{FF2B5EF4-FFF2-40B4-BE49-F238E27FC236}">
                <a16:creationId xmlns:a16="http://schemas.microsoft.com/office/drawing/2014/main" id="{D4C2F46B-E7A8-05E9-4866-920E3CC8407E}"/>
              </a:ext>
            </a:extLst>
          </p:cNvPr>
          <p:cNvSpPr txBox="1"/>
          <p:nvPr/>
        </p:nvSpPr>
        <p:spPr>
          <a:xfrm>
            <a:off x="457607" y="2713138"/>
            <a:ext cx="526106" cy="369332"/>
          </a:xfrm>
          <a:prstGeom prst="rect">
            <a:avLst/>
          </a:prstGeom>
          <a:noFill/>
        </p:spPr>
        <p:txBody>
          <a:bodyPr wrap="none" rtlCol="0">
            <a:spAutoFit/>
          </a:bodyPr>
          <a:lstStyle/>
          <a:p>
            <a:r>
              <a:rPr lang="en-GB" dirty="0"/>
              <a:t>2</a:t>
            </a:r>
            <a:r>
              <a:rPr lang="en-GB" baseline="30000" dirty="0"/>
              <a:t>nd</a:t>
            </a:r>
            <a:endParaRPr lang="en-GB" dirty="0"/>
          </a:p>
        </p:txBody>
      </p:sp>
      <p:sp>
        <p:nvSpPr>
          <p:cNvPr id="37" name="TextBox 36">
            <a:extLst>
              <a:ext uri="{FF2B5EF4-FFF2-40B4-BE49-F238E27FC236}">
                <a16:creationId xmlns:a16="http://schemas.microsoft.com/office/drawing/2014/main" id="{63DC5C90-9305-ACD0-FCA2-40B9317E7201}"/>
              </a:ext>
            </a:extLst>
          </p:cNvPr>
          <p:cNvSpPr txBox="1"/>
          <p:nvPr/>
        </p:nvSpPr>
        <p:spPr>
          <a:xfrm>
            <a:off x="438648" y="3865529"/>
            <a:ext cx="593188" cy="369332"/>
          </a:xfrm>
          <a:prstGeom prst="rect">
            <a:avLst/>
          </a:prstGeom>
          <a:noFill/>
        </p:spPr>
        <p:txBody>
          <a:bodyPr wrap="square" rtlCol="0">
            <a:spAutoFit/>
          </a:bodyPr>
          <a:lstStyle/>
          <a:p>
            <a:r>
              <a:rPr lang="en-GB" dirty="0"/>
              <a:t>3</a:t>
            </a:r>
            <a:r>
              <a:rPr lang="en-GB" baseline="30000" dirty="0"/>
              <a:t>rd</a:t>
            </a:r>
            <a:endParaRPr lang="en-GB" dirty="0"/>
          </a:p>
        </p:txBody>
      </p:sp>
      <p:sp>
        <p:nvSpPr>
          <p:cNvPr id="38" name="TextBox 37">
            <a:extLst>
              <a:ext uri="{FF2B5EF4-FFF2-40B4-BE49-F238E27FC236}">
                <a16:creationId xmlns:a16="http://schemas.microsoft.com/office/drawing/2014/main" id="{BBE2ED69-5FA9-EA2A-AFD4-46889807E80C}"/>
              </a:ext>
            </a:extLst>
          </p:cNvPr>
          <p:cNvSpPr txBox="1"/>
          <p:nvPr/>
        </p:nvSpPr>
        <p:spPr>
          <a:xfrm>
            <a:off x="1204322" y="945248"/>
            <a:ext cx="5947332" cy="369332"/>
          </a:xfrm>
          <a:prstGeom prst="rect">
            <a:avLst/>
          </a:prstGeom>
          <a:noFill/>
        </p:spPr>
        <p:txBody>
          <a:bodyPr wrap="square" rtlCol="0">
            <a:spAutoFit/>
          </a:bodyPr>
          <a:lstStyle/>
          <a:p>
            <a:r>
              <a:rPr lang="en-GB" dirty="0"/>
              <a:t>A            B             C            D            E</a:t>
            </a:r>
          </a:p>
        </p:txBody>
      </p:sp>
      <p:sp>
        <p:nvSpPr>
          <p:cNvPr id="3" name="Rectangle 2">
            <a:extLst>
              <a:ext uri="{FF2B5EF4-FFF2-40B4-BE49-F238E27FC236}">
                <a16:creationId xmlns:a16="http://schemas.microsoft.com/office/drawing/2014/main" id="{93341E3A-DEC1-C8BC-4096-4760D60925A5}"/>
              </a:ext>
            </a:extLst>
          </p:cNvPr>
          <p:cNvSpPr/>
          <p:nvPr/>
        </p:nvSpPr>
        <p:spPr>
          <a:xfrm>
            <a:off x="882338" y="1244944"/>
            <a:ext cx="5794687" cy="1096708"/>
          </a:xfrm>
          <a:prstGeom prst="rect">
            <a:avLst/>
          </a:prstGeom>
          <a:no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21002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A8594-6D99-88B7-44A5-B6E366F751ED}"/>
              </a:ext>
            </a:extLst>
          </p:cNvPr>
          <p:cNvSpPr>
            <a:spLocks noGrp="1"/>
          </p:cNvSpPr>
          <p:nvPr>
            <p:ph type="title"/>
          </p:nvPr>
        </p:nvSpPr>
        <p:spPr>
          <a:xfrm>
            <a:off x="628650" y="93156"/>
            <a:ext cx="7886700" cy="994172"/>
          </a:xfrm>
        </p:spPr>
        <p:txBody>
          <a:bodyPr>
            <a:normAutofit/>
          </a:bodyPr>
          <a:lstStyle/>
          <a:p>
            <a:r>
              <a:rPr lang="en-GB" sz="2500" dirty="0"/>
              <a:t>AV example</a:t>
            </a:r>
          </a:p>
        </p:txBody>
      </p:sp>
      <p:sp>
        <p:nvSpPr>
          <p:cNvPr id="4" name="Content Placeholder 3">
            <a:extLst>
              <a:ext uri="{FF2B5EF4-FFF2-40B4-BE49-F238E27FC236}">
                <a16:creationId xmlns:a16="http://schemas.microsoft.com/office/drawing/2014/main" id="{02B4EB4F-403A-3CF5-4121-5225E9A29A2F}"/>
              </a:ext>
            </a:extLst>
          </p:cNvPr>
          <p:cNvSpPr>
            <a:spLocks noGrp="1"/>
          </p:cNvSpPr>
          <p:nvPr>
            <p:ph idx="1"/>
          </p:nvPr>
        </p:nvSpPr>
        <p:spPr>
          <a:xfrm>
            <a:off x="6391275" y="4261649"/>
            <a:ext cx="429587" cy="977707"/>
          </a:xfrm>
        </p:spPr>
        <p:txBody>
          <a:bodyPr>
            <a:normAutofit/>
          </a:bodyPr>
          <a:lstStyle/>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dirty="0"/>
          </a:p>
          <a:p>
            <a:pPr marL="0" indent="0">
              <a:buNone/>
            </a:pPr>
            <a:endParaRPr lang="en-GB" dirty="0"/>
          </a:p>
          <a:p>
            <a:pPr marL="0" indent="0">
              <a:buNone/>
            </a:pPr>
            <a:endParaRPr lang="en-GB" b="1"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20" name="TextBox 19">
            <a:extLst>
              <a:ext uri="{FF2B5EF4-FFF2-40B4-BE49-F238E27FC236}">
                <a16:creationId xmlns:a16="http://schemas.microsoft.com/office/drawing/2014/main" id="{86082C45-DAFF-1D95-BE10-65DBEDAAFFDA}"/>
              </a:ext>
            </a:extLst>
          </p:cNvPr>
          <p:cNvSpPr txBox="1"/>
          <p:nvPr/>
        </p:nvSpPr>
        <p:spPr>
          <a:xfrm>
            <a:off x="5071837" y="1244944"/>
            <a:ext cx="914401" cy="553998"/>
          </a:xfrm>
          <a:prstGeom prst="rect">
            <a:avLst/>
          </a:prstGeom>
          <a:noFill/>
        </p:spPr>
        <p:txBody>
          <a:bodyPr wrap="square" rtlCol="0">
            <a:spAutoFit/>
          </a:bodyPr>
          <a:lstStyle/>
          <a:p>
            <a:endParaRPr lang="en-GB" sz="3000" dirty="0"/>
          </a:p>
        </p:txBody>
      </p:sp>
      <p:pic>
        <p:nvPicPr>
          <p:cNvPr id="6" name="Graphic 5" descr="Ice cream with solid fill">
            <a:extLst>
              <a:ext uri="{FF2B5EF4-FFF2-40B4-BE49-F238E27FC236}">
                <a16:creationId xmlns:a16="http://schemas.microsoft.com/office/drawing/2014/main" id="{6A7F9556-F97B-8901-5F44-CF1E456E974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442723" y="1353604"/>
            <a:ext cx="914400" cy="914400"/>
          </a:xfrm>
          <a:prstGeom prst="rect">
            <a:avLst/>
          </a:prstGeom>
        </p:spPr>
      </p:pic>
      <p:pic>
        <p:nvPicPr>
          <p:cNvPr id="23" name="Graphic 22" descr="Ice cream with solid fill">
            <a:extLst>
              <a:ext uri="{FF2B5EF4-FFF2-40B4-BE49-F238E27FC236}">
                <a16:creationId xmlns:a16="http://schemas.microsoft.com/office/drawing/2014/main" id="{62482759-A916-7629-E64F-6E26EB409C44}"/>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024261" y="2408987"/>
            <a:ext cx="914400" cy="914400"/>
          </a:xfrm>
          <a:prstGeom prst="rect">
            <a:avLst/>
          </a:prstGeom>
        </p:spPr>
      </p:pic>
      <p:pic>
        <p:nvPicPr>
          <p:cNvPr id="25" name="Graphic 24" descr="Ice cream with solid fill">
            <a:extLst>
              <a:ext uri="{FF2B5EF4-FFF2-40B4-BE49-F238E27FC236}">
                <a16:creationId xmlns:a16="http://schemas.microsoft.com/office/drawing/2014/main" id="{1B9102B6-79A1-62A9-EC56-680F23769EE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82338" y="1353604"/>
            <a:ext cx="914400" cy="914400"/>
          </a:xfrm>
          <a:prstGeom prst="rect">
            <a:avLst/>
          </a:prstGeom>
        </p:spPr>
      </p:pic>
      <p:pic>
        <p:nvPicPr>
          <p:cNvPr id="27" name="Graphic 26" descr="Ice cream with solid fill">
            <a:extLst>
              <a:ext uri="{FF2B5EF4-FFF2-40B4-BE49-F238E27FC236}">
                <a16:creationId xmlns:a16="http://schemas.microsoft.com/office/drawing/2014/main" id="{EF63DE97-2930-3084-59AF-6EBDDECF6AA5}"/>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474105" y="1353604"/>
            <a:ext cx="914400" cy="914400"/>
          </a:xfrm>
          <a:prstGeom prst="rect">
            <a:avLst/>
          </a:prstGeom>
        </p:spPr>
      </p:pic>
      <p:pic>
        <p:nvPicPr>
          <p:cNvPr id="28" name="Graphic 27" descr="Ice cream with solid fill">
            <a:extLst>
              <a:ext uri="{FF2B5EF4-FFF2-40B4-BE49-F238E27FC236}">
                <a16:creationId xmlns:a16="http://schemas.microsoft.com/office/drawing/2014/main" id="{ED708930-1F3F-1356-033A-4B5DDCEEE70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257864" y="2365448"/>
            <a:ext cx="914400" cy="914400"/>
          </a:xfrm>
          <a:prstGeom prst="rect">
            <a:avLst/>
          </a:prstGeom>
        </p:spPr>
      </p:pic>
      <p:pic>
        <p:nvPicPr>
          <p:cNvPr id="29" name="Graphic 28" descr="Ice cream with solid fill">
            <a:extLst>
              <a:ext uri="{FF2B5EF4-FFF2-40B4-BE49-F238E27FC236}">
                <a16:creationId xmlns:a16="http://schemas.microsoft.com/office/drawing/2014/main" id="{7D461C61-386B-50C6-AB29-02BA0CF156C2}"/>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061473" y="1353604"/>
            <a:ext cx="914400" cy="914400"/>
          </a:xfrm>
          <a:prstGeom prst="rect">
            <a:avLst/>
          </a:prstGeom>
        </p:spPr>
      </p:pic>
      <p:pic>
        <p:nvPicPr>
          <p:cNvPr id="31" name="Graphic 30" descr="Ice cream with solid fill">
            <a:extLst>
              <a:ext uri="{FF2B5EF4-FFF2-40B4-BE49-F238E27FC236}">
                <a16:creationId xmlns:a16="http://schemas.microsoft.com/office/drawing/2014/main" id="{80809FC6-3B0C-49CC-9A9E-3970007080F2}"/>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3263588" y="1329808"/>
            <a:ext cx="914400" cy="914400"/>
          </a:xfrm>
          <a:prstGeom prst="rect">
            <a:avLst/>
          </a:prstGeom>
        </p:spPr>
      </p:pic>
      <p:pic>
        <p:nvPicPr>
          <p:cNvPr id="32" name="Graphic 31" descr="Ice cream with solid fill">
            <a:extLst>
              <a:ext uri="{FF2B5EF4-FFF2-40B4-BE49-F238E27FC236}">
                <a16:creationId xmlns:a16="http://schemas.microsoft.com/office/drawing/2014/main" id="{E36E2940-4225-B446-68F2-29D371874D31}"/>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442723" y="2353592"/>
            <a:ext cx="914400" cy="914400"/>
          </a:xfrm>
          <a:prstGeom prst="rect">
            <a:avLst/>
          </a:prstGeom>
        </p:spPr>
      </p:pic>
      <p:pic>
        <p:nvPicPr>
          <p:cNvPr id="33" name="Graphic 32" descr="Ice cream with solid fill">
            <a:extLst>
              <a:ext uri="{FF2B5EF4-FFF2-40B4-BE49-F238E27FC236}">
                <a16:creationId xmlns:a16="http://schemas.microsoft.com/office/drawing/2014/main" id="{CE1F3D6D-BEE1-46B8-1D3A-039DFB92CF1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529037" y="3619678"/>
            <a:ext cx="914400" cy="914400"/>
          </a:xfrm>
          <a:prstGeom prst="rect">
            <a:avLst/>
          </a:prstGeom>
        </p:spPr>
      </p:pic>
      <p:pic>
        <p:nvPicPr>
          <p:cNvPr id="16" name="Graphic 15" descr="Ice cream with solid fill">
            <a:extLst>
              <a:ext uri="{FF2B5EF4-FFF2-40B4-BE49-F238E27FC236}">
                <a16:creationId xmlns:a16="http://schemas.microsoft.com/office/drawing/2014/main" id="{4737E6EF-ECCF-ACFE-CBDF-539C43E28559}"/>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442723" y="3523954"/>
            <a:ext cx="914400" cy="914400"/>
          </a:xfrm>
          <a:prstGeom prst="rect">
            <a:avLst/>
          </a:prstGeom>
        </p:spPr>
      </p:pic>
      <p:pic>
        <p:nvPicPr>
          <p:cNvPr id="17" name="Graphic 16" descr="Ice cream with solid fill">
            <a:extLst>
              <a:ext uri="{FF2B5EF4-FFF2-40B4-BE49-F238E27FC236}">
                <a16:creationId xmlns:a16="http://schemas.microsoft.com/office/drawing/2014/main" id="{EB615F2C-3A27-1B82-897B-D6B2FAF80EAD}"/>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474105" y="2401243"/>
            <a:ext cx="914400" cy="914400"/>
          </a:xfrm>
          <a:prstGeom prst="rect">
            <a:avLst/>
          </a:prstGeom>
        </p:spPr>
      </p:pic>
      <p:pic>
        <p:nvPicPr>
          <p:cNvPr id="18" name="Graphic 17" descr="Ice cream with solid fill">
            <a:extLst>
              <a:ext uri="{FF2B5EF4-FFF2-40B4-BE49-F238E27FC236}">
                <a16:creationId xmlns:a16="http://schemas.microsoft.com/office/drawing/2014/main" id="{66148BA3-5987-7D0D-382B-2C5D6FE209DD}"/>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251747" y="3522328"/>
            <a:ext cx="914400" cy="914400"/>
          </a:xfrm>
          <a:prstGeom prst="rect">
            <a:avLst/>
          </a:prstGeom>
        </p:spPr>
      </p:pic>
      <p:pic>
        <p:nvPicPr>
          <p:cNvPr id="19" name="Graphic 18" descr="Ice cream with solid fill">
            <a:extLst>
              <a:ext uri="{FF2B5EF4-FFF2-40B4-BE49-F238E27FC236}">
                <a16:creationId xmlns:a16="http://schemas.microsoft.com/office/drawing/2014/main" id="{8B6ACBE6-DA4E-2156-03D7-36CD6E1B833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064506" y="3522328"/>
            <a:ext cx="914400" cy="914400"/>
          </a:xfrm>
          <a:prstGeom prst="rect">
            <a:avLst/>
          </a:prstGeom>
        </p:spPr>
      </p:pic>
      <p:pic>
        <p:nvPicPr>
          <p:cNvPr id="26" name="Graphic 25" descr="Ice cream with solid fill">
            <a:extLst>
              <a:ext uri="{FF2B5EF4-FFF2-40B4-BE49-F238E27FC236}">
                <a16:creationId xmlns:a16="http://schemas.microsoft.com/office/drawing/2014/main" id="{D3865A9A-5670-BF07-73DC-AB23518A6158}"/>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82338" y="2401243"/>
            <a:ext cx="914400" cy="914400"/>
          </a:xfrm>
          <a:prstGeom prst="rect">
            <a:avLst/>
          </a:prstGeom>
        </p:spPr>
      </p:pic>
      <p:pic>
        <p:nvPicPr>
          <p:cNvPr id="30" name="Graphic 29" descr="Ice cream with solid fill">
            <a:extLst>
              <a:ext uri="{FF2B5EF4-FFF2-40B4-BE49-F238E27FC236}">
                <a16:creationId xmlns:a16="http://schemas.microsoft.com/office/drawing/2014/main" id="{7AE3F65C-79AF-7570-E333-7CFFBD7D55A6}"/>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73530" y="3522328"/>
            <a:ext cx="914400" cy="914400"/>
          </a:xfrm>
          <a:prstGeom prst="rect">
            <a:avLst/>
          </a:prstGeom>
        </p:spPr>
      </p:pic>
      <p:sp>
        <p:nvSpPr>
          <p:cNvPr id="34" name="TextBox 33">
            <a:extLst>
              <a:ext uri="{FF2B5EF4-FFF2-40B4-BE49-F238E27FC236}">
                <a16:creationId xmlns:a16="http://schemas.microsoft.com/office/drawing/2014/main" id="{5C226281-E5D1-BC32-F6A8-D6FFA27CD518}"/>
              </a:ext>
            </a:extLst>
          </p:cNvPr>
          <p:cNvSpPr txBox="1"/>
          <p:nvPr/>
        </p:nvSpPr>
        <p:spPr>
          <a:xfrm>
            <a:off x="438648" y="1675645"/>
            <a:ext cx="554960" cy="369332"/>
          </a:xfrm>
          <a:prstGeom prst="rect">
            <a:avLst/>
          </a:prstGeom>
          <a:noFill/>
        </p:spPr>
        <p:txBody>
          <a:bodyPr wrap="none" rtlCol="0">
            <a:spAutoFit/>
          </a:bodyPr>
          <a:lstStyle/>
          <a:p>
            <a:r>
              <a:rPr lang="en-GB" dirty="0"/>
              <a:t>1</a:t>
            </a:r>
            <a:r>
              <a:rPr lang="en-GB" baseline="30000" dirty="0"/>
              <a:t>st</a:t>
            </a:r>
            <a:r>
              <a:rPr lang="en-GB" dirty="0"/>
              <a:t> </a:t>
            </a:r>
          </a:p>
        </p:txBody>
      </p:sp>
      <p:sp>
        <p:nvSpPr>
          <p:cNvPr id="36" name="TextBox 35">
            <a:extLst>
              <a:ext uri="{FF2B5EF4-FFF2-40B4-BE49-F238E27FC236}">
                <a16:creationId xmlns:a16="http://schemas.microsoft.com/office/drawing/2014/main" id="{D4C2F46B-E7A8-05E9-4866-920E3CC8407E}"/>
              </a:ext>
            </a:extLst>
          </p:cNvPr>
          <p:cNvSpPr txBox="1"/>
          <p:nvPr/>
        </p:nvSpPr>
        <p:spPr>
          <a:xfrm>
            <a:off x="457607" y="2713138"/>
            <a:ext cx="526106" cy="369332"/>
          </a:xfrm>
          <a:prstGeom prst="rect">
            <a:avLst/>
          </a:prstGeom>
          <a:noFill/>
        </p:spPr>
        <p:txBody>
          <a:bodyPr wrap="none" rtlCol="0">
            <a:spAutoFit/>
          </a:bodyPr>
          <a:lstStyle/>
          <a:p>
            <a:r>
              <a:rPr lang="en-GB" dirty="0"/>
              <a:t>2</a:t>
            </a:r>
            <a:r>
              <a:rPr lang="en-GB" baseline="30000" dirty="0"/>
              <a:t>nd</a:t>
            </a:r>
            <a:endParaRPr lang="en-GB" dirty="0"/>
          </a:p>
        </p:txBody>
      </p:sp>
      <p:sp>
        <p:nvSpPr>
          <p:cNvPr id="37" name="TextBox 36">
            <a:extLst>
              <a:ext uri="{FF2B5EF4-FFF2-40B4-BE49-F238E27FC236}">
                <a16:creationId xmlns:a16="http://schemas.microsoft.com/office/drawing/2014/main" id="{63DC5C90-9305-ACD0-FCA2-40B9317E7201}"/>
              </a:ext>
            </a:extLst>
          </p:cNvPr>
          <p:cNvSpPr txBox="1"/>
          <p:nvPr/>
        </p:nvSpPr>
        <p:spPr>
          <a:xfrm>
            <a:off x="438648" y="3865529"/>
            <a:ext cx="593188" cy="369332"/>
          </a:xfrm>
          <a:prstGeom prst="rect">
            <a:avLst/>
          </a:prstGeom>
          <a:noFill/>
        </p:spPr>
        <p:txBody>
          <a:bodyPr wrap="square" rtlCol="0">
            <a:spAutoFit/>
          </a:bodyPr>
          <a:lstStyle/>
          <a:p>
            <a:r>
              <a:rPr lang="en-GB" dirty="0"/>
              <a:t>3</a:t>
            </a:r>
            <a:r>
              <a:rPr lang="en-GB" baseline="30000" dirty="0"/>
              <a:t>rd</a:t>
            </a:r>
            <a:endParaRPr lang="en-GB" dirty="0"/>
          </a:p>
        </p:txBody>
      </p:sp>
      <p:sp>
        <p:nvSpPr>
          <p:cNvPr id="38" name="TextBox 37">
            <a:extLst>
              <a:ext uri="{FF2B5EF4-FFF2-40B4-BE49-F238E27FC236}">
                <a16:creationId xmlns:a16="http://schemas.microsoft.com/office/drawing/2014/main" id="{BBE2ED69-5FA9-EA2A-AFD4-46889807E80C}"/>
              </a:ext>
            </a:extLst>
          </p:cNvPr>
          <p:cNvSpPr txBox="1"/>
          <p:nvPr/>
        </p:nvSpPr>
        <p:spPr>
          <a:xfrm>
            <a:off x="1204322" y="945248"/>
            <a:ext cx="5947332" cy="369332"/>
          </a:xfrm>
          <a:prstGeom prst="rect">
            <a:avLst/>
          </a:prstGeom>
          <a:noFill/>
        </p:spPr>
        <p:txBody>
          <a:bodyPr wrap="square" rtlCol="0">
            <a:spAutoFit/>
          </a:bodyPr>
          <a:lstStyle/>
          <a:p>
            <a:r>
              <a:rPr lang="en-GB" dirty="0"/>
              <a:t>A            B             C            D            E</a:t>
            </a:r>
          </a:p>
        </p:txBody>
      </p:sp>
      <p:pic>
        <p:nvPicPr>
          <p:cNvPr id="5" name="Graphic 4" descr="Close with solid fill">
            <a:extLst>
              <a:ext uri="{FF2B5EF4-FFF2-40B4-BE49-F238E27FC236}">
                <a16:creationId xmlns:a16="http://schemas.microsoft.com/office/drawing/2014/main" id="{B4222C8D-9FF5-9EDF-3F58-57EC57E08EED}"/>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3248146" y="1297763"/>
            <a:ext cx="914400" cy="914400"/>
          </a:xfrm>
          <a:prstGeom prst="rect">
            <a:avLst/>
          </a:prstGeom>
        </p:spPr>
      </p:pic>
      <p:pic>
        <p:nvPicPr>
          <p:cNvPr id="7" name="Graphic 6" descr="Close with solid fill">
            <a:extLst>
              <a:ext uri="{FF2B5EF4-FFF2-40B4-BE49-F238E27FC236}">
                <a16:creationId xmlns:a16="http://schemas.microsoft.com/office/drawing/2014/main" id="{7F838655-F112-B0FD-6E18-0DD88DB05977}"/>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4456099" y="2401243"/>
            <a:ext cx="914400" cy="914400"/>
          </a:xfrm>
          <a:prstGeom prst="rect">
            <a:avLst/>
          </a:prstGeom>
        </p:spPr>
      </p:pic>
      <p:pic>
        <p:nvPicPr>
          <p:cNvPr id="8" name="Graphic 7" descr="Close with solid fill">
            <a:extLst>
              <a:ext uri="{FF2B5EF4-FFF2-40B4-BE49-F238E27FC236}">
                <a16:creationId xmlns:a16="http://schemas.microsoft.com/office/drawing/2014/main" id="{6CE09529-8675-6D1D-1B74-2F17EE9DDEC9}"/>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089059" y="3561352"/>
            <a:ext cx="914400" cy="914400"/>
          </a:xfrm>
          <a:prstGeom prst="rect">
            <a:avLst/>
          </a:prstGeom>
        </p:spPr>
      </p:pic>
      <p:pic>
        <p:nvPicPr>
          <p:cNvPr id="9" name="Graphic 8" descr="Close with solid fill">
            <a:extLst>
              <a:ext uri="{FF2B5EF4-FFF2-40B4-BE49-F238E27FC236}">
                <a16:creationId xmlns:a16="http://schemas.microsoft.com/office/drawing/2014/main" id="{6B6732D0-EA1E-C832-FE31-64A45BB79150}"/>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847477" y="3522328"/>
            <a:ext cx="914400" cy="914400"/>
          </a:xfrm>
          <a:prstGeom prst="rect">
            <a:avLst/>
          </a:prstGeom>
        </p:spPr>
      </p:pic>
      <p:pic>
        <p:nvPicPr>
          <p:cNvPr id="10" name="Graphic 9" descr="Close with solid fill">
            <a:extLst>
              <a:ext uri="{FF2B5EF4-FFF2-40B4-BE49-F238E27FC236}">
                <a16:creationId xmlns:a16="http://schemas.microsoft.com/office/drawing/2014/main" id="{EEF20195-5AD9-8E16-9E14-98440D9BF678}"/>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5529037" y="3683647"/>
            <a:ext cx="914400" cy="914400"/>
          </a:xfrm>
          <a:prstGeom prst="rect">
            <a:avLst/>
          </a:prstGeom>
        </p:spPr>
      </p:pic>
    </p:spTree>
    <p:extLst>
      <p:ext uri="{BB962C8B-B14F-4D97-AF65-F5344CB8AC3E}">
        <p14:creationId xmlns:p14="http://schemas.microsoft.com/office/powerpoint/2010/main" val="22119873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A8594-6D99-88B7-44A5-B6E366F751ED}"/>
              </a:ext>
            </a:extLst>
          </p:cNvPr>
          <p:cNvSpPr>
            <a:spLocks noGrp="1"/>
          </p:cNvSpPr>
          <p:nvPr>
            <p:ph type="title"/>
          </p:nvPr>
        </p:nvSpPr>
        <p:spPr>
          <a:xfrm>
            <a:off x="628650" y="93156"/>
            <a:ext cx="7886700" cy="994172"/>
          </a:xfrm>
        </p:spPr>
        <p:txBody>
          <a:bodyPr>
            <a:normAutofit/>
          </a:bodyPr>
          <a:lstStyle/>
          <a:p>
            <a:r>
              <a:rPr lang="en-GB" sz="2500" dirty="0"/>
              <a:t>AV example</a:t>
            </a:r>
          </a:p>
        </p:txBody>
      </p:sp>
      <p:sp>
        <p:nvSpPr>
          <p:cNvPr id="4" name="Content Placeholder 3">
            <a:extLst>
              <a:ext uri="{FF2B5EF4-FFF2-40B4-BE49-F238E27FC236}">
                <a16:creationId xmlns:a16="http://schemas.microsoft.com/office/drawing/2014/main" id="{02B4EB4F-403A-3CF5-4121-5225E9A29A2F}"/>
              </a:ext>
            </a:extLst>
          </p:cNvPr>
          <p:cNvSpPr>
            <a:spLocks noGrp="1"/>
          </p:cNvSpPr>
          <p:nvPr>
            <p:ph idx="1"/>
          </p:nvPr>
        </p:nvSpPr>
        <p:spPr>
          <a:xfrm>
            <a:off x="6391275" y="4261649"/>
            <a:ext cx="429587" cy="977707"/>
          </a:xfrm>
        </p:spPr>
        <p:txBody>
          <a:bodyPr>
            <a:normAutofit/>
          </a:bodyPr>
          <a:lstStyle/>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dirty="0"/>
          </a:p>
          <a:p>
            <a:pPr marL="0" indent="0">
              <a:buNone/>
            </a:pPr>
            <a:endParaRPr lang="en-GB" dirty="0"/>
          </a:p>
          <a:p>
            <a:pPr marL="0" indent="0">
              <a:buNone/>
            </a:pPr>
            <a:endParaRPr lang="en-GB" b="1"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20" name="TextBox 19">
            <a:extLst>
              <a:ext uri="{FF2B5EF4-FFF2-40B4-BE49-F238E27FC236}">
                <a16:creationId xmlns:a16="http://schemas.microsoft.com/office/drawing/2014/main" id="{86082C45-DAFF-1D95-BE10-65DBEDAAFFDA}"/>
              </a:ext>
            </a:extLst>
          </p:cNvPr>
          <p:cNvSpPr txBox="1"/>
          <p:nvPr/>
        </p:nvSpPr>
        <p:spPr>
          <a:xfrm>
            <a:off x="5071837" y="1244944"/>
            <a:ext cx="914401" cy="553998"/>
          </a:xfrm>
          <a:prstGeom prst="rect">
            <a:avLst/>
          </a:prstGeom>
          <a:noFill/>
        </p:spPr>
        <p:txBody>
          <a:bodyPr wrap="square" rtlCol="0">
            <a:spAutoFit/>
          </a:bodyPr>
          <a:lstStyle/>
          <a:p>
            <a:endParaRPr lang="en-GB" sz="3000" dirty="0"/>
          </a:p>
        </p:txBody>
      </p:sp>
      <p:pic>
        <p:nvPicPr>
          <p:cNvPr id="6" name="Graphic 5" descr="Ice cream with solid fill">
            <a:extLst>
              <a:ext uri="{FF2B5EF4-FFF2-40B4-BE49-F238E27FC236}">
                <a16:creationId xmlns:a16="http://schemas.microsoft.com/office/drawing/2014/main" id="{6A7F9556-F97B-8901-5F44-CF1E456E974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442723" y="1353604"/>
            <a:ext cx="914400" cy="914400"/>
          </a:xfrm>
          <a:prstGeom prst="rect">
            <a:avLst/>
          </a:prstGeom>
        </p:spPr>
      </p:pic>
      <p:pic>
        <p:nvPicPr>
          <p:cNvPr id="23" name="Graphic 22" descr="Ice cream with solid fill">
            <a:extLst>
              <a:ext uri="{FF2B5EF4-FFF2-40B4-BE49-F238E27FC236}">
                <a16:creationId xmlns:a16="http://schemas.microsoft.com/office/drawing/2014/main" id="{62482759-A916-7629-E64F-6E26EB409C44}"/>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024261" y="2408987"/>
            <a:ext cx="914400" cy="914400"/>
          </a:xfrm>
          <a:prstGeom prst="rect">
            <a:avLst/>
          </a:prstGeom>
        </p:spPr>
      </p:pic>
      <p:pic>
        <p:nvPicPr>
          <p:cNvPr id="25" name="Graphic 24" descr="Ice cream with solid fill">
            <a:extLst>
              <a:ext uri="{FF2B5EF4-FFF2-40B4-BE49-F238E27FC236}">
                <a16:creationId xmlns:a16="http://schemas.microsoft.com/office/drawing/2014/main" id="{1B9102B6-79A1-62A9-EC56-680F23769EE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82338" y="1353604"/>
            <a:ext cx="914400" cy="914400"/>
          </a:xfrm>
          <a:prstGeom prst="rect">
            <a:avLst/>
          </a:prstGeom>
        </p:spPr>
      </p:pic>
      <p:pic>
        <p:nvPicPr>
          <p:cNvPr id="27" name="Graphic 26" descr="Ice cream with solid fill">
            <a:extLst>
              <a:ext uri="{FF2B5EF4-FFF2-40B4-BE49-F238E27FC236}">
                <a16:creationId xmlns:a16="http://schemas.microsoft.com/office/drawing/2014/main" id="{EF63DE97-2930-3084-59AF-6EBDDECF6AA5}"/>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474105" y="1353604"/>
            <a:ext cx="914400" cy="914400"/>
          </a:xfrm>
          <a:prstGeom prst="rect">
            <a:avLst/>
          </a:prstGeom>
        </p:spPr>
      </p:pic>
      <p:pic>
        <p:nvPicPr>
          <p:cNvPr id="28" name="Graphic 27" descr="Ice cream with solid fill">
            <a:extLst>
              <a:ext uri="{FF2B5EF4-FFF2-40B4-BE49-F238E27FC236}">
                <a16:creationId xmlns:a16="http://schemas.microsoft.com/office/drawing/2014/main" id="{ED708930-1F3F-1356-033A-4B5DDCEEE70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257864" y="2365448"/>
            <a:ext cx="914400" cy="914400"/>
          </a:xfrm>
          <a:prstGeom prst="rect">
            <a:avLst/>
          </a:prstGeom>
        </p:spPr>
      </p:pic>
      <p:pic>
        <p:nvPicPr>
          <p:cNvPr id="29" name="Graphic 28" descr="Ice cream with solid fill">
            <a:extLst>
              <a:ext uri="{FF2B5EF4-FFF2-40B4-BE49-F238E27FC236}">
                <a16:creationId xmlns:a16="http://schemas.microsoft.com/office/drawing/2014/main" id="{7D461C61-386B-50C6-AB29-02BA0CF156C2}"/>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061473" y="1353604"/>
            <a:ext cx="914400" cy="914400"/>
          </a:xfrm>
          <a:prstGeom prst="rect">
            <a:avLst/>
          </a:prstGeom>
        </p:spPr>
      </p:pic>
      <p:pic>
        <p:nvPicPr>
          <p:cNvPr id="31" name="Graphic 30" descr="Ice cream with solid fill">
            <a:extLst>
              <a:ext uri="{FF2B5EF4-FFF2-40B4-BE49-F238E27FC236}">
                <a16:creationId xmlns:a16="http://schemas.microsoft.com/office/drawing/2014/main" id="{80809FC6-3B0C-49CC-9A9E-3970007080F2}"/>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3263588" y="1329808"/>
            <a:ext cx="914400" cy="914400"/>
          </a:xfrm>
          <a:prstGeom prst="rect">
            <a:avLst/>
          </a:prstGeom>
        </p:spPr>
      </p:pic>
      <p:pic>
        <p:nvPicPr>
          <p:cNvPr id="32" name="Graphic 31" descr="Ice cream with solid fill">
            <a:extLst>
              <a:ext uri="{FF2B5EF4-FFF2-40B4-BE49-F238E27FC236}">
                <a16:creationId xmlns:a16="http://schemas.microsoft.com/office/drawing/2014/main" id="{E36E2940-4225-B446-68F2-29D371874D31}"/>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442723" y="2353592"/>
            <a:ext cx="914400" cy="914400"/>
          </a:xfrm>
          <a:prstGeom prst="rect">
            <a:avLst/>
          </a:prstGeom>
        </p:spPr>
      </p:pic>
      <p:pic>
        <p:nvPicPr>
          <p:cNvPr id="33" name="Graphic 32" descr="Ice cream with solid fill">
            <a:extLst>
              <a:ext uri="{FF2B5EF4-FFF2-40B4-BE49-F238E27FC236}">
                <a16:creationId xmlns:a16="http://schemas.microsoft.com/office/drawing/2014/main" id="{CE1F3D6D-BEE1-46B8-1D3A-039DFB92CF1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529037" y="3619678"/>
            <a:ext cx="914400" cy="914400"/>
          </a:xfrm>
          <a:prstGeom prst="rect">
            <a:avLst/>
          </a:prstGeom>
        </p:spPr>
      </p:pic>
      <p:pic>
        <p:nvPicPr>
          <p:cNvPr id="16" name="Graphic 15" descr="Ice cream with solid fill">
            <a:extLst>
              <a:ext uri="{FF2B5EF4-FFF2-40B4-BE49-F238E27FC236}">
                <a16:creationId xmlns:a16="http://schemas.microsoft.com/office/drawing/2014/main" id="{4737E6EF-ECCF-ACFE-CBDF-539C43E28559}"/>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442723" y="3523954"/>
            <a:ext cx="914400" cy="914400"/>
          </a:xfrm>
          <a:prstGeom prst="rect">
            <a:avLst/>
          </a:prstGeom>
        </p:spPr>
      </p:pic>
      <p:pic>
        <p:nvPicPr>
          <p:cNvPr id="17" name="Graphic 16" descr="Ice cream with solid fill">
            <a:extLst>
              <a:ext uri="{FF2B5EF4-FFF2-40B4-BE49-F238E27FC236}">
                <a16:creationId xmlns:a16="http://schemas.microsoft.com/office/drawing/2014/main" id="{EB615F2C-3A27-1B82-897B-D6B2FAF80EAD}"/>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474105" y="2401243"/>
            <a:ext cx="914400" cy="914400"/>
          </a:xfrm>
          <a:prstGeom prst="rect">
            <a:avLst/>
          </a:prstGeom>
        </p:spPr>
      </p:pic>
      <p:pic>
        <p:nvPicPr>
          <p:cNvPr id="18" name="Graphic 17" descr="Ice cream with solid fill">
            <a:extLst>
              <a:ext uri="{FF2B5EF4-FFF2-40B4-BE49-F238E27FC236}">
                <a16:creationId xmlns:a16="http://schemas.microsoft.com/office/drawing/2014/main" id="{66148BA3-5987-7D0D-382B-2C5D6FE209DD}"/>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251747" y="3522328"/>
            <a:ext cx="914400" cy="914400"/>
          </a:xfrm>
          <a:prstGeom prst="rect">
            <a:avLst/>
          </a:prstGeom>
        </p:spPr>
      </p:pic>
      <p:pic>
        <p:nvPicPr>
          <p:cNvPr id="19" name="Graphic 18" descr="Ice cream with solid fill">
            <a:extLst>
              <a:ext uri="{FF2B5EF4-FFF2-40B4-BE49-F238E27FC236}">
                <a16:creationId xmlns:a16="http://schemas.microsoft.com/office/drawing/2014/main" id="{8B6ACBE6-DA4E-2156-03D7-36CD6E1B833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064506" y="3522328"/>
            <a:ext cx="914400" cy="914400"/>
          </a:xfrm>
          <a:prstGeom prst="rect">
            <a:avLst/>
          </a:prstGeom>
        </p:spPr>
      </p:pic>
      <p:pic>
        <p:nvPicPr>
          <p:cNvPr id="26" name="Graphic 25" descr="Ice cream with solid fill">
            <a:extLst>
              <a:ext uri="{FF2B5EF4-FFF2-40B4-BE49-F238E27FC236}">
                <a16:creationId xmlns:a16="http://schemas.microsoft.com/office/drawing/2014/main" id="{D3865A9A-5670-BF07-73DC-AB23518A6158}"/>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82338" y="2401243"/>
            <a:ext cx="914400" cy="914400"/>
          </a:xfrm>
          <a:prstGeom prst="rect">
            <a:avLst/>
          </a:prstGeom>
        </p:spPr>
      </p:pic>
      <p:pic>
        <p:nvPicPr>
          <p:cNvPr id="30" name="Graphic 29" descr="Ice cream with solid fill">
            <a:extLst>
              <a:ext uri="{FF2B5EF4-FFF2-40B4-BE49-F238E27FC236}">
                <a16:creationId xmlns:a16="http://schemas.microsoft.com/office/drawing/2014/main" id="{7AE3F65C-79AF-7570-E333-7CFFBD7D55A6}"/>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73530" y="3522328"/>
            <a:ext cx="914400" cy="914400"/>
          </a:xfrm>
          <a:prstGeom prst="rect">
            <a:avLst/>
          </a:prstGeom>
        </p:spPr>
      </p:pic>
      <p:sp>
        <p:nvSpPr>
          <p:cNvPr id="34" name="TextBox 33">
            <a:extLst>
              <a:ext uri="{FF2B5EF4-FFF2-40B4-BE49-F238E27FC236}">
                <a16:creationId xmlns:a16="http://schemas.microsoft.com/office/drawing/2014/main" id="{5C226281-E5D1-BC32-F6A8-D6FFA27CD518}"/>
              </a:ext>
            </a:extLst>
          </p:cNvPr>
          <p:cNvSpPr txBox="1"/>
          <p:nvPr/>
        </p:nvSpPr>
        <p:spPr>
          <a:xfrm>
            <a:off x="438648" y="1675645"/>
            <a:ext cx="554960" cy="369332"/>
          </a:xfrm>
          <a:prstGeom prst="rect">
            <a:avLst/>
          </a:prstGeom>
          <a:noFill/>
        </p:spPr>
        <p:txBody>
          <a:bodyPr wrap="none" rtlCol="0">
            <a:spAutoFit/>
          </a:bodyPr>
          <a:lstStyle/>
          <a:p>
            <a:r>
              <a:rPr lang="en-GB" dirty="0"/>
              <a:t>1</a:t>
            </a:r>
            <a:r>
              <a:rPr lang="en-GB" baseline="30000" dirty="0"/>
              <a:t>st</a:t>
            </a:r>
            <a:r>
              <a:rPr lang="en-GB" dirty="0"/>
              <a:t> </a:t>
            </a:r>
          </a:p>
        </p:txBody>
      </p:sp>
      <p:sp>
        <p:nvSpPr>
          <p:cNvPr id="36" name="TextBox 35">
            <a:extLst>
              <a:ext uri="{FF2B5EF4-FFF2-40B4-BE49-F238E27FC236}">
                <a16:creationId xmlns:a16="http://schemas.microsoft.com/office/drawing/2014/main" id="{D4C2F46B-E7A8-05E9-4866-920E3CC8407E}"/>
              </a:ext>
            </a:extLst>
          </p:cNvPr>
          <p:cNvSpPr txBox="1"/>
          <p:nvPr/>
        </p:nvSpPr>
        <p:spPr>
          <a:xfrm>
            <a:off x="457607" y="2713138"/>
            <a:ext cx="526106" cy="369332"/>
          </a:xfrm>
          <a:prstGeom prst="rect">
            <a:avLst/>
          </a:prstGeom>
          <a:noFill/>
        </p:spPr>
        <p:txBody>
          <a:bodyPr wrap="none" rtlCol="0">
            <a:spAutoFit/>
          </a:bodyPr>
          <a:lstStyle/>
          <a:p>
            <a:r>
              <a:rPr lang="en-GB" dirty="0"/>
              <a:t>2</a:t>
            </a:r>
            <a:r>
              <a:rPr lang="en-GB" baseline="30000" dirty="0"/>
              <a:t>nd</a:t>
            </a:r>
            <a:endParaRPr lang="en-GB" dirty="0"/>
          </a:p>
        </p:txBody>
      </p:sp>
      <p:sp>
        <p:nvSpPr>
          <p:cNvPr id="37" name="TextBox 36">
            <a:extLst>
              <a:ext uri="{FF2B5EF4-FFF2-40B4-BE49-F238E27FC236}">
                <a16:creationId xmlns:a16="http://schemas.microsoft.com/office/drawing/2014/main" id="{63DC5C90-9305-ACD0-FCA2-40B9317E7201}"/>
              </a:ext>
            </a:extLst>
          </p:cNvPr>
          <p:cNvSpPr txBox="1"/>
          <p:nvPr/>
        </p:nvSpPr>
        <p:spPr>
          <a:xfrm>
            <a:off x="438648" y="3865529"/>
            <a:ext cx="593188" cy="369332"/>
          </a:xfrm>
          <a:prstGeom prst="rect">
            <a:avLst/>
          </a:prstGeom>
          <a:noFill/>
        </p:spPr>
        <p:txBody>
          <a:bodyPr wrap="square" rtlCol="0">
            <a:spAutoFit/>
          </a:bodyPr>
          <a:lstStyle/>
          <a:p>
            <a:r>
              <a:rPr lang="en-GB" dirty="0"/>
              <a:t>3</a:t>
            </a:r>
            <a:r>
              <a:rPr lang="en-GB" baseline="30000" dirty="0"/>
              <a:t>rd</a:t>
            </a:r>
            <a:endParaRPr lang="en-GB" dirty="0"/>
          </a:p>
        </p:txBody>
      </p:sp>
      <p:sp>
        <p:nvSpPr>
          <p:cNvPr id="38" name="TextBox 37">
            <a:extLst>
              <a:ext uri="{FF2B5EF4-FFF2-40B4-BE49-F238E27FC236}">
                <a16:creationId xmlns:a16="http://schemas.microsoft.com/office/drawing/2014/main" id="{BBE2ED69-5FA9-EA2A-AFD4-46889807E80C}"/>
              </a:ext>
            </a:extLst>
          </p:cNvPr>
          <p:cNvSpPr txBox="1"/>
          <p:nvPr/>
        </p:nvSpPr>
        <p:spPr>
          <a:xfrm>
            <a:off x="1204322" y="945248"/>
            <a:ext cx="5947332" cy="369332"/>
          </a:xfrm>
          <a:prstGeom prst="rect">
            <a:avLst/>
          </a:prstGeom>
          <a:noFill/>
        </p:spPr>
        <p:txBody>
          <a:bodyPr wrap="square" rtlCol="0">
            <a:spAutoFit/>
          </a:bodyPr>
          <a:lstStyle/>
          <a:p>
            <a:r>
              <a:rPr lang="en-GB" dirty="0"/>
              <a:t>A            B             C            D            E</a:t>
            </a:r>
          </a:p>
        </p:txBody>
      </p:sp>
      <p:pic>
        <p:nvPicPr>
          <p:cNvPr id="5" name="Graphic 4" descr="Close with solid fill">
            <a:extLst>
              <a:ext uri="{FF2B5EF4-FFF2-40B4-BE49-F238E27FC236}">
                <a16:creationId xmlns:a16="http://schemas.microsoft.com/office/drawing/2014/main" id="{B4222C8D-9FF5-9EDF-3F58-57EC57E08EED}"/>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3248146" y="1297763"/>
            <a:ext cx="914400" cy="914400"/>
          </a:xfrm>
          <a:prstGeom prst="rect">
            <a:avLst/>
          </a:prstGeom>
        </p:spPr>
      </p:pic>
      <p:pic>
        <p:nvPicPr>
          <p:cNvPr id="7" name="Graphic 6" descr="Close with solid fill">
            <a:extLst>
              <a:ext uri="{FF2B5EF4-FFF2-40B4-BE49-F238E27FC236}">
                <a16:creationId xmlns:a16="http://schemas.microsoft.com/office/drawing/2014/main" id="{7F838655-F112-B0FD-6E18-0DD88DB05977}"/>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4456099" y="2401243"/>
            <a:ext cx="914400" cy="914400"/>
          </a:xfrm>
          <a:prstGeom prst="rect">
            <a:avLst/>
          </a:prstGeom>
        </p:spPr>
      </p:pic>
      <p:pic>
        <p:nvPicPr>
          <p:cNvPr id="8" name="Graphic 7" descr="Close with solid fill">
            <a:extLst>
              <a:ext uri="{FF2B5EF4-FFF2-40B4-BE49-F238E27FC236}">
                <a16:creationId xmlns:a16="http://schemas.microsoft.com/office/drawing/2014/main" id="{6CE09529-8675-6D1D-1B74-2F17EE9DDEC9}"/>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089059" y="3561352"/>
            <a:ext cx="914400" cy="914400"/>
          </a:xfrm>
          <a:prstGeom prst="rect">
            <a:avLst/>
          </a:prstGeom>
        </p:spPr>
      </p:pic>
      <p:pic>
        <p:nvPicPr>
          <p:cNvPr id="9" name="Graphic 8" descr="Close with solid fill">
            <a:extLst>
              <a:ext uri="{FF2B5EF4-FFF2-40B4-BE49-F238E27FC236}">
                <a16:creationId xmlns:a16="http://schemas.microsoft.com/office/drawing/2014/main" id="{6B6732D0-EA1E-C832-FE31-64A45BB79150}"/>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847477" y="3522328"/>
            <a:ext cx="914400" cy="914400"/>
          </a:xfrm>
          <a:prstGeom prst="rect">
            <a:avLst/>
          </a:prstGeom>
        </p:spPr>
      </p:pic>
      <p:pic>
        <p:nvPicPr>
          <p:cNvPr id="10" name="Graphic 9" descr="Close with solid fill">
            <a:extLst>
              <a:ext uri="{FF2B5EF4-FFF2-40B4-BE49-F238E27FC236}">
                <a16:creationId xmlns:a16="http://schemas.microsoft.com/office/drawing/2014/main" id="{EEF20195-5AD9-8E16-9E14-98440D9BF678}"/>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5529037" y="3683647"/>
            <a:ext cx="914400" cy="914400"/>
          </a:xfrm>
          <a:prstGeom prst="rect">
            <a:avLst/>
          </a:prstGeom>
        </p:spPr>
      </p:pic>
      <p:sp>
        <p:nvSpPr>
          <p:cNvPr id="3" name="Oval 2">
            <a:extLst>
              <a:ext uri="{FF2B5EF4-FFF2-40B4-BE49-F238E27FC236}">
                <a16:creationId xmlns:a16="http://schemas.microsoft.com/office/drawing/2014/main" id="{AE515772-DBE1-ED94-17DD-D69910C301C0}"/>
              </a:ext>
            </a:extLst>
          </p:cNvPr>
          <p:cNvSpPr/>
          <p:nvPr/>
        </p:nvSpPr>
        <p:spPr>
          <a:xfrm>
            <a:off x="3227344" y="2320510"/>
            <a:ext cx="879539" cy="935209"/>
          </a:xfrm>
          <a:prstGeom prst="ellipse">
            <a:avLst/>
          </a:prstGeom>
          <a:noFill/>
          <a:ln>
            <a:solidFill>
              <a:srgbClr val="FF9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0B1717F-F7FB-CC0B-57CE-424F65CD97C6}"/>
              </a:ext>
            </a:extLst>
          </p:cNvPr>
          <p:cNvSpPr/>
          <p:nvPr/>
        </p:nvSpPr>
        <p:spPr>
          <a:xfrm>
            <a:off x="2063664" y="1314221"/>
            <a:ext cx="879539" cy="935209"/>
          </a:xfrm>
          <a:prstGeom prst="ellipse">
            <a:avLst/>
          </a:prstGeom>
          <a:noFill/>
          <a:ln>
            <a:solidFill>
              <a:srgbClr val="FF9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34A5E9F0-3D8C-A1B1-D331-3579B8BA063B}"/>
              </a:ext>
            </a:extLst>
          </p:cNvPr>
          <p:cNvSpPr/>
          <p:nvPr/>
        </p:nvSpPr>
        <p:spPr>
          <a:xfrm>
            <a:off x="5474105" y="1308999"/>
            <a:ext cx="879539" cy="935209"/>
          </a:xfrm>
          <a:prstGeom prst="ellipse">
            <a:avLst/>
          </a:prstGeom>
          <a:noFill/>
          <a:ln>
            <a:solidFill>
              <a:srgbClr val="FF9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56256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B1D83-B332-8D70-45F2-A10C4438A058}"/>
              </a:ext>
            </a:extLst>
          </p:cNvPr>
          <p:cNvSpPr>
            <a:spLocks noGrp="1"/>
          </p:cNvSpPr>
          <p:nvPr>
            <p:ph type="title"/>
          </p:nvPr>
        </p:nvSpPr>
        <p:spPr/>
        <p:txBody>
          <a:bodyPr>
            <a:normAutofit/>
          </a:bodyPr>
          <a:lstStyle/>
          <a:p>
            <a:r>
              <a:rPr lang="en-GB" sz="2500" dirty="0"/>
              <a:t>Alternative Vote: which pizza wins?</a:t>
            </a:r>
          </a:p>
        </p:txBody>
      </p:sp>
      <p:pic>
        <p:nvPicPr>
          <p:cNvPr id="4" name="Picture 3" descr="A black and white diagram&#10;&#10;Description automatically generated">
            <a:extLst>
              <a:ext uri="{FF2B5EF4-FFF2-40B4-BE49-F238E27FC236}">
                <a16:creationId xmlns:a16="http://schemas.microsoft.com/office/drawing/2014/main" id="{ED5AF3BF-EC0E-B054-E793-FE1D6350346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r="-815"/>
          <a:stretch/>
        </p:blipFill>
        <p:spPr>
          <a:xfrm>
            <a:off x="7007544" y="1663896"/>
            <a:ext cx="2136456" cy="1911869"/>
          </a:xfrm>
          <a:prstGeom prst="rect">
            <a:avLst/>
          </a:prstGeom>
        </p:spPr>
      </p:pic>
      <p:sp>
        <p:nvSpPr>
          <p:cNvPr id="3" name="TextBox 2">
            <a:extLst>
              <a:ext uri="{FF2B5EF4-FFF2-40B4-BE49-F238E27FC236}">
                <a16:creationId xmlns:a16="http://schemas.microsoft.com/office/drawing/2014/main" id="{85586591-D113-0372-E999-ACDCAC4DFD7F}"/>
              </a:ext>
            </a:extLst>
          </p:cNvPr>
          <p:cNvSpPr txBox="1"/>
          <p:nvPr/>
        </p:nvSpPr>
        <p:spPr>
          <a:xfrm>
            <a:off x="7164844" y="3488263"/>
            <a:ext cx="1749287" cy="338554"/>
          </a:xfrm>
          <a:prstGeom prst="rect">
            <a:avLst/>
          </a:prstGeom>
          <a:noFill/>
        </p:spPr>
        <p:txBody>
          <a:bodyPr wrap="square">
            <a:spAutoFit/>
          </a:bodyPr>
          <a:lstStyle/>
          <a:p>
            <a:r>
              <a:rPr lang="en-GB" sz="800" dirty="0">
                <a:latin typeface="MetaBook-Roman" panose="020B0502040000020004" pitchFamily="34" charset="0"/>
              </a:rPr>
              <a:t>Image credit: </a:t>
            </a:r>
            <a:r>
              <a:rPr lang="en-GB" sz="800" dirty="0" err="1">
                <a:latin typeface="MetaBook-Roman" panose="020B0502040000020004" pitchFamily="34" charset="0"/>
              </a:rPr>
              <a:t>GmokeyJoe</a:t>
            </a:r>
            <a:r>
              <a:rPr lang="en-GB" sz="800" dirty="0">
                <a:latin typeface="MetaBook-Roman" panose="020B0502040000020004" pitchFamily="34" charset="0"/>
              </a:rPr>
              <a:t> via Wikimedia Commons</a:t>
            </a:r>
          </a:p>
        </p:txBody>
      </p:sp>
      <p:pic>
        <p:nvPicPr>
          <p:cNvPr id="6" name="Picture 5">
            <a:extLst>
              <a:ext uri="{FF2B5EF4-FFF2-40B4-BE49-F238E27FC236}">
                <a16:creationId xmlns:a16="http://schemas.microsoft.com/office/drawing/2014/main" id="{69F3E7E0-47F7-349D-EDE6-3D04E0025EEB}"/>
              </a:ext>
            </a:extLst>
          </p:cNvPr>
          <p:cNvPicPr>
            <a:picLocks noChangeAspect="1"/>
          </p:cNvPicPr>
          <p:nvPr/>
        </p:nvPicPr>
        <p:blipFill>
          <a:blip r:embed="rId4"/>
          <a:stretch>
            <a:fillRect/>
          </a:stretch>
        </p:blipFill>
        <p:spPr>
          <a:xfrm>
            <a:off x="229869" y="1268016"/>
            <a:ext cx="6645910" cy="2994025"/>
          </a:xfrm>
          <a:prstGeom prst="rect">
            <a:avLst/>
          </a:prstGeom>
        </p:spPr>
      </p:pic>
    </p:spTree>
    <p:extLst>
      <p:ext uri="{BB962C8B-B14F-4D97-AF65-F5344CB8AC3E}">
        <p14:creationId xmlns:p14="http://schemas.microsoft.com/office/powerpoint/2010/main" val="12218322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CF850-6807-1D7C-87B7-3A96B940C392}"/>
              </a:ext>
            </a:extLst>
          </p:cNvPr>
          <p:cNvSpPr>
            <a:spLocks noGrp="1"/>
          </p:cNvSpPr>
          <p:nvPr>
            <p:ph type="title"/>
          </p:nvPr>
        </p:nvSpPr>
        <p:spPr/>
        <p:txBody>
          <a:bodyPr>
            <a:normAutofit/>
          </a:bodyPr>
          <a:lstStyle/>
          <a:p>
            <a:r>
              <a:rPr lang="en-GB" sz="2500" dirty="0"/>
              <a:t>Cheese pizza wins!</a:t>
            </a:r>
            <a:br>
              <a:rPr lang="en-GB" sz="2500" dirty="0"/>
            </a:br>
            <a:r>
              <a:rPr lang="en-GB" sz="2000" dirty="0"/>
              <a:t>Is this fair?</a:t>
            </a:r>
            <a:endParaRPr lang="en-GB" sz="2500" dirty="0"/>
          </a:p>
        </p:txBody>
      </p:sp>
      <p:pic>
        <p:nvPicPr>
          <p:cNvPr id="7" name="Content Placeholder 6" descr="A pizza with cheese on it&#10;&#10;Description automatically generated">
            <a:extLst>
              <a:ext uri="{FF2B5EF4-FFF2-40B4-BE49-F238E27FC236}">
                <a16:creationId xmlns:a16="http://schemas.microsoft.com/office/drawing/2014/main" id="{C597C700-C92B-A005-B711-FA99429D83DF}"/>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518717" y="1268016"/>
            <a:ext cx="4458221" cy="3262312"/>
          </a:xfrm>
        </p:spPr>
      </p:pic>
      <p:sp>
        <p:nvSpPr>
          <p:cNvPr id="4" name="AutoShape 2" descr="Homemade Four Cheese Pizza">
            <a:extLst>
              <a:ext uri="{FF2B5EF4-FFF2-40B4-BE49-F238E27FC236}">
                <a16:creationId xmlns:a16="http://schemas.microsoft.com/office/drawing/2014/main" id="{C63C462E-532C-1E0D-1E15-D544FDA9EADE}"/>
              </a:ext>
            </a:extLst>
          </p:cNvPr>
          <p:cNvSpPr>
            <a:spLocks noChangeAspect="1" noChangeArrowheads="1"/>
          </p:cNvSpPr>
          <p:nvPr/>
        </p:nvSpPr>
        <p:spPr bwMode="auto">
          <a:xfrm>
            <a:off x="787400" y="1510934"/>
            <a:ext cx="5189538" cy="346111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extBox 7">
            <a:extLst>
              <a:ext uri="{FF2B5EF4-FFF2-40B4-BE49-F238E27FC236}">
                <a16:creationId xmlns:a16="http://schemas.microsoft.com/office/drawing/2014/main" id="{7B2FD68C-C6B4-6737-EC33-554E11DFB75D}"/>
              </a:ext>
            </a:extLst>
          </p:cNvPr>
          <p:cNvSpPr txBox="1"/>
          <p:nvPr/>
        </p:nvSpPr>
        <p:spPr>
          <a:xfrm>
            <a:off x="3747827" y="4577619"/>
            <a:ext cx="4572000" cy="215444"/>
          </a:xfrm>
          <a:prstGeom prst="rect">
            <a:avLst/>
          </a:prstGeom>
          <a:noFill/>
        </p:spPr>
        <p:txBody>
          <a:bodyPr wrap="square">
            <a:spAutoFit/>
          </a:bodyPr>
          <a:lstStyle/>
          <a:p>
            <a:r>
              <a:rPr lang="en-GB" sz="800" dirty="0">
                <a:latin typeface="MetaBook-Roman" panose="020B0502040000020004" pitchFamily="34" charset="0"/>
              </a:rPr>
              <a:t>Image credit: </a:t>
            </a:r>
            <a:r>
              <a:rPr lang="en-GB" sz="800" dirty="0" err="1">
                <a:latin typeface="MetaBook-Roman" panose="020B0502040000020004" pitchFamily="34" charset="0"/>
              </a:rPr>
              <a:t>Sofiamcfly</a:t>
            </a:r>
            <a:r>
              <a:rPr lang="en-GB" sz="800" dirty="0">
                <a:latin typeface="MetaBook-Roman" panose="020B0502040000020004" pitchFamily="34" charset="0"/>
              </a:rPr>
              <a:t> via Wikimedia Commons</a:t>
            </a:r>
          </a:p>
        </p:txBody>
      </p:sp>
    </p:spTree>
    <p:extLst>
      <p:ext uri="{BB962C8B-B14F-4D97-AF65-F5344CB8AC3E}">
        <p14:creationId xmlns:p14="http://schemas.microsoft.com/office/powerpoint/2010/main" val="3580705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D98DE-E2DB-AF3F-92B3-6C20A142B424}"/>
              </a:ext>
            </a:extLst>
          </p:cNvPr>
          <p:cNvSpPr>
            <a:spLocks noGrp="1"/>
          </p:cNvSpPr>
          <p:nvPr>
            <p:ph type="title"/>
          </p:nvPr>
        </p:nvSpPr>
        <p:spPr/>
        <p:txBody>
          <a:bodyPr/>
          <a:lstStyle/>
          <a:p>
            <a:r>
              <a:rPr lang="en-US" dirty="0"/>
              <a:t>Why do we vote?</a:t>
            </a:r>
            <a:endParaRPr lang="en-GB" dirty="0"/>
          </a:p>
        </p:txBody>
      </p:sp>
      <p:sp>
        <p:nvSpPr>
          <p:cNvPr id="3" name="Content Placeholder 2">
            <a:extLst>
              <a:ext uri="{FF2B5EF4-FFF2-40B4-BE49-F238E27FC236}">
                <a16:creationId xmlns:a16="http://schemas.microsoft.com/office/drawing/2014/main" id="{869687BC-7EB1-345B-74DA-615E070C49AA}"/>
              </a:ext>
            </a:extLst>
          </p:cNvPr>
          <p:cNvSpPr>
            <a:spLocks noGrp="1"/>
          </p:cNvSpPr>
          <p:nvPr>
            <p:ph idx="1"/>
          </p:nvPr>
        </p:nvSpPr>
        <p:spPr>
          <a:xfrm>
            <a:off x="628650" y="1369219"/>
            <a:ext cx="6200775" cy="3263504"/>
          </a:xfrm>
        </p:spPr>
        <p:txBody>
          <a:bodyPr/>
          <a:lstStyle/>
          <a:p>
            <a:pPr marL="0" indent="0">
              <a:buNone/>
            </a:pPr>
            <a:r>
              <a:rPr lang="en-US" sz="2000" dirty="0"/>
              <a:t>We vote to have our opinions heard and to have a say</a:t>
            </a:r>
          </a:p>
          <a:p>
            <a:pPr marL="0" indent="0">
              <a:buNone/>
            </a:pPr>
            <a:r>
              <a:rPr lang="en-US" sz="2000" dirty="0"/>
              <a:t>The ability for people to be able to vote is a key part of a fair society - democracy</a:t>
            </a:r>
          </a:p>
          <a:p>
            <a:pPr marL="0" indent="0">
              <a:buNone/>
            </a:pPr>
            <a:endParaRPr lang="en-US" dirty="0"/>
          </a:p>
          <a:p>
            <a:pPr marL="0" indent="0">
              <a:buNone/>
            </a:pPr>
            <a:r>
              <a:rPr lang="en-US" sz="2000" dirty="0" err="1"/>
              <a:t>Maths</a:t>
            </a:r>
            <a:r>
              <a:rPr lang="en-US" sz="2000" dirty="0"/>
              <a:t> plays a key part in voting</a:t>
            </a:r>
          </a:p>
          <a:p>
            <a:r>
              <a:rPr lang="en-US" sz="2000" dirty="0"/>
              <a:t>Who should we vote for?</a:t>
            </a:r>
          </a:p>
          <a:p>
            <a:r>
              <a:rPr lang="en-US" sz="2000" dirty="0"/>
              <a:t>How are votes counted/scored?</a:t>
            </a:r>
          </a:p>
          <a:p>
            <a:r>
              <a:rPr lang="en-US" sz="2000" dirty="0"/>
              <a:t>How are voters grouped?</a:t>
            </a:r>
          </a:p>
        </p:txBody>
      </p:sp>
      <p:pic>
        <p:nvPicPr>
          <p:cNvPr id="4" name="Picture 3">
            <a:extLst>
              <a:ext uri="{FF2B5EF4-FFF2-40B4-BE49-F238E27FC236}">
                <a16:creationId xmlns:a16="http://schemas.microsoft.com/office/drawing/2014/main" id="{80D7BDBD-E02F-6C6B-77E2-725EC3693A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31547" y="771525"/>
            <a:ext cx="1860652" cy="1800225"/>
          </a:xfrm>
          <a:prstGeom prst="rect">
            <a:avLst/>
          </a:prstGeom>
        </p:spPr>
      </p:pic>
      <p:sp>
        <p:nvSpPr>
          <p:cNvPr id="5" name="TextBox 4">
            <a:extLst>
              <a:ext uri="{FF2B5EF4-FFF2-40B4-BE49-F238E27FC236}">
                <a16:creationId xmlns:a16="http://schemas.microsoft.com/office/drawing/2014/main" id="{504519A0-7B11-D9B1-44D3-3963F2EB169F}"/>
              </a:ext>
            </a:extLst>
          </p:cNvPr>
          <p:cNvSpPr txBox="1"/>
          <p:nvPr/>
        </p:nvSpPr>
        <p:spPr>
          <a:xfrm>
            <a:off x="7277099" y="2571750"/>
            <a:ext cx="2476501" cy="21544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MetaBook-Roman" panose="020B0502040000020004" pitchFamily="34" charset="0"/>
                <a:ea typeface="+mn-ea"/>
                <a:cs typeface="+mn-cs"/>
              </a:rPr>
              <a:t>Image credit: </a:t>
            </a:r>
            <a:r>
              <a:rPr kumimoji="0" lang="en-GB" sz="800" b="0" i="0" u="none" strike="noStrike" kern="1200" cap="none" spc="0" normalizeH="0" baseline="0" noProof="0" dirty="0" err="1">
                <a:ln>
                  <a:noFill/>
                </a:ln>
                <a:solidFill>
                  <a:prstClr val="black"/>
                </a:solidFill>
                <a:effectLst/>
                <a:uLnTx/>
                <a:uFillTx/>
                <a:latin typeface="MetaBook-Roman" panose="020B0502040000020004" pitchFamily="34" charset="0"/>
                <a:ea typeface="+mn-ea"/>
                <a:cs typeface="+mn-cs"/>
              </a:rPr>
              <a:t>LALeBan</a:t>
            </a:r>
            <a:r>
              <a:rPr kumimoji="0" lang="en-GB" sz="800" b="0" i="0" u="none" strike="noStrike" kern="1200" cap="none" spc="0" normalizeH="0" baseline="0" noProof="0" dirty="0">
                <a:ln>
                  <a:noFill/>
                </a:ln>
                <a:solidFill>
                  <a:prstClr val="black"/>
                </a:solidFill>
                <a:effectLst/>
                <a:uLnTx/>
                <a:uFillTx/>
                <a:latin typeface="MetaBook-Roman" panose="020B0502040000020004" pitchFamily="34" charset="0"/>
                <a:ea typeface="+mn-ea"/>
                <a:cs typeface="+mn-cs"/>
              </a:rPr>
              <a:t> via Wikipedia</a:t>
            </a:r>
          </a:p>
        </p:txBody>
      </p:sp>
    </p:spTree>
    <p:extLst>
      <p:ext uri="{BB962C8B-B14F-4D97-AF65-F5344CB8AC3E}">
        <p14:creationId xmlns:p14="http://schemas.microsoft.com/office/powerpoint/2010/main" val="25880383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5E3DC-BFB2-18CF-0305-50DCF5B8980F}"/>
              </a:ext>
            </a:extLst>
          </p:cNvPr>
          <p:cNvSpPr>
            <a:spLocks noGrp="1"/>
          </p:cNvSpPr>
          <p:nvPr>
            <p:ph type="title"/>
          </p:nvPr>
        </p:nvSpPr>
        <p:spPr/>
        <p:txBody>
          <a:bodyPr>
            <a:normAutofit/>
          </a:bodyPr>
          <a:lstStyle/>
          <a:p>
            <a:r>
              <a:rPr lang="en-GB" sz="2500" dirty="0" err="1"/>
              <a:t>Borda</a:t>
            </a:r>
            <a:r>
              <a:rPr lang="en-GB" sz="2500" dirty="0"/>
              <a:t> Count (aka </a:t>
            </a:r>
            <a:r>
              <a:rPr lang="en-GB" sz="2500" dirty="0" err="1"/>
              <a:t>Borda</a:t>
            </a:r>
            <a:r>
              <a:rPr lang="en-GB" sz="2500" dirty="0"/>
              <a:t> Method)</a:t>
            </a:r>
          </a:p>
        </p:txBody>
      </p:sp>
      <p:sp>
        <p:nvSpPr>
          <p:cNvPr id="3" name="Content Placeholder 2">
            <a:extLst>
              <a:ext uri="{FF2B5EF4-FFF2-40B4-BE49-F238E27FC236}">
                <a16:creationId xmlns:a16="http://schemas.microsoft.com/office/drawing/2014/main" id="{BBD41ECD-ABFF-2838-1E91-4ACE02BB68AA}"/>
              </a:ext>
            </a:extLst>
          </p:cNvPr>
          <p:cNvSpPr>
            <a:spLocks noGrp="1"/>
          </p:cNvSpPr>
          <p:nvPr>
            <p:ph idx="1"/>
          </p:nvPr>
        </p:nvSpPr>
        <p:spPr>
          <a:xfrm>
            <a:off x="628650" y="1131094"/>
            <a:ext cx="6334125" cy="3738562"/>
          </a:xfrm>
        </p:spPr>
        <p:txBody>
          <a:bodyPr>
            <a:normAutofit/>
          </a:bodyPr>
          <a:lstStyle/>
          <a:p>
            <a:pPr marL="0" indent="0">
              <a:buNone/>
            </a:pPr>
            <a:r>
              <a:rPr lang="en-GB" sz="1500" dirty="0"/>
              <a:t>Each candidate is given a number of points, based on voters’ preferences, and the candidate with the most points wins</a:t>
            </a:r>
          </a:p>
          <a:p>
            <a:pPr marL="0" indent="0">
              <a:buNone/>
            </a:pPr>
            <a:endParaRPr lang="en-GB" sz="1500" dirty="0"/>
          </a:p>
          <a:p>
            <a:r>
              <a:rPr lang="en-GB" sz="1500" dirty="0"/>
              <a:t>P = number of candidates</a:t>
            </a:r>
          </a:p>
          <a:p>
            <a:endParaRPr lang="en-GB" sz="1500" dirty="0"/>
          </a:p>
          <a:p>
            <a:r>
              <a:rPr lang="en-GB" sz="1500" dirty="0"/>
              <a:t>1</a:t>
            </a:r>
            <a:r>
              <a:rPr lang="en-GB" sz="1500" baseline="30000" dirty="0"/>
              <a:t>st</a:t>
            </a:r>
            <a:r>
              <a:rPr lang="en-GB" sz="1500" dirty="0"/>
              <a:t> preference: P-1 points</a:t>
            </a:r>
          </a:p>
          <a:p>
            <a:r>
              <a:rPr lang="en-GB" sz="1500" dirty="0"/>
              <a:t>2</a:t>
            </a:r>
            <a:r>
              <a:rPr lang="en-GB" sz="1500" baseline="30000" dirty="0"/>
              <a:t>nd</a:t>
            </a:r>
            <a:r>
              <a:rPr lang="en-GB" sz="1500" dirty="0"/>
              <a:t> preference: P-2 points</a:t>
            </a:r>
          </a:p>
          <a:p>
            <a:r>
              <a:rPr lang="en-GB" sz="1500" dirty="0"/>
              <a:t>3</a:t>
            </a:r>
            <a:r>
              <a:rPr lang="en-GB" sz="1500" baseline="30000" dirty="0"/>
              <a:t>rd</a:t>
            </a:r>
            <a:r>
              <a:rPr lang="en-GB" sz="1500" dirty="0"/>
              <a:t> preference: P-3 points</a:t>
            </a:r>
          </a:p>
          <a:p>
            <a:r>
              <a:rPr lang="en-GB" sz="1500" dirty="0"/>
              <a:t>…</a:t>
            </a:r>
          </a:p>
          <a:p>
            <a:r>
              <a:rPr lang="en-GB" sz="1500" dirty="0"/>
              <a:t>Second-to-last: 1 point</a:t>
            </a:r>
          </a:p>
          <a:p>
            <a:r>
              <a:rPr lang="en-GB" sz="1500" dirty="0"/>
              <a:t>Last preference: 0 points</a:t>
            </a:r>
          </a:p>
          <a:p>
            <a:pPr marL="0" indent="0">
              <a:buNone/>
            </a:pPr>
            <a:endParaRPr lang="en-GB" sz="1500" dirty="0"/>
          </a:p>
        </p:txBody>
      </p:sp>
      <p:sp>
        <p:nvSpPr>
          <p:cNvPr id="4" name="TextBox 3">
            <a:extLst>
              <a:ext uri="{FF2B5EF4-FFF2-40B4-BE49-F238E27FC236}">
                <a16:creationId xmlns:a16="http://schemas.microsoft.com/office/drawing/2014/main" id="{25671661-A939-44C3-9843-7759CD474DB2}"/>
              </a:ext>
            </a:extLst>
          </p:cNvPr>
          <p:cNvSpPr txBox="1"/>
          <p:nvPr/>
        </p:nvSpPr>
        <p:spPr>
          <a:xfrm>
            <a:off x="4152900" y="2125266"/>
            <a:ext cx="2895600" cy="1938992"/>
          </a:xfrm>
          <a:prstGeom prst="rect">
            <a:avLst/>
          </a:prstGeom>
          <a:noFill/>
        </p:spPr>
        <p:txBody>
          <a:bodyPr wrap="square" rtlCol="0">
            <a:spAutoFit/>
          </a:bodyPr>
          <a:lstStyle/>
          <a:p>
            <a:r>
              <a:rPr lang="en-GB" sz="1500" dirty="0"/>
              <a:t>If you have 5 candidates, the points are:</a:t>
            </a:r>
          </a:p>
          <a:p>
            <a:endParaRPr lang="en-GB" sz="1500" dirty="0"/>
          </a:p>
          <a:p>
            <a:r>
              <a:rPr lang="en-GB" sz="1500" dirty="0"/>
              <a:t>1</a:t>
            </a:r>
            <a:r>
              <a:rPr lang="en-GB" sz="1500" baseline="30000" dirty="0"/>
              <a:t>st</a:t>
            </a:r>
            <a:r>
              <a:rPr lang="en-GB" sz="1500" dirty="0"/>
              <a:t> preference: 5-1= 4</a:t>
            </a:r>
          </a:p>
          <a:p>
            <a:r>
              <a:rPr lang="en-GB" sz="1500" dirty="0"/>
              <a:t>2</a:t>
            </a:r>
            <a:r>
              <a:rPr lang="en-GB" sz="1500" baseline="30000" dirty="0"/>
              <a:t>nd</a:t>
            </a:r>
            <a:r>
              <a:rPr lang="en-GB" sz="1500" dirty="0"/>
              <a:t> preference: 5-2= 3</a:t>
            </a:r>
          </a:p>
          <a:p>
            <a:r>
              <a:rPr lang="en-GB" sz="1500" dirty="0"/>
              <a:t>3</a:t>
            </a:r>
            <a:r>
              <a:rPr lang="en-GB" sz="1500" baseline="30000" dirty="0"/>
              <a:t>rd</a:t>
            </a:r>
            <a:r>
              <a:rPr lang="en-GB" sz="1500" dirty="0"/>
              <a:t> preference: 5-3= 2</a:t>
            </a:r>
          </a:p>
          <a:p>
            <a:r>
              <a:rPr lang="en-GB" sz="1500" dirty="0"/>
              <a:t>4</a:t>
            </a:r>
            <a:r>
              <a:rPr lang="en-GB" sz="1500" baseline="30000" dirty="0"/>
              <a:t>th</a:t>
            </a:r>
            <a:r>
              <a:rPr lang="en-GB" sz="1500" dirty="0"/>
              <a:t> preference: 5-4= 1</a:t>
            </a:r>
          </a:p>
          <a:p>
            <a:r>
              <a:rPr lang="en-GB" sz="1500" dirty="0"/>
              <a:t>5</a:t>
            </a:r>
            <a:r>
              <a:rPr lang="en-GB" sz="1500" baseline="30000" dirty="0"/>
              <a:t>th</a:t>
            </a:r>
            <a:r>
              <a:rPr lang="en-GB" sz="1500" dirty="0"/>
              <a:t> preference: 0</a:t>
            </a:r>
          </a:p>
        </p:txBody>
      </p:sp>
    </p:spTree>
    <p:extLst>
      <p:ext uri="{BB962C8B-B14F-4D97-AF65-F5344CB8AC3E}">
        <p14:creationId xmlns:p14="http://schemas.microsoft.com/office/powerpoint/2010/main" val="6206988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red and black striped flag&#10;&#10;AI-generated content may be incorrect.">
            <a:extLst>
              <a:ext uri="{FF2B5EF4-FFF2-40B4-BE49-F238E27FC236}">
                <a16:creationId xmlns:a16="http://schemas.microsoft.com/office/drawing/2014/main" id="{51CC3695-756F-AA1E-64F2-7DD84BAF4C9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1142" y="325072"/>
            <a:ext cx="3062378" cy="762432"/>
          </a:xfrm>
          <a:prstGeom prst="rect">
            <a:avLst/>
          </a:prstGeom>
        </p:spPr>
      </p:pic>
      <p:sp>
        <p:nvSpPr>
          <p:cNvPr id="5" name="TextBox 4">
            <a:extLst>
              <a:ext uri="{FF2B5EF4-FFF2-40B4-BE49-F238E27FC236}">
                <a16:creationId xmlns:a16="http://schemas.microsoft.com/office/drawing/2014/main" id="{01DDD673-5E19-444A-7AC5-CECC33F73C10}"/>
              </a:ext>
            </a:extLst>
          </p:cNvPr>
          <p:cNvSpPr txBox="1"/>
          <p:nvPr/>
        </p:nvSpPr>
        <p:spPr>
          <a:xfrm>
            <a:off x="642317" y="4545270"/>
            <a:ext cx="2318350" cy="338554"/>
          </a:xfrm>
          <a:prstGeom prst="rect">
            <a:avLst/>
          </a:prstGeom>
          <a:noFill/>
        </p:spPr>
        <p:txBody>
          <a:bodyPr wrap="square" lIns="91440" tIns="45720" rIns="91440" bIns="45720" anchor="t">
            <a:spAutoFit/>
          </a:bodyPr>
          <a:lstStyle/>
          <a:p>
            <a:r>
              <a:rPr lang="en-GB" sz="800" dirty="0">
                <a:latin typeface="MetaBook-Roman"/>
              </a:rPr>
              <a:t>Image credit: Formula 1 via Wikimedia Commons</a:t>
            </a:r>
          </a:p>
          <a:p>
            <a:r>
              <a:rPr lang="en-GB" sz="800" dirty="0">
                <a:latin typeface="MetaBook-Roman"/>
              </a:rPr>
              <a:t>Data from BBC Sport (2010)</a:t>
            </a:r>
          </a:p>
        </p:txBody>
      </p:sp>
      <p:graphicFrame>
        <p:nvGraphicFramePr>
          <p:cNvPr id="6" name="Table 5">
            <a:extLst>
              <a:ext uri="{FF2B5EF4-FFF2-40B4-BE49-F238E27FC236}">
                <a16:creationId xmlns:a16="http://schemas.microsoft.com/office/drawing/2014/main" id="{9756AEEC-E390-EC71-4ABD-C6E2EA14584C}"/>
              </a:ext>
            </a:extLst>
          </p:cNvPr>
          <p:cNvGraphicFramePr>
            <a:graphicFrameLocks noGrp="1"/>
          </p:cNvGraphicFramePr>
          <p:nvPr>
            <p:extLst>
              <p:ext uri="{D42A27DB-BD31-4B8C-83A1-F6EECF244321}">
                <p14:modId xmlns:p14="http://schemas.microsoft.com/office/powerpoint/2010/main" val="2576504725"/>
              </p:ext>
            </p:extLst>
          </p:nvPr>
        </p:nvGraphicFramePr>
        <p:xfrm>
          <a:off x="642236" y="1283093"/>
          <a:ext cx="2060636" cy="3268980"/>
        </p:xfrm>
        <a:graphic>
          <a:graphicData uri="http://schemas.openxmlformats.org/drawingml/2006/table">
            <a:tbl>
              <a:tblPr firstRow="1" bandRow="1">
                <a:tableStyleId>{775DCB02-9BB8-47FD-8907-85C794F793BA}</a:tableStyleId>
              </a:tblPr>
              <a:tblGrid>
                <a:gridCol w="1030318">
                  <a:extLst>
                    <a:ext uri="{9D8B030D-6E8A-4147-A177-3AD203B41FA5}">
                      <a16:colId xmlns:a16="http://schemas.microsoft.com/office/drawing/2014/main" val="3438194576"/>
                    </a:ext>
                  </a:extLst>
                </a:gridCol>
                <a:gridCol w="1030318">
                  <a:extLst>
                    <a:ext uri="{9D8B030D-6E8A-4147-A177-3AD203B41FA5}">
                      <a16:colId xmlns:a16="http://schemas.microsoft.com/office/drawing/2014/main" val="637069100"/>
                    </a:ext>
                  </a:extLst>
                </a:gridCol>
              </a:tblGrid>
              <a:tr h="276195">
                <a:tc>
                  <a:txBody>
                    <a:bodyPr/>
                    <a:lstStyle/>
                    <a:p>
                      <a:r>
                        <a:rPr lang="en-US" dirty="0"/>
                        <a:t>Position</a:t>
                      </a:r>
                    </a:p>
                  </a:txBody>
                  <a:tcPr/>
                </a:tc>
                <a:tc>
                  <a:txBody>
                    <a:bodyPr/>
                    <a:lstStyle/>
                    <a:p>
                      <a:r>
                        <a:rPr lang="en-US" dirty="0"/>
                        <a:t>Score</a:t>
                      </a:r>
                    </a:p>
                  </a:txBody>
                  <a:tcPr/>
                </a:tc>
                <a:extLst>
                  <a:ext uri="{0D108BD9-81ED-4DB2-BD59-A6C34878D82A}">
                    <a16:rowId xmlns:a16="http://schemas.microsoft.com/office/drawing/2014/main" val="156019779"/>
                  </a:ext>
                </a:extLst>
              </a:tr>
              <a:tr h="276195">
                <a:tc>
                  <a:txBody>
                    <a:bodyPr/>
                    <a:lstStyle/>
                    <a:p>
                      <a:r>
                        <a:rPr lang="en-US" dirty="0"/>
                        <a:t>1st</a:t>
                      </a:r>
                    </a:p>
                  </a:txBody>
                  <a:tcPr/>
                </a:tc>
                <a:tc>
                  <a:txBody>
                    <a:bodyPr/>
                    <a:lstStyle/>
                    <a:p>
                      <a:r>
                        <a:rPr lang="en-US" dirty="0"/>
                        <a:t>25</a:t>
                      </a:r>
                    </a:p>
                  </a:txBody>
                  <a:tcPr/>
                </a:tc>
                <a:extLst>
                  <a:ext uri="{0D108BD9-81ED-4DB2-BD59-A6C34878D82A}">
                    <a16:rowId xmlns:a16="http://schemas.microsoft.com/office/drawing/2014/main" val="1353304893"/>
                  </a:ext>
                </a:extLst>
              </a:tr>
              <a:tr h="276195">
                <a:tc>
                  <a:txBody>
                    <a:bodyPr/>
                    <a:lstStyle/>
                    <a:p>
                      <a:r>
                        <a:rPr lang="en-US" dirty="0"/>
                        <a:t>2nd</a:t>
                      </a:r>
                    </a:p>
                  </a:txBody>
                  <a:tcPr/>
                </a:tc>
                <a:tc>
                  <a:txBody>
                    <a:bodyPr/>
                    <a:lstStyle/>
                    <a:p>
                      <a:r>
                        <a:rPr lang="en-US" dirty="0"/>
                        <a:t>18</a:t>
                      </a:r>
                    </a:p>
                  </a:txBody>
                  <a:tcPr/>
                </a:tc>
                <a:extLst>
                  <a:ext uri="{0D108BD9-81ED-4DB2-BD59-A6C34878D82A}">
                    <a16:rowId xmlns:a16="http://schemas.microsoft.com/office/drawing/2014/main" val="64987659"/>
                  </a:ext>
                </a:extLst>
              </a:tr>
              <a:tr h="276195">
                <a:tc>
                  <a:txBody>
                    <a:bodyPr/>
                    <a:lstStyle/>
                    <a:p>
                      <a:r>
                        <a:rPr lang="en-US" dirty="0"/>
                        <a:t>3rd</a:t>
                      </a:r>
                    </a:p>
                  </a:txBody>
                  <a:tcPr/>
                </a:tc>
                <a:tc>
                  <a:txBody>
                    <a:bodyPr/>
                    <a:lstStyle/>
                    <a:p>
                      <a:r>
                        <a:rPr lang="en-US" dirty="0"/>
                        <a:t>15</a:t>
                      </a:r>
                    </a:p>
                  </a:txBody>
                  <a:tcPr/>
                </a:tc>
                <a:extLst>
                  <a:ext uri="{0D108BD9-81ED-4DB2-BD59-A6C34878D82A}">
                    <a16:rowId xmlns:a16="http://schemas.microsoft.com/office/drawing/2014/main" val="633194572"/>
                  </a:ext>
                </a:extLst>
              </a:tr>
              <a:tr h="276195">
                <a:tc>
                  <a:txBody>
                    <a:bodyPr/>
                    <a:lstStyle/>
                    <a:p>
                      <a:r>
                        <a:rPr lang="en-US" dirty="0"/>
                        <a:t>4th</a:t>
                      </a:r>
                    </a:p>
                  </a:txBody>
                  <a:tcPr/>
                </a:tc>
                <a:tc>
                  <a:txBody>
                    <a:bodyPr/>
                    <a:lstStyle/>
                    <a:p>
                      <a:r>
                        <a:rPr lang="en-US" dirty="0"/>
                        <a:t>12</a:t>
                      </a:r>
                    </a:p>
                  </a:txBody>
                  <a:tcPr/>
                </a:tc>
                <a:extLst>
                  <a:ext uri="{0D108BD9-81ED-4DB2-BD59-A6C34878D82A}">
                    <a16:rowId xmlns:a16="http://schemas.microsoft.com/office/drawing/2014/main" val="469871077"/>
                  </a:ext>
                </a:extLst>
              </a:tr>
              <a:tr h="276195">
                <a:tc>
                  <a:txBody>
                    <a:bodyPr/>
                    <a:lstStyle/>
                    <a:p>
                      <a:r>
                        <a:rPr lang="en-US" dirty="0"/>
                        <a:t>5th</a:t>
                      </a:r>
                    </a:p>
                  </a:txBody>
                  <a:tcPr/>
                </a:tc>
                <a:tc>
                  <a:txBody>
                    <a:bodyPr/>
                    <a:lstStyle/>
                    <a:p>
                      <a:r>
                        <a:rPr lang="en-US" dirty="0"/>
                        <a:t>10</a:t>
                      </a:r>
                    </a:p>
                  </a:txBody>
                  <a:tcPr/>
                </a:tc>
                <a:extLst>
                  <a:ext uri="{0D108BD9-81ED-4DB2-BD59-A6C34878D82A}">
                    <a16:rowId xmlns:a16="http://schemas.microsoft.com/office/drawing/2014/main" val="1749919931"/>
                  </a:ext>
                </a:extLst>
              </a:tr>
              <a:tr h="276195">
                <a:tc>
                  <a:txBody>
                    <a:bodyPr/>
                    <a:lstStyle/>
                    <a:p>
                      <a:pPr lvl="0">
                        <a:buNone/>
                      </a:pPr>
                      <a:r>
                        <a:rPr lang="en-US" dirty="0"/>
                        <a:t>6th</a:t>
                      </a:r>
                    </a:p>
                  </a:txBody>
                  <a:tcPr/>
                </a:tc>
                <a:tc>
                  <a:txBody>
                    <a:bodyPr/>
                    <a:lstStyle/>
                    <a:p>
                      <a:pPr lvl="0">
                        <a:buNone/>
                      </a:pPr>
                      <a:r>
                        <a:rPr lang="en-US" dirty="0"/>
                        <a:t>8</a:t>
                      </a:r>
                    </a:p>
                  </a:txBody>
                  <a:tcPr/>
                </a:tc>
                <a:extLst>
                  <a:ext uri="{0D108BD9-81ED-4DB2-BD59-A6C34878D82A}">
                    <a16:rowId xmlns:a16="http://schemas.microsoft.com/office/drawing/2014/main" val="2403663764"/>
                  </a:ext>
                </a:extLst>
              </a:tr>
              <a:tr h="276195">
                <a:tc>
                  <a:txBody>
                    <a:bodyPr/>
                    <a:lstStyle/>
                    <a:p>
                      <a:pPr lvl="0">
                        <a:buNone/>
                      </a:pPr>
                      <a:r>
                        <a:rPr lang="en-US" dirty="0"/>
                        <a:t>7th</a:t>
                      </a:r>
                    </a:p>
                  </a:txBody>
                  <a:tcPr/>
                </a:tc>
                <a:tc>
                  <a:txBody>
                    <a:bodyPr/>
                    <a:lstStyle/>
                    <a:p>
                      <a:pPr lvl="0">
                        <a:buNone/>
                      </a:pPr>
                      <a:r>
                        <a:rPr lang="en-US" dirty="0"/>
                        <a:t>6</a:t>
                      </a:r>
                    </a:p>
                  </a:txBody>
                  <a:tcPr/>
                </a:tc>
                <a:extLst>
                  <a:ext uri="{0D108BD9-81ED-4DB2-BD59-A6C34878D82A}">
                    <a16:rowId xmlns:a16="http://schemas.microsoft.com/office/drawing/2014/main" val="1844282666"/>
                  </a:ext>
                </a:extLst>
              </a:tr>
              <a:tr h="276195">
                <a:tc>
                  <a:txBody>
                    <a:bodyPr/>
                    <a:lstStyle/>
                    <a:p>
                      <a:r>
                        <a:rPr lang="en-US" dirty="0"/>
                        <a:t>8th</a:t>
                      </a:r>
                    </a:p>
                  </a:txBody>
                  <a:tcPr/>
                </a:tc>
                <a:tc>
                  <a:txBody>
                    <a:bodyPr/>
                    <a:lstStyle/>
                    <a:p>
                      <a:r>
                        <a:rPr lang="en-US" dirty="0"/>
                        <a:t>4</a:t>
                      </a:r>
                    </a:p>
                  </a:txBody>
                  <a:tcPr/>
                </a:tc>
                <a:extLst>
                  <a:ext uri="{0D108BD9-81ED-4DB2-BD59-A6C34878D82A}">
                    <a16:rowId xmlns:a16="http://schemas.microsoft.com/office/drawing/2014/main" val="1604390816"/>
                  </a:ext>
                </a:extLst>
              </a:tr>
              <a:tr h="276195">
                <a:tc>
                  <a:txBody>
                    <a:bodyPr/>
                    <a:lstStyle/>
                    <a:p>
                      <a:r>
                        <a:rPr lang="en-US" dirty="0"/>
                        <a:t>9th</a:t>
                      </a:r>
                    </a:p>
                  </a:txBody>
                  <a:tcPr/>
                </a:tc>
                <a:tc>
                  <a:txBody>
                    <a:bodyPr/>
                    <a:lstStyle/>
                    <a:p>
                      <a:r>
                        <a:rPr lang="en-US" dirty="0"/>
                        <a:t>2</a:t>
                      </a:r>
                    </a:p>
                  </a:txBody>
                  <a:tcPr/>
                </a:tc>
                <a:extLst>
                  <a:ext uri="{0D108BD9-81ED-4DB2-BD59-A6C34878D82A}">
                    <a16:rowId xmlns:a16="http://schemas.microsoft.com/office/drawing/2014/main" val="2934527470"/>
                  </a:ext>
                </a:extLst>
              </a:tr>
              <a:tr h="276195">
                <a:tc>
                  <a:txBody>
                    <a:bodyPr/>
                    <a:lstStyle/>
                    <a:p>
                      <a:pPr lvl="0">
                        <a:buNone/>
                      </a:pPr>
                      <a:r>
                        <a:rPr lang="en-US" dirty="0"/>
                        <a:t>10th</a:t>
                      </a:r>
                    </a:p>
                  </a:txBody>
                  <a:tcPr/>
                </a:tc>
                <a:tc>
                  <a:txBody>
                    <a:bodyPr/>
                    <a:lstStyle/>
                    <a:p>
                      <a:pPr lvl="0">
                        <a:buNone/>
                      </a:pPr>
                      <a:r>
                        <a:rPr lang="en-US" dirty="0"/>
                        <a:t>1</a:t>
                      </a:r>
                    </a:p>
                  </a:txBody>
                  <a:tcPr/>
                </a:tc>
                <a:extLst>
                  <a:ext uri="{0D108BD9-81ED-4DB2-BD59-A6C34878D82A}">
                    <a16:rowId xmlns:a16="http://schemas.microsoft.com/office/drawing/2014/main" val="4259659949"/>
                  </a:ext>
                </a:extLst>
              </a:tr>
            </a:tbl>
          </a:graphicData>
        </a:graphic>
      </p:graphicFrame>
      <p:sp>
        <p:nvSpPr>
          <p:cNvPr id="9" name="TextBox 8">
            <a:extLst>
              <a:ext uri="{FF2B5EF4-FFF2-40B4-BE49-F238E27FC236}">
                <a16:creationId xmlns:a16="http://schemas.microsoft.com/office/drawing/2014/main" id="{BAC727E2-34F8-1E44-60F6-1F981486AEC7}"/>
              </a:ext>
            </a:extLst>
          </p:cNvPr>
          <p:cNvSpPr txBox="1"/>
          <p:nvPr/>
        </p:nvSpPr>
        <p:spPr>
          <a:xfrm>
            <a:off x="3700472" y="4556640"/>
            <a:ext cx="2097126" cy="461665"/>
          </a:xfrm>
          <a:prstGeom prst="rect">
            <a:avLst/>
          </a:prstGeom>
          <a:noFill/>
        </p:spPr>
        <p:txBody>
          <a:bodyPr wrap="square" lIns="91440" tIns="45720" rIns="91440" bIns="45720" anchor="t">
            <a:spAutoFit/>
          </a:bodyPr>
          <a:lstStyle/>
          <a:p>
            <a:r>
              <a:rPr lang="en-GB" sz="800" dirty="0">
                <a:latin typeface="MetaBook-Roman"/>
              </a:rPr>
              <a:t>Image credit: European Broadcasting Union via Wikimedia Commons</a:t>
            </a:r>
          </a:p>
          <a:p>
            <a:r>
              <a:rPr lang="en-GB" sz="800" dirty="0">
                <a:latin typeface="MetaBook-Roman"/>
              </a:rPr>
              <a:t>Data from European Song Contest (2023)</a:t>
            </a:r>
          </a:p>
        </p:txBody>
      </p:sp>
      <p:pic>
        <p:nvPicPr>
          <p:cNvPr id="11" name="Picture 10">
            <a:extLst>
              <a:ext uri="{FF2B5EF4-FFF2-40B4-BE49-F238E27FC236}">
                <a16:creationId xmlns:a16="http://schemas.microsoft.com/office/drawing/2014/main" id="{5F171F6D-B9D6-FE7E-B225-FBE715E4016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26995" y="219974"/>
            <a:ext cx="928060" cy="969395"/>
          </a:xfrm>
          <a:prstGeom prst="rect">
            <a:avLst/>
          </a:prstGeom>
        </p:spPr>
      </p:pic>
      <p:sp>
        <p:nvSpPr>
          <p:cNvPr id="12" name="TextBox 11">
            <a:extLst>
              <a:ext uri="{FF2B5EF4-FFF2-40B4-BE49-F238E27FC236}">
                <a16:creationId xmlns:a16="http://schemas.microsoft.com/office/drawing/2014/main" id="{7806B9F5-57BB-7FB8-B13A-9ACB84738B38}"/>
              </a:ext>
            </a:extLst>
          </p:cNvPr>
          <p:cNvSpPr txBox="1"/>
          <p:nvPr/>
        </p:nvSpPr>
        <p:spPr>
          <a:xfrm>
            <a:off x="4912205" y="379618"/>
            <a:ext cx="2060636"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latin typeface="+mj-lt"/>
                <a:ea typeface="Verdana"/>
              </a:rPr>
              <a:t>Eurovision</a:t>
            </a:r>
          </a:p>
          <a:p>
            <a:r>
              <a:rPr lang="en-US" sz="2000" b="1" dirty="0">
                <a:latin typeface="+mj-lt"/>
                <a:ea typeface="Verdana"/>
              </a:rPr>
              <a:t>Song Contest</a:t>
            </a:r>
          </a:p>
        </p:txBody>
      </p:sp>
      <p:graphicFrame>
        <p:nvGraphicFramePr>
          <p:cNvPr id="13" name="Table 12">
            <a:extLst>
              <a:ext uri="{FF2B5EF4-FFF2-40B4-BE49-F238E27FC236}">
                <a16:creationId xmlns:a16="http://schemas.microsoft.com/office/drawing/2014/main" id="{7C43B08C-4C91-23DF-9320-DA5134C9B32D}"/>
              </a:ext>
            </a:extLst>
          </p:cNvPr>
          <p:cNvGraphicFramePr>
            <a:graphicFrameLocks noGrp="1"/>
          </p:cNvGraphicFramePr>
          <p:nvPr>
            <p:extLst>
              <p:ext uri="{D42A27DB-BD31-4B8C-83A1-F6EECF244321}">
                <p14:modId xmlns:p14="http://schemas.microsoft.com/office/powerpoint/2010/main" val="3708909041"/>
              </p:ext>
            </p:extLst>
          </p:nvPr>
        </p:nvGraphicFramePr>
        <p:xfrm>
          <a:off x="3736962" y="1283093"/>
          <a:ext cx="2060636" cy="3268980"/>
        </p:xfrm>
        <a:graphic>
          <a:graphicData uri="http://schemas.openxmlformats.org/drawingml/2006/table">
            <a:tbl>
              <a:tblPr firstRow="1" bandRow="1">
                <a:tableStyleId>{775DCB02-9BB8-47FD-8907-85C794F793BA}</a:tableStyleId>
              </a:tblPr>
              <a:tblGrid>
                <a:gridCol w="1030318">
                  <a:extLst>
                    <a:ext uri="{9D8B030D-6E8A-4147-A177-3AD203B41FA5}">
                      <a16:colId xmlns:a16="http://schemas.microsoft.com/office/drawing/2014/main" val="3438194576"/>
                    </a:ext>
                  </a:extLst>
                </a:gridCol>
                <a:gridCol w="1030318">
                  <a:extLst>
                    <a:ext uri="{9D8B030D-6E8A-4147-A177-3AD203B41FA5}">
                      <a16:colId xmlns:a16="http://schemas.microsoft.com/office/drawing/2014/main" val="637069100"/>
                    </a:ext>
                  </a:extLst>
                </a:gridCol>
              </a:tblGrid>
              <a:tr h="276195">
                <a:tc>
                  <a:txBody>
                    <a:bodyPr/>
                    <a:lstStyle/>
                    <a:p>
                      <a:r>
                        <a:rPr lang="en-US" dirty="0"/>
                        <a:t>Position</a:t>
                      </a:r>
                    </a:p>
                  </a:txBody>
                  <a:tcPr/>
                </a:tc>
                <a:tc>
                  <a:txBody>
                    <a:bodyPr/>
                    <a:lstStyle/>
                    <a:p>
                      <a:r>
                        <a:rPr lang="en-US" dirty="0"/>
                        <a:t>Score</a:t>
                      </a:r>
                    </a:p>
                  </a:txBody>
                  <a:tcPr/>
                </a:tc>
                <a:extLst>
                  <a:ext uri="{0D108BD9-81ED-4DB2-BD59-A6C34878D82A}">
                    <a16:rowId xmlns:a16="http://schemas.microsoft.com/office/drawing/2014/main" val="156019779"/>
                  </a:ext>
                </a:extLst>
              </a:tr>
              <a:tr h="276195">
                <a:tc>
                  <a:txBody>
                    <a:bodyPr/>
                    <a:lstStyle/>
                    <a:p>
                      <a:r>
                        <a:rPr lang="en-US" dirty="0"/>
                        <a:t>1st</a:t>
                      </a:r>
                    </a:p>
                  </a:txBody>
                  <a:tcPr/>
                </a:tc>
                <a:tc>
                  <a:txBody>
                    <a:bodyPr/>
                    <a:lstStyle/>
                    <a:p>
                      <a:r>
                        <a:rPr lang="en-US" dirty="0"/>
                        <a:t>12</a:t>
                      </a:r>
                    </a:p>
                  </a:txBody>
                  <a:tcPr/>
                </a:tc>
                <a:extLst>
                  <a:ext uri="{0D108BD9-81ED-4DB2-BD59-A6C34878D82A}">
                    <a16:rowId xmlns:a16="http://schemas.microsoft.com/office/drawing/2014/main" val="1353304893"/>
                  </a:ext>
                </a:extLst>
              </a:tr>
              <a:tr h="276195">
                <a:tc>
                  <a:txBody>
                    <a:bodyPr/>
                    <a:lstStyle/>
                    <a:p>
                      <a:r>
                        <a:rPr lang="en-US" dirty="0"/>
                        <a:t>2nd</a:t>
                      </a:r>
                    </a:p>
                  </a:txBody>
                  <a:tcPr/>
                </a:tc>
                <a:tc>
                  <a:txBody>
                    <a:bodyPr/>
                    <a:lstStyle/>
                    <a:p>
                      <a:r>
                        <a:rPr lang="en-US" dirty="0"/>
                        <a:t>10</a:t>
                      </a:r>
                    </a:p>
                  </a:txBody>
                  <a:tcPr/>
                </a:tc>
                <a:extLst>
                  <a:ext uri="{0D108BD9-81ED-4DB2-BD59-A6C34878D82A}">
                    <a16:rowId xmlns:a16="http://schemas.microsoft.com/office/drawing/2014/main" val="64987659"/>
                  </a:ext>
                </a:extLst>
              </a:tr>
              <a:tr h="276195">
                <a:tc>
                  <a:txBody>
                    <a:bodyPr/>
                    <a:lstStyle/>
                    <a:p>
                      <a:r>
                        <a:rPr lang="en-US" dirty="0"/>
                        <a:t>3rd</a:t>
                      </a:r>
                    </a:p>
                  </a:txBody>
                  <a:tcPr/>
                </a:tc>
                <a:tc>
                  <a:txBody>
                    <a:bodyPr/>
                    <a:lstStyle/>
                    <a:p>
                      <a:r>
                        <a:rPr lang="en-US" dirty="0"/>
                        <a:t>8</a:t>
                      </a:r>
                    </a:p>
                  </a:txBody>
                  <a:tcPr/>
                </a:tc>
                <a:extLst>
                  <a:ext uri="{0D108BD9-81ED-4DB2-BD59-A6C34878D82A}">
                    <a16:rowId xmlns:a16="http://schemas.microsoft.com/office/drawing/2014/main" val="633194572"/>
                  </a:ext>
                </a:extLst>
              </a:tr>
              <a:tr h="276195">
                <a:tc>
                  <a:txBody>
                    <a:bodyPr/>
                    <a:lstStyle/>
                    <a:p>
                      <a:r>
                        <a:rPr lang="en-US" dirty="0"/>
                        <a:t>4th</a:t>
                      </a:r>
                    </a:p>
                  </a:txBody>
                  <a:tcPr/>
                </a:tc>
                <a:tc>
                  <a:txBody>
                    <a:bodyPr/>
                    <a:lstStyle/>
                    <a:p>
                      <a:r>
                        <a:rPr lang="en-US" dirty="0"/>
                        <a:t>7</a:t>
                      </a:r>
                    </a:p>
                  </a:txBody>
                  <a:tcPr/>
                </a:tc>
                <a:extLst>
                  <a:ext uri="{0D108BD9-81ED-4DB2-BD59-A6C34878D82A}">
                    <a16:rowId xmlns:a16="http://schemas.microsoft.com/office/drawing/2014/main" val="469871077"/>
                  </a:ext>
                </a:extLst>
              </a:tr>
              <a:tr h="276195">
                <a:tc>
                  <a:txBody>
                    <a:bodyPr/>
                    <a:lstStyle/>
                    <a:p>
                      <a:r>
                        <a:rPr lang="en-US" dirty="0"/>
                        <a:t>5th</a:t>
                      </a:r>
                    </a:p>
                  </a:txBody>
                  <a:tcPr/>
                </a:tc>
                <a:tc>
                  <a:txBody>
                    <a:bodyPr/>
                    <a:lstStyle/>
                    <a:p>
                      <a:r>
                        <a:rPr lang="en-US" dirty="0"/>
                        <a:t>6</a:t>
                      </a:r>
                    </a:p>
                  </a:txBody>
                  <a:tcPr/>
                </a:tc>
                <a:extLst>
                  <a:ext uri="{0D108BD9-81ED-4DB2-BD59-A6C34878D82A}">
                    <a16:rowId xmlns:a16="http://schemas.microsoft.com/office/drawing/2014/main" val="1749919931"/>
                  </a:ext>
                </a:extLst>
              </a:tr>
              <a:tr h="276195">
                <a:tc>
                  <a:txBody>
                    <a:bodyPr/>
                    <a:lstStyle/>
                    <a:p>
                      <a:pPr lvl="0">
                        <a:buNone/>
                      </a:pPr>
                      <a:r>
                        <a:rPr lang="en-US" dirty="0"/>
                        <a:t>6th</a:t>
                      </a:r>
                    </a:p>
                  </a:txBody>
                  <a:tcPr/>
                </a:tc>
                <a:tc>
                  <a:txBody>
                    <a:bodyPr/>
                    <a:lstStyle/>
                    <a:p>
                      <a:pPr lvl="0">
                        <a:buNone/>
                      </a:pPr>
                      <a:r>
                        <a:rPr lang="en-US" dirty="0"/>
                        <a:t>5</a:t>
                      </a:r>
                    </a:p>
                  </a:txBody>
                  <a:tcPr/>
                </a:tc>
                <a:extLst>
                  <a:ext uri="{0D108BD9-81ED-4DB2-BD59-A6C34878D82A}">
                    <a16:rowId xmlns:a16="http://schemas.microsoft.com/office/drawing/2014/main" val="2403663764"/>
                  </a:ext>
                </a:extLst>
              </a:tr>
              <a:tr h="276195">
                <a:tc>
                  <a:txBody>
                    <a:bodyPr/>
                    <a:lstStyle/>
                    <a:p>
                      <a:pPr lvl="0">
                        <a:buNone/>
                      </a:pPr>
                      <a:r>
                        <a:rPr lang="en-US" dirty="0"/>
                        <a:t>7th</a:t>
                      </a:r>
                    </a:p>
                  </a:txBody>
                  <a:tcPr/>
                </a:tc>
                <a:tc>
                  <a:txBody>
                    <a:bodyPr/>
                    <a:lstStyle/>
                    <a:p>
                      <a:pPr lvl="0">
                        <a:buNone/>
                      </a:pPr>
                      <a:r>
                        <a:rPr lang="en-US" dirty="0"/>
                        <a:t>4</a:t>
                      </a:r>
                    </a:p>
                  </a:txBody>
                  <a:tcPr/>
                </a:tc>
                <a:extLst>
                  <a:ext uri="{0D108BD9-81ED-4DB2-BD59-A6C34878D82A}">
                    <a16:rowId xmlns:a16="http://schemas.microsoft.com/office/drawing/2014/main" val="1844282666"/>
                  </a:ext>
                </a:extLst>
              </a:tr>
              <a:tr h="276195">
                <a:tc>
                  <a:txBody>
                    <a:bodyPr/>
                    <a:lstStyle/>
                    <a:p>
                      <a:r>
                        <a:rPr lang="en-US" dirty="0"/>
                        <a:t>8th</a:t>
                      </a:r>
                    </a:p>
                  </a:txBody>
                  <a:tcPr/>
                </a:tc>
                <a:tc>
                  <a:txBody>
                    <a:bodyPr/>
                    <a:lstStyle/>
                    <a:p>
                      <a:r>
                        <a:rPr lang="en-US" dirty="0"/>
                        <a:t>3</a:t>
                      </a:r>
                    </a:p>
                  </a:txBody>
                  <a:tcPr/>
                </a:tc>
                <a:extLst>
                  <a:ext uri="{0D108BD9-81ED-4DB2-BD59-A6C34878D82A}">
                    <a16:rowId xmlns:a16="http://schemas.microsoft.com/office/drawing/2014/main" val="1604390816"/>
                  </a:ext>
                </a:extLst>
              </a:tr>
              <a:tr h="276195">
                <a:tc>
                  <a:txBody>
                    <a:bodyPr/>
                    <a:lstStyle/>
                    <a:p>
                      <a:r>
                        <a:rPr lang="en-US" dirty="0"/>
                        <a:t>9th</a:t>
                      </a:r>
                    </a:p>
                  </a:txBody>
                  <a:tcPr/>
                </a:tc>
                <a:tc>
                  <a:txBody>
                    <a:bodyPr/>
                    <a:lstStyle/>
                    <a:p>
                      <a:r>
                        <a:rPr lang="en-US" dirty="0"/>
                        <a:t>2</a:t>
                      </a:r>
                    </a:p>
                  </a:txBody>
                  <a:tcPr/>
                </a:tc>
                <a:extLst>
                  <a:ext uri="{0D108BD9-81ED-4DB2-BD59-A6C34878D82A}">
                    <a16:rowId xmlns:a16="http://schemas.microsoft.com/office/drawing/2014/main" val="2934527470"/>
                  </a:ext>
                </a:extLst>
              </a:tr>
              <a:tr h="276195">
                <a:tc>
                  <a:txBody>
                    <a:bodyPr/>
                    <a:lstStyle/>
                    <a:p>
                      <a:pPr lvl="0">
                        <a:buNone/>
                      </a:pPr>
                      <a:r>
                        <a:rPr lang="en-US" dirty="0"/>
                        <a:t>10th</a:t>
                      </a:r>
                    </a:p>
                  </a:txBody>
                  <a:tcPr/>
                </a:tc>
                <a:tc>
                  <a:txBody>
                    <a:bodyPr/>
                    <a:lstStyle/>
                    <a:p>
                      <a:pPr lvl="0">
                        <a:buNone/>
                      </a:pPr>
                      <a:r>
                        <a:rPr lang="en-US" dirty="0"/>
                        <a:t>1</a:t>
                      </a:r>
                    </a:p>
                  </a:txBody>
                  <a:tcPr/>
                </a:tc>
                <a:extLst>
                  <a:ext uri="{0D108BD9-81ED-4DB2-BD59-A6C34878D82A}">
                    <a16:rowId xmlns:a16="http://schemas.microsoft.com/office/drawing/2014/main" val="4259659949"/>
                  </a:ext>
                </a:extLst>
              </a:tr>
            </a:tbl>
          </a:graphicData>
        </a:graphic>
      </p:graphicFrame>
      <p:pic>
        <p:nvPicPr>
          <p:cNvPr id="1026" name="Picture 2" descr="Eurovision 2021: The Spokespersons and Jury Voting Running Order - Eurovoix">
            <a:extLst>
              <a:ext uri="{FF2B5EF4-FFF2-40B4-BE49-F238E27FC236}">
                <a16:creationId xmlns:a16="http://schemas.microsoft.com/office/drawing/2014/main" id="{537A071A-8B1A-5650-E0FD-7DDCB602F454}"/>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86475" y="1711821"/>
            <a:ext cx="3057525" cy="171985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C052317-716B-38B3-6007-EFEB8079114B}"/>
              </a:ext>
            </a:extLst>
          </p:cNvPr>
          <p:cNvSpPr txBox="1"/>
          <p:nvPr/>
        </p:nvSpPr>
        <p:spPr>
          <a:xfrm>
            <a:off x="6987029" y="3431679"/>
            <a:ext cx="2097126" cy="215444"/>
          </a:xfrm>
          <a:prstGeom prst="rect">
            <a:avLst/>
          </a:prstGeom>
          <a:noFill/>
        </p:spPr>
        <p:txBody>
          <a:bodyPr wrap="square" lIns="91440" tIns="45720" rIns="91440" bIns="45720" anchor="t">
            <a:spAutoFit/>
          </a:bodyPr>
          <a:lstStyle/>
          <a:p>
            <a:r>
              <a:rPr lang="en-GB" sz="800" dirty="0">
                <a:latin typeface="MetaBook-Roman"/>
              </a:rPr>
              <a:t>Image credit: </a:t>
            </a:r>
            <a:r>
              <a:rPr lang="en-GB" sz="800" dirty="0" err="1">
                <a:latin typeface="MetaBook-Roman"/>
              </a:rPr>
              <a:t>Eurovoix</a:t>
            </a:r>
            <a:endParaRPr lang="en-GB" sz="800" dirty="0">
              <a:latin typeface="MetaBook-Roman"/>
            </a:endParaRPr>
          </a:p>
        </p:txBody>
      </p:sp>
    </p:spTree>
    <p:extLst>
      <p:ext uri="{BB962C8B-B14F-4D97-AF65-F5344CB8AC3E}">
        <p14:creationId xmlns:p14="http://schemas.microsoft.com/office/powerpoint/2010/main" val="961470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6D911-FBBA-2AC8-EF80-40D226887230}"/>
              </a:ext>
            </a:extLst>
          </p:cNvPr>
          <p:cNvSpPr>
            <a:spLocks noGrp="1"/>
          </p:cNvSpPr>
          <p:nvPr>
            <p:ph type="title"/>
          </p:nvPr>
        </p:nvSpPr>
        <p:spPr>
          <a:xfrm>
            <a:off x="628650" y="273844"/>
            <a:ext cx="6496050" cy="994172"/>
          </a:xfrm>
        </p:spPr>
        <p:txBody>
          <a:bodyPr>
            <a:normAutofit/>
          </a:bodyPr>
          <a:lstStyle/>
          <a:p>
            <a:r>
              <a:rPr lang="en-GB" sz="2500" dirty="0"/>
              <a:t>Which pizza wins?</a:t>
            </a:r>
          </a:p>
        </p:txBody>
      </p:sp>
      <p:sp>
        <p:nvSpPr>
          <p:cNvPr id="5" name="Rectangle 1">
            <a:extLst>
              <a:ext uri="{FF2B5EF4-FFF2-40B4-BE49-F238E27FC236}">
                <a16:creationId xmlns:a16="http://schemas.microsoft.com/office/drawing/2014/main" id="{2AF44AC9-B22F-7E9D-E578-E6A16A207E7C}"/>
              </a:ext>
            </a:extLst>
          </p:cNvPr>
          <p:cNvSpPr>
            <a:spLocks noChangeArrowheads="1"/>
          </p:cNvSpPr>
          <p:nvPr/>
        </p:nvSpPr>
        <p:spPr bwMode="auto">
          <a:xfrm>
            <a:off x="-939800" y="-2540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Content Placeholder 5">
            <a:extLst>
              <a:ext uri="{FF2B5EF4-FFF2-40B4-BE49-F238E27FC236}">
                <a16:creationId xmlns:a16="http://schemas.microsoft.com/office/drawing/2014/main" id="{47632E30-3E54-4033-ABFF-2038DCB3B059}"/>
              </a:ext>
            </a:extLst>
          </p:cNvPr>
          <p:cNvSpPr>
            <a:spLocks noGrp="1"/>
          </p:cNvSpPr>
          <p:nvPr>
            <p:ph idx="1"/>
          </p:nvPr>
        </p:nvSpPr>
        <p:spPr/>
        <p:txBody>
          <a:bodyPr/>
          <a:lstStyle/>
          <a:p>
            <a:endParaRPr lang="en-GB"/>
          </a:p>
        </p:txBody>
      </p:sp>
      <p:pic>
        <p:nvPicPr>
          <p:cNvPr id="8" name="Picture 7">
            <a:extLst>
              <a:ext uri="{FF2B5EF4-FFF2-40B4-BE49-F238E27FC236}">
                <a16:creationId xmlns:a16="http://schemas.microsoft.com/office/drawing/2014/main" id="{DF1FD64C-4A2F-5795-8562-C84DF9B6322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2712" y="1338660"/>
            <a:ext cx="6872867" cy="3364707"/>
          </a:xfrm>
          <a:prstGeom prst="rect">
            <a:avLst/>
          </a:prstGeom>
        </p:spPr>
      </p:pic>
      <p:pic>
        <p:nvPicPr>
          <p:cNvPr id="20" name="Graphic 19" descr="Cheese with solid fill">
            <a:extLst>
              <a:ext uri="{FF2B5EF4-FFF2-40B4-BE49-F238E27FC236}">
                <a16:creationId xmlns:a16="http://schemas.microsoft.com/office/drawing/2014/main" id="{B4DFAA0E-5EA2-5F9A-D370-6E97FB7917E5}"/>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406765" y="444549"/>
            <a:ext cx="515698" cy="515698"/>
          </a:xfrm>
          <a:prstGeom prst="rect">
            <a:avLst/>
          </a:prstGeom>
        </p:spPr>
      </p:pic>
      <p:pic>
        <p:nvPicPr>
          <p:cNvPr id="21" name="Graphic 20" descr="Onion with solid fill">
            <a:extLst>
              <a:ext uri="{FF2B5EF4-FFF2-40B4-BE49-F238E27FC236}">
                <a16:creationId xmlns:a16="http://schemas.microsoft.com/office/drawing/2014/main" id="{E5479E84-E207-BAC0-4B55-0B6055FFC89A}"/>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7402855" y="1001633"/>
            <a:ext cx="480935" cy="480935"/>
          </a:xfrm>
          <a:prstGeom prst="rect">
            <a:avLst/>
          </a:prstGeom>
        </p:spPr>
      </p:pic>
      <p:pic>
        <p:nvPicPr>
          <p:cNvPr id="22" name="Graphic 21" descr="Pizza with solid fill">
            <a:extLst>
              <a:ext uri="{FF2B5EF4-FFF2-40B4-BE49-F238E27FC236}">
                <a16:creationId xmlns:a16="http://schemas.microsoft.com/office/drawing/2014/main" id="{064D10F4-1C02-DD9A-17B2-F7053DB3167A}"/>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7352597" y="1523954"/>
            <a:ext cx="515698" cy="515698"/>
          </a:xfrm>
          <a:prstGeom prst="rect">
            <a:avLst/>
          </a:prstGeom>
        </p:spPr>
      </p:pic>
      <p:pic>
        <p:nvPicPr>
          <p:cNvPr id="23" name="Graphic 22" descr="Pineapple with solid fill">
            <a:extLst>
              <a:ext uri="{FF2B5EF4-FFF2-40B4-BE49-F238E27FC236}">
                <a16:creationId xmlns:a16="http://schemas.microsoft.com/office/drawing/2014/main" id="{72AD984D-8EEC-25A4-55A8-331A63776577}"/>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7368091" y="2058160"/>
            <a:ext cx="515699" cy="515699"/>
          </a:xfrm>
          <a:prstGeom prst="rect">
            <a:avLst/>
          </a:prstGeom>
        </p:spPr>
      </p:pic>
      <p:sp>
        <p:nvSpPr>
          <p:cNvPr id="24" name="TextBox 23">
            <a:extLst>
              <a:ext uri="{FF2B5EF4-FFF2-40B4-BE49-F238E27FC236}">
                <a16:creationId xmlns:a16="http://schemas.microsoft.com/office/drawing/2014/main" id="{E4DEE2E6-DFE6-A571-4E0E-4E38133A0890}"/>
              </a:ext>
            </a:extLst>
          </p:cNvPr>
          <p:cNvSpPr txBox="1"/>
          <p:nvPr/>
        </p:nvSpPr>
        <p:spPr>
          <a:xfrm>
            <a:off x="7918252" y="523859"/>
            <a:ext cx="1175657" cy="323165"/>
          </a:xfrm>
          <a:prstGeom prst="rect">
            <a:avLst/>
          </a:prstGeom>
          <a:noFill/>
        </p:spPr>
        <p:txBody>
          <a:bodyPr wrap="square" rtlCol="0">
            <a:spAutoFit/>
          </a:bodyPr>
          <a:lstStyle/>
          <a:p>
            <a:r>
              <a:rPr lang="en-GB" sz="1500" dirty="0"/>
              <a:t>4 Cheese</a:t>
            </a:r>
          </a:p>
        </p:txBody>
      </p:sp>
      <p:sp>
        <p:nvSpPr>
          <p:cNvPr id="25" name="TextBox 24">
            <a:extLst>
              <a:ext uri="{FF2B5EF4-FFF2-40B4-BE49-F238E27FC236}">
                <a16:creationId xmlns:a16="http://schemas.microsoft.com/office/drawing/2014/main" id="{AF261D2A-CD5C-12B8-80A6-D229805D4898}"/>
              </a:ext>
            </a:extLst>
          </p:cNvPr>
          <p:cNvSpPr txBox="1"/>
          <p:nvPr/>
        </p:nvSpPr>
        <p:spPr>
          <a:xfrm>
            <a:off x="8019143" y="1080517"/>
            <a:ext cx="1175657" cy="323165"/>
          </a:xfrm>
          <a:prstGeom prst="rect">
            <a:avLst/>
          </a:prstGeom>
          <a:noFill/>
        </p:spPr>
        <p:txBody>
          <a:bodyPr wrap="square" rtlCol="0">
            <a:spAutoFit/>
          </a:bodyPr>
          <a:lstStyle/>
          <a:p>
            <a:r>
              <a:rPr lang="en-GB" sz="1500" dirty="0"/>
              <a:t>Veggie</a:t>
            </a:r>
          </a:p>
        </p:txBody>
      </p:sp>
      <p:sp>
        <p:nvSpPr>
          <p:cNvPr id="26" name="TextBox 25">
            <a:extLst>
              <a:ext uri="{FF2B5EF4-FFF2-40B4-BE49-F238E27FC236}">
                <a16:creationId xmlns:a16="http://schemas.microsoft.com/office/drawing/2014/main" id="{11091FFC-09ED-73F3-EFE8-AA5B340CC772}"/>
              </a:ext>
            </a:extLst>
          </p:cNvPr>
          <p:cNvSpPr txBox="1"/>
          <p:nvPr/>
        </p:nvSpPr>
        <p:spPr>
          <a:xfrm>
            <a:off x="7946285" y="1632032"/>
            <a:ext cx="1175657" cy="323165"/>
          </a:xfrm>
          <a:prstGeom prst="rect">
            <a:avLst/>
          </a:prstGeom>
          <a:noFill/>
        </p:spPr>
        <p:txBody>
          <a:bodyPr wrap="square" rtlCol="0">
            <a:spAutoFit/>
          </a:bodyPr>
          <a:lstStyle/>
          <a:p>
            <a:r>
              <a:rPr lang="en-GB" sz="1500" dirty="0"/>
              <a:t>Pepperoni</a:t>
            </a:r>
          </a:p>
        </p:txBody>
      </p:sp>
      <p:sp>
        <p:nvSpPr>
          <p:cNvPr id="27" name="TextBox 26">
            <a:extLst>
              <a:ext uri="{FF2B5EF4-FFF2-40B4-BE49-F238E27FC236}">
                <a16:creationId xmlns:a16="http://schemas.microsoft.com/office/drawing/2014/main" id="{5E88DAE3-CE3F-FC9D-4DAC-079FD3EA61AF}"/>
              </a:ext>
            </a:extLst>
          </p:cNvPr>
          <p:cNvSpPr txBox="1"/>
          <p:nvPr/>
        </p:nvSpPr>
        <p:spPr>
          <a:xfrm>
            <a:off x="7934251" y="2058160"/>
            <a:ext cx="1276516" cy="553998"/>
          </a:xfrm>
          <a:prstGeom prst="rect">
            <a:avLst/>
          </a:prstGeom>
          <a:noFill/>
        </p:spPr>
        <p:txBody>
          <a:bodyPr wrap="square" rtlCol="0">
            <a:spAutoFit/>
          </a:bodyPr>
          <a:lstStyle/>
          <a:p>
            <a:r>
              <a:rPr lang="en-GB" sz="1500" dirty="0"/>
              <a:t>Ham &amp; pineapple</a:t>
            </a:r>
          </a:p>
        </p:txBody>
      </p:sp>
    </p:spTree>
    <p:extLst>
      <p:ext uri="{BB962C8B-B14F-4D97-AF65-F5344CB8AC3E}">
        <p14:creationId xmlns:p14="http://schemas.microsoft.com/office/powerpoint/2010/main" val="9355826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4EF43-FB8B-302F-C933-4313D36357EA}"/>
              </a:ext>
            </a:extLst>
          </p:cNvPr>
          <p:cNvSpPr>
            <a:spLocks noGrp="1"/>
          </p:cNvSpPr>
          <p:nvPr>
            <p:ph type="title"/>
          </p:nvPr>
        </p:nvSpPr>
        <p:spPr>
          <a:xfrm>
            <a:off x="628650" y="261938"/>
            <a:ext cx="7886700" cy="994172"/>
          </a:xfrm>
        </p:spPr>
        <p:txBody>
          <a:bodyPr>
            <a:normAutofit/>
          </a:bodyPr>
          <a:lstStyle/>
          <a:p>
            <a:r>
              <a:rPr lang="en-GB" sz="3200" dirty="0"/>
              <a:t>Do we have a winner?</a:t>
            </a:r>
          </a:p>
        </p:txBody>
      </p:sp>
      <p:sp>
        <p:nvSpPr>
          <p:cNvPr id="9" name="TextBox 8">
            <a:extLst>
              <a:ext uri="{FF2B5EF4-FFF2-40B4-BE49-F238E27FC236}">
                <a16:creationId xmlns:a16="http://schemas.microsoft.com/office/drawing/2014/main" id="{8E79393A-0E9E-E8FF-11F9-778ECEC89D6F}"/>
              </a:ext>
            </a:extLst>
          </p:cNvPr>
          <p:cNvSpPr txBox="1"/>
          <p:nvPr/>
        </p:nvSpPr>
        <p:spPr>
          <a:xfrm>
            <a:off x="4025011" y="4530328"/>
            <a:ext cx="2039692" cy="215408"/>
          </a:xfrm>
          <a:prstGeom prst="rect">
            <a:avLst/>
          </a:prstGeom>
          <a:noFill/>
        </p:spPr>
        <p:txBody>
          <a:bodyPr wrap="square">
            <a:spAutoFit/>
          </a:bodyPr>
          <a:lstStyle/>
          <a:p>
            <a:r>
              <a:rPr lang="en-GB" sz="800" dirty="0">
                <a:latin typeface="MetaBook-Roman" panose="020B0502040000020004" pitchFamily="34" charset="0"/>
              </a:rPr>
              <a:t>Image credit: JIP via Wikimedia Commons</a:t>
            </a:r>
          </a:p>
        </p:txBody>
      </p:sp>
      <p:pic>
        <p:nvPicPr>
          <p:cNvPr id="13" name="Content Placeholder 12" descr="A plate of pizza with a knife and fork&#10;&#10;Description automatically generated">
            <a:extLst>
              <a:ext uri="{FF2B5EF4-FFF2-40B4-BE49-F238E27FC236}">
                <a16:creationId xmlns:a16="http://schemas.microsoft.com/office/drawing/2014/main" id="{8F75884B-8AA8-1E70-AA6C-F5C168E61211}"/>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1714954" y="1268016"/>
            <a:ext cx="4349749" cy="3262312"/>
          </a:xfrm>
        </p:spPr>
      </p:pic>
    </p:spTree>
    <p:extLst>
      <p:ext uri="{BB962C8B-B14F-4D97-AF65-F5344CB8AC3E}">
        <p14:creationId xmlns:p14="http://schemas.microsoft.com/office/powerpoint/2010/main" val="7781870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1370C-48D1-A519-D357-4273D6137CEE}"/>
              </a:ext>
            </a:extLst>
          </p:cNvPr>
          <p:cNvSpPr>
            <a:spLocks noGrp="1"/>
          </p:cNvSpPr>
          <p:nvPr>
            <p:ph type="title"/>
          </p:nvPr>
        </p:nvSpPr>
        <p:spPr/>
        <p:txBody>
          <a:bodyPr>
            <a:normAutofit/>
          </a:bodyPr>
          <a:lstStyle/>
          <a:p>
            <a:r>
              <a:rPr lang="en-GB" sz="2500" dirty="0"/>
              <a:t>Returning to Arrow </a:t>
            </a:r>
          </a:p>
        </p:txBody>
      </p:sp>
      <p:sp>
        <p:nvSpPr>
          <p:cNvPr id="3" name="Content Placeholder 2">
            <a:extLst>
              <a:ext uri="{FF2B5EF4-FFF2-40B4-BE49-F238E27FC236}">
                <a16:creationId xmlns:a16="http://schemas.microsoft.com/office/drawing/2014/main" id="{D0D459B3-4778-F211-0838-90B41AD63C59}"/>
              </a:ext>
            </a:extLst>
          </p:cNvPr>
          <p:cNvSpPr>
            <a:spLocks noGrp="1"/>
          </p:cNvSpPr>
          <p:nvPr>
            <p:ph idx="1"/>
          </p:nvPr>
        </p:nvSpPr>
        <p:spPr>
          <a:xfrm>
            <a:off x="628650" y="1369219"/>
            <a:ext cx="6098721" cy="3263504"/>
          </a:xfrm>
        </p:spPr>
        <p:txBody>
          <a:bodyPr>
            <a:noAutofit/>
          </a:bodyPr>
          <a:lstStyle/>
          <a:p>
            <a:pPr marL="457200" indent="-457200">
              <a:buFont typeface="+mj-lt"/>
              <a:buAutoNum type="arabicPeriod"/>
            </a:pPr>
            <a:r>
              <a:rPr lang="en-GB" sz="1500" dirty="0"/>
              <a:t>All votes must be equal </a:t>
            </a:r>
          </a:p>
          <a:p>
            <a:pPr marL="457200" indent="-457200">
              <a:buFont typeface="+mj-lt"/>
              <a:buAutoNum type="arabicPeriod"/>
            </a:pPr>
            <a:r>
              <a:rPr lang="en-GB" sz="1500" dirty="0"/>
              <a:t>If everyone prefers one candidate, then that candidate must win</a:t>
            </a:r>
          </a:p>
          <a:p>
            <a:pPr marL="457200" indent="-457200">
              <a:buFont typeface="+mj-lt"/>
              <a:buAutoNum type="arabicPeriod"/>
            </a:pPr>
            <a:r>
              <a:rPr lang="en-GB" sz="1500" dirty="0"/>
              <a:t>There should be one clear winner </a:t>
            </a:r>
          </a:p>
          <a:p>
            <a:pPr marL="457200" indent="-457200">
              <a:buFont typeface="+mj-lt"/>
              <a:buAutoNum type="arabicPeriod"/>
            </a:pPr>
            <a:r>
              <a:rPr lang="en-GB" sz="1500" dirty="0"/>
              <a:t>Whether A or B is preferred should not depend on other candidates (independence of irrelevant alternatives)</a:t>
            </a:r>
          </a:p>
          <a:p>
            <a:pPr marL="0" indent="0">
              <a:buNone/>
            </a:pPr>
            <a:endParaRPr lang="en-GB" sz="1500" dirty="0"/>
          </a:p>
          <a:p>
            <a:pPr>
              <a:buFont typeface="Wingdings" panose="05000000000000000000" pitchFamily="2" charset="2"/>
              <a:buChar char="Ø"/>
            </a:pPr>
            <a:r>
              <a:rPr lang="en-GB" sz="1600" dirty="0"/>
              <a:t>Do any of the methods fulfil </a:t>
            </a:r>
            <a:r>
              <a:rPr lang="en-GB" sz="1600" b="1" dirty="0"/>
              <a:t>all</a:t>
            </a:r>
            <a:r>
              <a:rPr lang="en-GB" sz="1600" dirty="0"/>
              <a:t> the conditions set by Arrow?</a:t>
            </a:r>
          </a:p>
          <a:p>
            <a:pPr marL="0" indent="0">
              <a:buNone/>
            </a:pPr>
            <a:endParaRPr lang="en-GB" sz="1500" dirty="0"/>
          </a:p>
        </p:txBody>
      </p:sp>
    </p:spTree>
    <p:extLst>
      <p:ext uri="{BB962C8B-B14F-4D97-AF65-F5344CB8AC3E}">
        <p14:creationId xmlns:p14="http://schemas.microsoft.com/office/powerpoint/2010/main" val="26823053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44F4B-F785-3B7B-7ABA-B2C2DDCE1502}"/>
              </a:ext>
            </a:extLst>
          </p:cNvPr>
          <p:cNvSpPr>
            <a:spLocks noGrp="1"/>
          </p:cNvSpPr>
          <p:nvPr>
            <p:ph type="title"/>
          </p:nvPr>
        </p:nvSpPr>
        <p:spPr/>
        <p:txBody>
          <a:bodyPr>
            <a:normAutofit/>
          </a:bodyPr>
          <a:lstStyle/>
          <a:p>
            <a:r>
              <a:rPr lang="en-GB" sz="2500" dirty="0"/>
              <a:t>Review of winners</a:t>
            </a:r>
          </a:p>
        </p:txBody>
      </p:sp>
      <p:sp>
        <p:nvSpPr>
          <p:cNvPr id="3" name="Content Placeholder 2">
            <a:extLst>
              <a:ext uri="{FF2B5EF4-FFF2-40B4-BE49-F238E27FC236}">
                <a16:creationId xmlns:a16="http://schemas.microsoft.com/office/drawing/2014/main" id="{C1A3DA5D-37F6-C45A-7BE8-5AF2C7F1C7E8}"/>
              </a:ext>
            </a:extLst>
          </p:cNvPr>
          <p:cNvSpPr>
            <a:spLocks noGrp="1"/>
          </p:cNvSpPr>
          <p:nvPr>
            <p:ph idx="1"/>
          </p:nvPr>
        </p:nvSpPr>
        <p:spPr>
          <a:xfrm>
            <a:off x="628650" y="1369219"/>
            <a:ext cx="6477000" cy="3263504"/>
          </a:xfrm>
        </p:spPr>
        <p:txBody>
          <a:bodyPr>
            <a:normAutofit lnSpcReduction="10000"/>
          </a:bodyPr>
          <a:lstStyle/>
          <a:p>
            <a:pPr marL="0" indent="0">
              <a:buNone/>
            </a:pPr>
            <a:r>
              <a:rPr lang="en-GB" sz="1500" b="1" dirty="0"/>
              <a:t>Which pizza wins in each system?</a:t>
            </a:r>
          </a:p>
          <a:p>
            <a:pPr marL="0" indent="0">
              <a:buNone/>
            </a:pPr>
            <a:r>
              <a:rPr lang="en-GB" sz="1500" dirty="0"/>
              <a:t>First Past The Post: ham and pineapple</a:t>
            </a:r>
          </a:p>
          <a:p>
            <a:r>
              <a:rPr lang="en-GB" sz="1500" dirty="0"/>
              <a:t>Many ‘wasted votes’, so tactical voting is common</a:t>
            </a:r>
          </a:p>
          <a:p>
            <a:r>
              <a:rPr lang="en-GB" sz="1500" dirty="0"/>
              <a:t>People do not vote with their real preferences; </a:t>
            </a:r>
            <a:r>
              <a:rPr lang="en-GB" sz="1500" b="1" dirty="0"/>
              <a:t>breaks rule 2</a:t>
            </a:r>
          </a:p>
          <a:p>
            <a:pPr marL="0" indent="0">
              <a:buNone/>
            </a:pPr>
            <a:endParaRPr lang="en-GB" sz="1500" dirty="0"/>
          </a:p>
          <a:p>
            <a:pPr marL="0" indent="0">
              <a:buNone/>
            </a:pPr>
            <a:r>
              <a:rPr lang="en-GB" sz="1500" dirty="0"/>
              <a:t>Alternative Vote: 4 cheese</a:t>
            </a:r>
          </a:p>
          <a:p>
            <a:r>
              <a:rPr lang="en-GB" sz="1500" dirty="0"/>
              <a:t>If new candidates are introduced or some removed, voters’ orders will change and alter the overall ranking; </a:t>
            </a:r>
            <a:r>
              <a:rPr lang="en-GB" sz="1500" b="1" dirty="0"/>
              <a:t>breaks rule 4</a:t>
            </a:r>
          </a:p>
          <a:p>
            <a:pPr marL="0" indent="0">
              <a:buNone/>
            </a:pPr>
            <a:endParaRPr lang="en-GB" sz="1500" dirty="0"/>
          </a:p>
          <a:p>
            <a:pPr marL="0" indent="0">
              <a:buNone/>
            </a:pPr>
            <a:r>
              <a:rPr lang="en-GB" sz="1500" dirty="0" err="1"/>
              <a:t>Borda</a:t>
            </a:r>
            <a:r>
              <a:rPr lang="en-GB" sz="1500" dirty="0"/>
              <a:t>: tie between pepperoni and 4 cheese</a:t>
            </a:r>
          </a:p>
          <a:p>
            <a:r>
              <a:rPr lang="en-GB" sz="1500" dirty="0"/>
              <a:t>Can be prone to producing no clear winner; </a:t>
            </a:r>
            <a:r>
              <a:rPr lang="en-GB" sz="1500" b="1" dirty="0"/>
              <a:t>breaks rule 3</a:t>
            </a:r>
            <a:endParaRPr lang="en-GB" sz="1500" dirty="0"/>
          </a:p>
          <a:p>
            <a:endParaRPr lang="en-GB" dirty="0"/>
          </a:p>
        </p:txBody>
      </p:sp>
    </p:spTree>
    <p:extLst>
      <p:ext uri="{BB962C8B-B14F-4D97-AF65-F5344CB8AC3E}">
        <p14:creationId xmlns:p14="http://schemas.microsoft.com/office/powerpoint/2010/main" val="3476243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BFBA8-14E0-23DD-1596-B686E44B5906}"/>
              </a:ext>
            </a:extLst>
          </p:cNvPr>
          <p:cNvSpPr>
            <a:spLocks noGrp="1"/>
          </p:cNvSpPr>
          <p:nvPr>
            <p:ph type="title"/>
          </p:nvPr>
        </p:nvSpPr>
        <p:spPr/>
        <p:txBody>
          <a:bodyPr>
            <a:normAutofit/>
          </a:bodyPr>
          <a:lstStyle/>
          <a:p>
            <a:r>
              <a:rPr lang="en-GB" sz="2500" dirty="0"/>
              <a:t>Arrow’s Impossibility Theorem</a:t>
            </a:r>
          </a:p>
        </p:txBody>
      </p:sp>
      <p:sp>
        <p:nvSpPr>
          <p:cNvPr id="3" name="Content Placeholder 2">
            <a:extLst>
              <a:ext uri="{FF2B5EF4-FFF2-40B4-BE49-F238E27FC236}">
                <a16:creationId xmlns:a16="http://schemas.microsoft.com/office/drawing/2014/main" id="{5B72BAAD-1A29-3E58-0D94-AB8ECF646082}"/>
              </a:ext>
            </a:extLst>
          </p:cNvPr>
          <p:cNvSpPr>
            <a:spLocks noGrp="1"/>
          </p:cNvSpPr>
          <p:nvPr>
            <p:ph idx="1"/>
          </p:nvPr>
        </p:nvSpPr>
        <p:spPr>
          <a:xfrm>
            <a:off x="628650" y="1369219"/>
            <a:ext cx="6210300" cy="3263504"/>
          </a:xfrm>
        </p:spPr>
        <p:txBody>
          <a:bodyPr>
            <a:normAutofit/>
          </a:bodyPr>
          <a:lstStyle/>
          <a:p>
            <a:pPr marL="0" indent="0">
              <a:buNone/>
            </a:pPr>
            <a:r>
              <a:rPr lang="en-GB" sz="1500" dirty="0"/>
              <a:t>It is mathematically impossible for a voting system with 3 or more candidates to satisfy all of Arrow’s conditions</a:t>
            </a:r>
          </a:p>
          <a:p>
            <a:pPr marL="0" indent="0">
              <a:buNone/>
            </a:pPr>
            <a:endParaRPr lang="en-GB" sz="1500" dirty="0"/>
          </a:p>
          <a:p>
            <a:pPr marL="0" indent="0">
              <a:buNone/>
            </a:pPr>
            <a:r>
              <a:rPr lang="en-GB" sz="1500" dirty="0"/>
              <a:t>So, what can we do?</a:t>
            </a:r>
          </a:p>
        </p:txBody>
      </p:sp>
      <p:pic>
        <p:nvPicPr>
          <p:cNvPr id="2050" name="Picture 2" descr="More opinions of opinion polls ›">
            <a:extLst>
              <a:ext uri="{FF2B5EF4-FFF2-40B4-BE49-F238E27FC236}">
                <a16:creationId xmlns:a16="http://schemas.microsoft.com/office/drawing/2014/main" id="{9B436B68-4083-BA3B-0954-CF2BC09DFF8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57984" y="2503170"/>
            <a:ext cx="2983992" cy="223799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D6CA56D-5CF6-AB5A-E0EF-875F11B5E327}"/>
              </a:ext>
            </a:extLst>
          </p:cNvPr>
          <p:cNvSpPr txBox="1"/>
          <p:nvPr/>
        </p:nvSpPr>
        <p:spPr>
          <a:xfrm>
            <a:off x="4025011" y="4740640"/>
            <a:ext cx="2039692" cy="215408"/>
          </a:xfrm>
          <a:prstGeom prst="rect">
            <a:avLst/>
          </a:prstGeom>
          <a:noFill/>
        </p:spPr>
        <p:txBody>
          <a:bodyPr wrap="square">
            <a:spAutoFit/>
          </a:bodyPr>
          <a:lstStyle/>
          <a:p>
            <a:r>
              <a:rPr lang="en-GB" sz="800" dirty="0">
                <a:latin typeface="MetaBook-Roman" panose="020B0502040000020004" pitchFamily="34" charset="0"/>
              </a:rPr>
              <a:t>Image credit: pixy.org</a:t>
            </a:r>
          </a:p>
        </p:txBody>
      </p:sp>
    </p:spTree>
    <p:extLst>
      <p:ext uri="{BB962C8B-B14F-4D97-AF65-F5344CB8AC3E}">
        <p14:creationId xmlns:p14="http://schemas.microsoft.com/office/powerpoint/2010/main" val="37523904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EC2CE6-304F-3229-0F85-553233EEB14C}"/>
              </a:ext>
            </a:extLst>
          </p:cNvPr>
          <p:cNvSpPr>
            <a:spLocks noGrp="1"/>
          </p:cNvSpPr>
          <p:nvPr>
            <p:ph type="title"/>
          </p:nvPr>
        </p:nvSpPr>
        <p:spPr>
          <a:xfrm>
            <a:off x="628650" y="273844"/>
            <a:ext cx="6364817" cy="994172"/>
          </a:xfrm>
        </p:spPr>
        <p:txBody>
          <a:bodyPr>
            <a:normAutofit/>
          </a:bodyPr>
          <a:lstStyle/>
          <a:p>
            <a:r>
              <a:rPr lang="en-GB" sz="2500" dirty="0"/>
              <a:t>Can you come up with a better system?</a:t>
            </a:r>
          </a:p>
        </p:txBody>
      </p:sp>
      <p:sp>
        <p:nvSpPr>
          <p:cNvPr id="4" name="Content Placeholder 3">
            <a:extLst>
              <a:ext uri="{FF2B5EF4-FFF2-40B4-BE49-F238E27FC236}">
                <a16:creationId xmlns:a16="http://schemas.microsoft.com/office/drawing/2014/main" id="{BF5EAE54-0418-F14A-F747-B0849DBDFB5E}"/>
              </a:ext>
            </a:extLst>
          </p:cNvPr>
          <p:cNvSpPr>
            <a:spLocks noGrp="1"/>
          </p:cNvSpPr>
          <p:nvPr>
            <p:ph idx="1"/>
          </p:nvPr>
        </p:nvSpPr>
        <p:spPr>
          <a:xfrm>
            <a:off x="628650" y="1369219"/>
            <a:ext cx="6243864" cy="3263504"/>
          </a:xfrm>
        </p:spPr>
        <p:txBody>
          <a:bodyPr vert="horz" lIns="91440" tIns="45720" rIns="91440" bIns="45720" rtlCol="0" anchor="t">
            <a:normAutofit/>
          </a:bodyPr>
          <a:lstStyle/>
          <a:p>
            <a:pPr marL="0" indent="0">
              <a:buNone/>
            </a:pPr>
            <a:r>
              <a:rPr lang="en-GB" sz="1500" dirty="0"/>
              <a:t>New countries have been created and it is your job, in groups of 12, to decide on which voting system will be used in your country’s elections.</a:t>
            </a:r>
          </a:p>
          <a:p>
            <a:pPr marL="0" indent="0">
              <a:buNone/>
            </a:pPr>
            <a:endParaRPr lang="en-GB" sz="1500" dirty="0">
              <a:ea typeface="Verdana"/>
            </a:endParaRPr>
          </a:p>
          <a:p>
            <a:pPr marL="0" indent="0">
              <a:buNone/>
            </a:pPr>
            <a:r>
              <a:rPr lang="en-GB" sz="1500" dirty="0">
                <a:ea typeface="Verdana"/>
              </a:rPr>
              <a:t>Within your groups, divide into smaller teams of four people.</a:t>
            </a:r>
          </a:p>
          <a:p>
            <a:pPr marL="0" indent="0">
              <a:buNone/>
            </a:pPr>
            <a:endParaRPr lang="en-GB" sz="1500" dirty="0"/>
          </a:p>
          <a:p>
            <a:pPr marL="0" indent="0">
              <a:buNone/>
            </a:pPr>
            <a:r>
              <a:rPr lang="en-GB" sz="1500" dirty="0"/>
              <a:t>In your team of four, you will create, adapt, or randomly pick a system and use it to run a mock election with your larger group.</a:t>
            </a:r>
          </a:p>
          <a:p>
            <a:pPr marL="0" indent="0">
              <a:buNone/>
            </a:pPr>
            <a:endParaRPr lang="en-GB" sz="1500" dirty="0"/>
          </a:p>
          <a:p>
            <a:pPr marL="0" indent="0">
              <a:buNone/>
            </a:pPr>
            <a:r>
              <a:rPr lang="en-GB" sz="1500" b="1" dirty="0"/>
              <a:t>You have 5 minutes to decide on a system.</a:t>
            </a:r>
          </a:p>
        </p:txBody>
      </p:sp>
    </p:spTree>
    <p:extLst>
      <p:ext uri="{BB962C8B-B14F-4D97-AF65-F5344CB8AC3E}">
        <p14:creationId xmlns:p14="http://schemas.microsoft.com/office/powerpoint/2010/main" val="22870526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7B2809F-61BA-DBF4-C985-84E23B0DAE27}"/>
              </a:ext>
            </a:extLst>
          </p:cNvPr>
          <p:cNvSpPr/>
          <p:nvPr/>
        </p:nvSpPr>
        <p:spPr>
          <a:xfrm>
            <a:off x="466723" y="428625"/>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E10F3936-5BD3-5969-17CF-844E43689FEF}"/>
              </a:ext>
            </a:extLst>
          </p:cNvPr>
          <p:cNvSpPr/>
          <p:nvPr/>
        </p:nvSpPr>
        <p:spPr>
          <a:xfrm>
            <a:off x="2676524" y="407194"/>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15F1B2F-8050-1070-D4C8-0192BD6BA631}"/>
              </a:ext>
            </a:extLst>
          </p:cNvPr>
          <p:cNvSpPr/>
          <p:nvPr/>
        </p:nvSpPr>
        <p:spPr>
          <a:xfrm>
            <a:off x="4886324" y="428625"/>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D7CC2CF-181F-13ED-9BAB-5A132DE99132}"/>
              </a:ext>
            </a:extLst>
          </p:cNvPr>
          <p:cNvSpPr/>
          <p:nvPr/>
        </p:nvSpPr>
        <p:spPr>
          <a:xfrm>
            <a:off x="466723" y="2105323"/>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DA2F0280-12A9-0392-3351-242F7B2B1688}"/>
              </a:ext>
            </a:extLst>
          </p:cNvPr>
          <p:cNvSpPr/>
          <p:nvPr/>
        </p:nvSpPr>
        <p:spPr>
          <a:xfrm>
            <a:off x="466723" y="3782021"/>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5F401555-80B4-2966-1A7A-5485F1241BF6}"/>
              </a:ext>
            </a:extLst>
          </p:cNvPr>
          <p:cNvSpPr/>
          <p:nvPr/>
        </p:nvSpPr>
        <p:spPr>
          <a:xfrm>
            <a:off x="2676523" y="2121693"/>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87D43691-3B85-BBA8-D2C3-44599CCE801D}"/>
              </a:ext>
            </a:extLst>
          </p:cNvPr>
          <p:cNvSpPr/>
          <p:nvPr/>
        </p:nvSpPr>
        <p:spPr>
          <a:xfrm>
            <a:off x="2676523" y="3782021"/>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51D91DE-4478-F906-8830-92C49232C3CD}"/>
              </a:ext>
            </a:extLst>
          </p:cNvPr>
          <p:cNvSpPr/>
          <p:nvPr/>
        </p:nvSpPr>
        <p:spPr>
          <a:xfrm>
            <a:off x="4886323" y="2105323"/>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9261B043-CCB6-B4DF-7550-370DA499CF20}"/>
              </a:ext>
            </a:extLst>
          </p:cNvPr>
          <p:cNvSpPr/>
          <p:nvPr/>
        </p:nvSpPr>
        <p:spPr>
          <a:xfrm>
            <a:off x="4886323" y="3782021"/>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Graphic 19" descr="Badge 9 with solid fill">
            <a:extLst>
              <a:ext uri="{FF2B5EF4-FFF2-40B4-BE49-F238E27FC236}">
                <a16:creationId xmlns:a16="http://schemas.microsoft.com/office/drawing/2014/main" id="{36066845-5FF2-6320-3162-131E59AD2329}"/>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376860" y="3942309"/>
            <a:ext cx="914400" cy="914400"/>
          </a:xfrm>
          <a:prstGeom prst="rect">
            <a:avLst/>
          </a:prstGeom>
        </p:spPr>
      </p:pic>
      <p:pic>
        <p:nvPicPr>
          <p:cNvPr id="22" name="Graphic 21" descr="Badge 8 with solid fill">
            <a:extLst>
              <a:ext uri="{FF2B5EF4-FFF2-40B4-BE49-F238E27FC236}">
                <a16:creationId xmlns:a16="http://schemas.microsoft.com/office/drawing/2014/main" id="{8D33A313-95E4-984C-6811-3176EF4A7F8F}"/>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167061" y="3934421"/>
            <a:ext cx="914400" cy="914400"/>
          </a:xfrm>
          <a:prstGeom prst="rect">
            <a:avLst/>
          </a:prstGeom>
        </p:spPr>
      </p:pic>
      <p:pic>
        <p:nvPicPr>
          <p:cNvPr id="24" name="Graphic 23" descr="Badge 6 with solid fill">
            <a:extLst>
              <a:ext uri="{FF2B5EF4-FFF2-40B4-BE49-F238E27FC236}">
                <a16:creationId xmlns:a16="http://schemas.microsoft.com/office/drawing/2014/main" id="{FF55DA1B-8609-7B24-5949-068527D2E96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376860" y="2292697"/>
            <a:ext cx="914400" cy="914400"/>
          </a:xfrm>
          <a:prstGeom prst="rect">
            <a:avLst/>
          </a:prstGeom>
        </p:spPr>
      </p:pic>
      <p:pic>
        <p:nvPicPr>
          <p:cNvPr id="26" name="Graphic 25" descr="Badge 4 with solid fill">
            <a:extLst>
              <a:ext uri="{FF2B5EF4-FFF2-40B4-BE49-F238E27FC236}">
                <a16:creationId xmlns:a16="http://schemas.microsoft.com/office/drawing/2014/main" id="{6EB0FDE1-3AD9-5935-0005-16B701A85E21}"/>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957260" y="2274093"/>
            <a:ext cx="914400" cy="914400"/>
          </a:xfrm>
          <a:prstGeom prst="rect">
            <a:avLst/>
          </a:prstGeom>
        </p:spPr>
      </p:pic>
      <p:pic>
        <p:nvPicPr>
          <p:cNvPr id="28" name="Graphic 27" descr="Badge with solid fill">
            <a:extLst>
              <a:ext uri="{FF2B5EF4-FFF2-40B4-BE49-F238E27FC236}">
                <a16:creationId xmlns:a16="http://schemas.microsoft.com/office/drawing/2014/main" id="{148A0E9D-E96E-DC8C-B29D-3B70E881EB50}"/>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3167061" y="581025"/>
            <a:ext cx="914400" cy="914400"/>
          </a:xfrm>
          <a:prstGeom prst="rect">
            <a:avLst/>
          </a:prstGeom>
        </p:spPr>
      </p:pic>
      <p:pic>
        <p:nvPicPr>
          <p:cNvPr id="30" name="Graphic 29" descr="Badge 3 with solid fill">
            <a:extLst>
              <a:ext uri="{FF2B5EF4-FFF2-40B4-BE49-F238E27FC236}">
                <a16:creationId xmlns:a16="http://schemas.microsoft.com/office/drawing/2014/main" id="{F328C3CF-A242-FBB3-3F98-2115516BC539}"/>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5376860" y="559594"/>
            <a:ext cx="914400" cy="914400"/>
          </a:xfrm>
          <a:prstGeom prst="rect">
            <a:avLst/>
          </a:prstGeom>
        </p:spPr>
      </p:pic>
      <p:pic>
        <p:nvPicPr>
          <p:cNvPr id="32" name="Graphic 31" descr="Badge 5 with solid fill">
            <a:extLst>
              <a:ext uri="{FF2B5EF4-FFF2-40B4-BE49-F238E27FC236}">
                <a16:creationId xmlns:a16="http://schemas.microsoft.com/office/drawing/2014/main" id="{02E95B00-F2C4-C564-416D-55A2C3018B97}"/>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3167061" y="2288602"/>
            <a:ext cx="914400" cy="914400"/>
          </a:xfrm>
          <a:prstGeom prst="rect">
            <a:avLst/>
          </a:prstGeom>
        </p:spPr>
      </p:pic>
      <p:pic>
        <p:nvPicPr>
          <p:cNvPr id="34" name="Graphic 33" descr="Badge 1 with solid fill">
            <a:extLst>
              <a:ext uri="{FF2B5EF4-FFF2-40B4-BE49-F238E27FC236}">
                <a16:creationId xmlns:a16="http://schemas.microsoft.com/office/drawing/2014/main" id="{6BDBD6AC-369F-AF92-9BC6-D6F4EC42D043}"/>
              </a:ext>
            </a:extLst>
          </p:cNvPr>
          <p:cNvPicPr>
            <a:picLocks noChangeAspect="1"/>
          </p:cNvPicPr>
          <p:nvPr/>
        </p:nvPicPr>
        <p:blipFill>
          <a:blip r:embed="rId17">
            <a:extLst>
              <a:ext uri="{28A0092B-C50C-407E-A947-70E740481C1C}">
                <a14:useLocalDpi xmlns:a14="http://schemas.microsoft.com/office/drawing/2010/main"/>
              </a:ext>
              <a:ext uri="{96DAC541-7B7A-43D3-8B79-37D633B846F1}">
                <asvg:svgBlip xmlns:asvg="http://schemas.microsoft.com/office/drawing/2016/SVG/main" r:embed="rId18"/>
              </a:ext>
            </a:extLst>
          </a:blip>
          <a:stretch>
            <a:fillRect/>
          </a:stretch>
        </p:blipFill>
        <p:spPr>
          <a:xfrm>
            <a:off x="957260" y="581025"/>
            <a:ext cx="914400" cy="914400"/>
          </a:xfrm>
          <a:prstGeom prst="rect">
            <a:avLst/>
          </a:prstGeom>
        </p:spPr>
      </p:pic>
      <p:pic>
        <p:nvPicPr>
          <p:cNvPr id="36" name="Graphic 35" descr="Badge 7 with solid fill">
            <a:extLst>
              <a:ext uri="{FF2B5EF4-FFF2-40B4-BE49-F238E27FC236}">
                <a16:creationId xmlns:a16="http://schemas.microsoft.com/office/drawing/2014/main" id="{4AAC4742-9306-C25C-992E-04EC57AFDD98}"/>
              </a:ext>
            </a:extLst>
          </p:cNvPr>
          <p:cNvPicPr>
            <a:picLocks noChangeAspect="1"/>
          </p:cNvPicPr>
          <p:nvPr/>
        </p:nvPicPr>
        <p:blipFill>
          <a:blip r:embed="rId19">
            <a:extLst>
              <a:ext uri="{28A0092B-C50C-407E-A947-70E740481C1C}">
                <a14:useLocalDpi xmlns:a14="http://schemas.microsoft.com/office/drawing/2010/main"/>
              </a:ext>
              <a:ext uri="{96DAC541-7B7A-43D3-8B79-37D633B846F1}">
                <asvg:svgBlip xmlns:asvg="http://schemas.microsoft.com/office/drawing/2016/SVG/main" r:embed="rId20"/>
              </a:ext>
            </a:extLst>
          </a:blip>
          <a:stretch>
            <a:fillRect/>
          </a:stretch>
        </p:blipFill>
        <p:spPr>
          <a:xfrm>
            <a:off x="957260" y="3924409"/>
            <a:ext cx="914400" cy="914400"/>
          </a:xfrm>
          <a:prstGeom prst="rect">
            <a:avLst/>
          </a:prstGeom>
        </p:spPr>
      </p:pic>
    </p:spTree>
    <p:extLst>
      <p:ext uri="{BB962C8B-B14F-4D97-AF65-F5344CB8AC3E}">
        <p14:creationId xmlns:p14="http://schemas.microsoft.com/office/powerpoint/2010/main" val="24805603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7B2809F-61BA-DBF4-C985-84E23B0DAE27}"/>
              </a:ext>
            </a:extLst>
          </p:cNvPr>
          <p:cNvSpPr/>
          <p:nvPr/>
        </p:nvSpPr>
        <p:spPr>
          <a:xfrm>
            <a:off x="466722" y="390615"/>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tx1">
                  <a:lumMod val="75000"/>
                  <a:lumOff val="25000"/>
                </a:schemeClr>
              </a:solidFill>
            </a:endParaRPr>
          </a:p>
        </p:txBody>
      </p:sp>
      <p:sp>
        <p:nvSpPr>
          <p:cNvPr id="6" name="Rectangle 5">
            <a:extLst>
              <a:ext uri="{FF2B5EF4-FFF2-40B4-BE49-F238E27FC236}">
                <a16:creationId xmlns:a16="http://schemas.microsoft.com/office/drawing/2014/main" id="{E10F3936-5BD3-5969-17CF-844E43689FEF}"/>
              </a:ext>
            </a:extLst>
          </p:cNvPr>
          <p:cNvSpPr/>
          <p:nvPr/>
        </p:nvSpPr>
        <p:spPr>
          <a:xfrm>
            <a:off x="2676524" y="407194"/>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15F1B2F-8050-1070-D4C8-0192BD6BA631}"/>
              </a:ext>
            </a:extLst>
          </p:cNvPr>
          <p:cNvSpPr/>
          <p:nvPr/>
        </p:nvSpPr>
        <p:spPr>
          <a:xfrm>
            <a:off x="4886324" y="428625"/>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D7CC2CF-181F-13ED-9BAB-5A132DE99132}"/>
              </a:ext>
            </a:extLst>
          </p:cNvPr>
          <p:cNvSpPr/>
          <p:nvPr/>
        </p:nvSpPr>
        <p:spPr>
          <a:xfrm>
            <a:off x="466723" y="2105323"/>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DA2F0280-12A9-0392-3351-242F7B2B1688}"/>
              </a:ext>
            </a:extLst>
          </p:cNvPr>
          <p:cNvSpPr/>
          <p:nvPr/>
        </p:nvSpPr>
        <p:spPr>
          <a:xfrm>
            <a:off x="466723" y="3782021"/>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5F401555-80B4-2966-1A7A-5485F1241BF6}"/>
              </a:ext>
            </a:extLst>
          </p:cNvPr>
          <p:cNvSpPr/>
          <p:nvPr/>
        </p:nvSpPr>
        <p:spPr>
          <a:xfrm>
            <a:off x="2676523" y="2121693"/>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87D43691-3B85-BBA8-D2C3-44599CCE801D}"/>
              </a:ext>
            </a:extLst>
          </p:cNvPr>
          <p:cNvSpPr/>
          <p:nvPr/>
        </p:nvSpPr>
        <p:spPr>
          <a:xfrm>
            <a:off x="2676523" y="3782021"/>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51D91DE-4478-F906-8830-92C49232C3CD}"/>
              </a:ext>
            </a:extLst>
          </p:cNvPr>
          <p:cNvSpPr/>
          <p:nvPr/>
        </p:nvSpPr>
        <p:spPr>
          <a:xfrm>
            <a:off x="4886323" y="2105323"/>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9261B043-CCB6-B4DF-7550-370DA499CF20}"/>
              </a:ext>
            </a:extLst>
          </p:cNvPr>
          <p:cNvSpPr/>
          <p:nvPr/>
        </p:nvSpPr>
        <p:spPr>
          <a:xfrm>
            <a:off x="4886323" y="3782021"/>
            <a:ext cx="1895475" cy="1219200"/>
          </a:xfrm>
          <a:prstGeom prst="rect">
            <a:avLst/>
          </a:prstGeom>
          <a:solidFill>
            <a:srgbClr val="9DC3E6"/>
          </a:solidFill>
          <a:ln>
            <a:solidFill>
              <a:srgbClr val="9DC3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6FD444BB-FC7E-6AD4-6F4A-28911B41C05C}"/>
              </a:ext>
            </a:extLst>
          </p:cNvPr>
          <p:cNvSpPr txBox="1"/>
          <p:nvPr/>
        </p:nvSpPr>
        <p:spPr>
          <a:xfrm>
            <a:off x="2814635" y="859213"/>
            <a:ext cx="1947866" cy="369332"/>
          </a:xfrm>
          <a:prstGeom prst="rect">
            <a:avLst/>
          </a:prstGeom>
          <a:noFill/>
        </p:spPr>
        <p:txBody>
          <a:bodyPr wrap="square" rtlCol="0">
            <a:spAutoFit/>
          </a:bodyPr>
          <a:lstStyle/>
          <a:p>
            <a:r>
              <a:rPr lang="en-GB" dirty="0"/>
              <a:t>Minority rule</a:t>
            </a:r>
          </a:p>
        </p:txBody>
      </p:sp>
      <p:sp>
        <p:nvSpPr>
          <p:cNvPr id="5" name="TextBox 4">
            <a:extLst>
              <a:ext uri="{FF2B5EF4-FFF2-40B4-BE49-F238E27FC236}">
                <a16:creationId xmlns:a16="http://schemas.microsoft.com/office/drawing/2014/main" id="{98DD07FE-55E3-82B2-0750-E86606D3A5E6}"/>
              </a:ext>
            </a:extLst>
          </p:cNvPr>
          <p:cNvSpPr txBox="1"/>
          <p:nvPr/>
        </p:nvSpPr>
        <p:spPr>
          <a:xfrm>
            <a:off x="733425" y="2391757"/>
            <a:ext cx="1543050" cy="646331"/>
          </a:xfrm>
          <a:prstGeom prst="rect">
            <a:avLst/>
          </a:prstGeom>
          <a:noFill/>
        </p:spPr>
        <p:txBody>
          <a:bodyPr wrap="square" rtlCol="0">
            <a:spAutoFit/>
          </a:bodyPr>
          <a:lstStyle/>
          <a:p>
            <a:r>
              <a:rPr lang="en-GB" dirty="0"/>
              <a:t>Electoral college</a:t>
            </a:r>
          </a:p>
        </p:txBody>
      </p:sp>
      <p:sp>
        <p:nvSpPr>
          <p:cNvPr id="14" name="TextBox 13">
            <a:extLst>
              <a:ext uri="{FF2B5EF4-FFF2-40B4-BE49-F238E27FC236}">
                <a16:creationId xmlns:a16="http://schemas.microsoft.com/office/drawing/2014/main" id="{0769450D-2B93-3E59-7369-1E5E9512E469}"/>
              </a:ext>
            </a:extLst>
          </p:cNvPr>
          <p:cNvSpPr txBox="1"/>
          <p:nvPr/>
        </p:nvSpPr>
        <p:spPr>
          <a:xfrm>
            <a:off x="2852735" y="2519541"/>
            <a:ext cx="1724025" cy="369332"/>
          </a:xfrm>
          <a:prstGeom prst="rect">
            <a:avLst/>
          </a:prstGeom>
          <a:noFill/>
        </p:spPr>
        <p:txBody>
          <a:bodyPr wrap="square" rtlCol="0">
            <a:spAutoFit/>
          </a:bodyPr>
          <a:lstStyle/>
          <a:p>
            <a:r>
              <a:rPr lang="en-GB" dirty="0"/>
              <a:t>Dictatorship</a:t>
            </a:r>
          </a:p>
        </p:txBody>
      </p:sp>
      <p:sp>
        <p:nvSpPr>
          <p:cNvPr id="15" name="TextBox 14">
            <a:extLst>
              <a:ext uri="{FF2B5EF4-FFF2-40B4-BE49-F238E27FC236}">
                <a16:creationId xmlns:a16="http://schemas.microsoft.com/office/drawing/2014/main" id="{73B17517-C567-F022-CD74-B95A8EF36B48}"/>
              </a:ext>
            </a:extLst>
          </p:cNvPr>
          <p:cNvSpPr txBox="1"/>
          <p:nvPr/>
        </p:nvSpPr>
        <p:spPr>
          <a:xfrm>
            <a:off x="5114926" y="693628"/>
            <a:ext cx="1543050" cy="646331"/>
          </a:xfrm>
          <a:prstGeom prst="rect">
            <a:avLst/>
          </a:prstGeom>
          <a:noFill/>
        </p:spPr>
        <p:txBody>
          <a:bodyPr wrap="square" rtlCol="0">
            <a:spAutoFit/>
          </a:bodyPr>
          <a:lstStyle/>
          <a:p>
            <a:r>
              <a:rPr lang="en-GB" dirty="0"/>
              <a:t>7% of overall vote</a:t>
            </a:r>
          </a:p>
        </p:txBody>
      </p:sp>
      <p:sp>
        <p:nvSpPr>
          <p:cNvPr id="16" name="TextBox 15">
            <a:extLst>
              <a:ext uri="{FF2B5EF4-FFF2-40B4-BE49-F238E27FC236}">
                <a16:creationId xmlns:a16="http://schemas.microsoft.com/office/drawing/2014/main" id="{94DCC64E-D438-F4C0-FA19-A4E8ABAB2F7A}"/>
              </a:ext>
            </a:extLst>
          </p:cNvPr>
          <p:cNvSpPr txBox="1"/>
          <p:nvPr/>
        </p:nvSpPr>
        <p:spPr>
          <a:xfrm>
            <a:off x="5114926" y="2381041"/>
            <a:ext cx="1543050" cy="369332"/>
          </a:xfrm>
          <a:prstGeom prst="rect">
            <a:avLst/>
          </a:prstGeom>
          <a:noFill/>
        </p:spPr>
        <p:txBody>
          <a:bodyPr wrap="square" rtlCol="0">
            <a:spAutoFit/>
          </a:bodyPr>
          <a:lstStyle/>
          <a:p>
            <a:r>
              <a:rPr lang="en-GB" dirty="0"/>
              <a:t>Odd number</a:t>
            </a:r>
          </a:p>
        </p:txBody>
      </p:sp>
      <p:sp>
        <p:nvSpPr>
          <p:cNvPr id="17" name="TextBox 16">
            <a:extLst>
              <a:ext uri="{FF2B5EF4-FFF2-40B4-BE49-F238E27FC236}">
                <a16:creationId xmlns:a16="http://schemas.microsoft.com/office/drawing/2014/main" id="{09312478-F78D-FDF2-61D9-F34994E07761}"/>
              </a:ext>
            </a:extLst>
          </p:cNvPr>
          <p:cNvSpPr txBox="1"/>
          <p:nvPr/>
        </p:nvSpPr>
        <p:spPr>
          <a:xfrm>
            <a:off x="747715" y="4126706"/>
            <a:ext cx="1966908" cy="369332"/>
          </a:xfrm>
          <a:prstGeom prst="rect">
            <a:avLst/>
          </a:prstGeom>
          <a:noFill/>
        </p:spPr>
        <p:txBody>
          <a:bodyPr wrap="square" rtlCol="0">
            <a:spAutoFit/>
          </a:bodyPr>
          <a:lstStyle/>
          <a:p>
            <a:r>
              <a:rPr lang="en-GB" dirty="0"/>
              <a:t>Random winner</a:t>
            </a:r>
          </a:p>
        </p:txBody>
      </p:sp>
      <p:sp>
        <p:nvSpPr>
          <p:cNvPr id="18" name="TextBox 17">
            <a:extLst>
              <a:ext uri="{FF2B5EF4-FFF2-40B4-BE49-F238E27FC236}">
                <a16:creationId xmlns:a16="http://schemas.microsoft.com/office/drawing/2014/main" id="{71254DFB-A2CD-6371-7579-FE0FB484CA91}"/>
              </a:ext>
            </a:extLst>
          </p:cNvPr>
          <p:cNvSpPr txBox="1"/>
          <p:nvPr/>
        </p:nvSpPr>
        <p:spPr>
          <a:xfrm>
            <a:off x="4991104" y="4050233"/>
            <a:ext cx="1666872" cy="646331"/>
          </a:xfrm>
          <a:prstGeom prst="rect">
            <a:avLst/>
          </a:prstGeom>
          <a:noFill/>
        </p:spPr>
        <p:txBody>
          <a:bodyPr wrap="square" lIns="91440" tIns="45720" rIns="91440" bIns="45720" rtlCol="0" anchor="t">
            <a:spAutoFit/>
          </a:bodyPr>
          <a:lstStyle/>
          <a:p>
            <a:r>
              <a:rPr lang="en-GB" dirty="0"/>
              <a:t>Voter exclusion</a:t>
            </a:r>
            <a:endParaRPr lang="en-GB" dirty="0">
              <a:ea typeface="Verdana"/>
            </a:endParaRPr>
          </a:p>
        </p:txBody>
      </p:sp>
      <p:sp>
        <p:nvSpPr>
          <p:cNvPr id="2" name="TextBox 1">
            <a:extLst>
              <a:ext uri="{FF2B5EF4-FFF2-40B4-BE49-F238E27FC236}">
                <a16:creationId xmlns:a16="http://schemas.microsoft.com/office/drawing/2014/main" id="{C262D5E7-2F50-5C4B-0E67-F90D61F8A0D4}"/>
              </a:ext>
            </a:extLst>
          </p:cNvPr>
          <p:cNvSpPr txBox="1"/>
          <p:nvPr/>
        </p:nvSpPr>
        <p:spPr>
          <a:xfrm>
            <a:off x="2943222" y="4179869"/>
            <a:ext cx="1543050" cy="369332"/>
          </a:xfrm>
          <a:prstGeom prst="rect">
            <a:avLst/>
          </a:prstGeom>
          <a:noFill/>
        </p:spPr>
        <p:txBody>
          <a:bodyPr wrap="square" rtlCol="0">
            <a:spAutoFit/>
          </a:bodyPr>
          <a:lstStyle/>
          <a:p>
            <a:r>
              <a:rPr lang="en-GB" dirty="0"/>
              <a:t>Monarchy</a:t>
            </a:r>
          </a:p>
        </p:txBody>
      </p:sp>
      <p:sp>
        <p:nvSpPr>
          <p:cNvPr id="19" name="TextBox 18">
            <a:extLst>
              <a:ext uri="{FF2B5EF4-FFF2-40B4-BE49-F238E27FC236}">
                <a16:creationId xmlns:a16="http://schemas.microsoft.com/office/drawing/2014/main" id="{B08FA69C-BA6F-9A4C-5C5C-CD5A75B359EE}"/>
              </a:ext>
            </a:extLst>
          </p:cNvPr>
          <p:cNvSpPr txBox="1"/>
          <p:nvPr/>
        </p:nvSpPr>
        <p:spPr>
          <a:xfrm>
            <a:off x="534646" y="853559"/>
            <a:ext cx="1947866" cy="369332"/>
          </a:xfrm>
          <a:prstGeom prst="rect">
            <a:avLst/>
          </a:prstGeom>
          <a:noFill/>
        </p:spPr>
        <p:txBody>
          <a:bodyPr wrap="square" rtlCol="0">
            <a:spAutoFit/>
          </a:bodyPr>
          <a:lstStyle/>
          <a:p>
            <a:r>
              <a:rPr lang="en-GB" dirty="0"/>
              <a:t>Prime number</a:t>
            </a:r>
          </a:p>
        </p:txBody>
      </p:sp>
    </p:spTree>
    <p:extLst>
      <p:ext uri="{BB962C8B-B14F-4D97-AF65-F5344CB8AC3E}">
        <p14:creationId xmlns:p14="http://schemas.microsoft.com/office/powerpoint/2010/main" val="3545869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BEAAA-5422-4635-03E7-56FD80BA193B}"/>
              </a:ext>
            </a:extLst>
          </p:cNvPr>
          <p:cNvSpPr>
            <a:spLocks noGrp="1"/>
          </p:cNvSpPr>
          <p:nvPr>
            <p:ph type="title"/>
          </p:nvPr>
        </p:nvSpPr>
        <p:spPr>
          <a:xfrm>
            <a:off x="628649" y="7144"/>
            <a:ext cx="6347883" cy="994172"/>
          </a:xfrm>
        </p:spPr>
        <p:txBody>
          <a:bodyPr anchor="ctr">
            <a:normAutofit/>
          </a:bodyPr>
          <a:lstStyle/>
          <a:p>
            <a:r>
              <a:rPr lang="en-GB" dirty="0"/>
              <a:t>Are elections fair?</a:t>
            </a:r>
          </a:p>
        </p:txBody>
      </p:sp>
      <p:sp>
        <p:nvSpPr>
          <p:cNvPr id="9" name="Content Placeholder 3">
            <a:extLst>
              <a:ext uri="{FF2B5EF4-FFF2-40B4-BE49-F238E27FC236}">
                <a16:creationId xmlns:a16="http://schemas.microsoft.com/office/drawing/2014/main" id="{122AAB6A-F538-7E54-611E-C07C4B76F185}"/>
              </a:ext>
            </a:extLst>
          </p:cNvPr>
          <p:cNvSpPr>
            <a:spLocks noGrp="1"/>
          </p:cNvSpPr>
          <p:nvPr>
            <p:ph sz="half" idx="1"/>
          </p:nvPr>
        </p:nvSpPr>
        <p:spPr>
          <a:xfrm>
            <a:off x="133351" y="885829"/>
            <a:ext cx="2809876" cy="3663607"/>
          </a:xfrm>
          <a:ln>
            <a:solidFill>
              <a:schemeClr val="tx1"/>
            </a:solidFill>
          </a:ln>
        </p:spPr>
        <p:txBody>
          <a:bodyPr/>
          <a:lstStyle/>
          <a:p>
            <a:pPr marL="0" indent="0" algn="just">
              <a:buNone/>
            </a:pPr>
            <a:r>
              <a:rPr lang="en-GB" sz="1800" b="1" dirty="0"/>
              <a:t>2016 United States Presidential Election</a:t>
            </a:r>
          </a:p>
          <a:p>
            <a:pPr marL="0" indent="0" algn="just">
              <a:buNone/>
            </a:pPr>
            <a:r>
              <a:rPr lang="en-GB" sz="1600" dirty="0"/>
              <a:t>Donald Trump was elected with only 46% of the vote while Hillary Clinton had a greater share - 48%. </a:t>
            </a:r>
          </a:p>
          <a:p>
            <a:pPr marL="0" indent="0" algn="just">
              <a:buNone/>
            </a:pPr>
            <a:endParaRPr lang="en-GB" sz="1400" dirty="0"/>
          </a:p>
          <a:p>
            <a:pPr marL="0" indent="0" algn="just">
              <a:buNone/>
            </a:pPr>
            <a:endParaRPr lang="en-US" dirty="0"/>
          </a:p>
        </p:txBody>
      </p:sp>
      <p:pic>
        <p:nvPicPr>
          <p:cNvPr id="5" name="Picture 4" descr="A person in a suit and tie standing at a podium with a microphone&#10;&#10;Description automatically generated">
            <a:extLst>
              <a:ext uri="{FF2B5EF4-FFF2-40B4-BE49-F238E27FC236}">
                <a16:creationId xmlns:a16="http://schemas.microsoft.com/office/drawing/2014/main" id="{2B4B1113-63A7-E27A-D1D7-9ED515F461B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6356" y="2971800"/>
            <a:ext cx="2265868" cy="1510909"/>
          </a:xfrm>
          <a:prstGeom prst="rect">
            <a:avLst/>
          </a:prstGeom>
        </p:spPr>
      </p:pic>
      <p:sp>
        <p:nvSpPr>
          <p:cNvPr id="10" name="TextBox 9">
            <a:extLst>
              <a:ext uri="{FF2B5EF4-FFF2-40B4-BE49-F238E27FC236}">
                <a16:creationId xmlns:a16="http://schemas.microsoft.com/office/drawing/2014/main" id="{43578078-4B14-5D6E-3094-CB187C072E22}"/>
              </a:ext>
            </a:extLst>
          </p:cNvPr>
          <p:cNvSpPr txBox="1"/>
          <p:nvPr/>
        </p:nvSpPr>
        <p:spPr>
          <a:xfrm>
            <a:off x="321273" y="4549437"/>
            <a:ext cx="2676034" cy="215444"/>
          </a:xfrm>
          <a:prstGeom prst="rect">
            <a:avLst/>
          </a:prstGeom>
          <a:noFill/>
        </p:spPr>
        <p:txBody>
          <a:bodyPr wrap="square">
            <a:spAutoFit/>
          </a:bodyPr>
          <a:lstStyle/>
          <a:p>
            <a:r>
              <a:rPr lang="en-GB" sz="800" dirty="0">
                <a:latin typeface="MetaBook-Roman" panose="020B0502040000020004" pitchFamily="34" charset="0"/>
              </a:rPr>
              <a:t>Image credit: Gage Skidmore via Wikimedia Commons</a:t>
            </a:r>
          </a:p>
        </p:txBody>
      </p:sp>
      <p:sp>
        <p:nvSpPr>
          <p:cNvPr id="17" name="Content Placeholder 3">
            <a:extLst>
              <a:ext uri="{FF2B5EF4-FFF2-40B4-BE49-F238E27FC236}">
                <a16:creationId xmlns:a16="http://schemas.microsoft.com/office/drawing/2014/main" id="{7D7EDAAE-34F1-0FFD-874E-97E43AC43D45}"/>
              </a:ext>
            </a:extLst>
          </p:cNvPr>
          <p:cNvSpPr txBox="1">
            <a:spLocks/>
          </p:cNvSpPr>
          <p:nvPr/>
        </p:nvSpPr>
        <p:spPr>
          <a:xfrm>
            <a:off x="3074037" y="889448"/>
            <a:ext cx="3203469" cy="3659988"/>
          </a:xfrm>
          <a:prstGeom prst="rect">
            <a:avLst/>
          </a:prstGeom>
          <a:ln>
            <a:solidFill>
              <a:schemeClr val="tx1"/>
            </a:solidFill>
          </a:ln>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buFont typeface="Arial" panose="020B0604020202020204" pitchFamily="34" charset="0"/>
              <a:buNone/>
            </a:pPr>
            <a:r>
              <a:rPr lang="en-GB" sz="1800" b="1" dirty="0"/>
              <a:t>2017 United Kingdom General Election</a:t>
            </a:r>
          </a:p>
          <a:p>
            <a:pPr marL="0" indent="0" algn="just">
              <a:buFont typeface="Arial" panose="020B0604020202020204" pitchFamily="34" charset="0"/>
              <a:buNone/>
            </a:pPr>
            <a:r>
              <a:rPr lang="en-GB" sz="1600" dirty="0"/>
              <a:t>In absence of a majority, Conservatives formed a coalition with the Democratic Unionist Party (DUP), giving power to a party with only 10 seats out of over 600.</a:t>
            </a:r>
          </a:p>
          <a:p>
            <a:pPr marL="0" indent="0" algn="just">
              <a:buFont typeface="Arial" panose="020B0604020202020204" pitchFamily="34" charset="0"/>
              <a:buNone/>
            </a:pPr>
            <a:endParaRPr lang="en-GB" sz="1400" dirty="0"/>
          </a:p>
          <a:p>
            <a:pPr marL="0" indent="0" algn="just">
              <a:buFont typeface="Arial" panose="020B0604020202020204" pitchFamily="34" charset="0"/>
              <a:buNone/>
            </a:pPr>
            <a:endParaRPr lang="en-US" dirty="0"/>
          </a:p>
        </p:txBody>
      </p:sp>
      <p:sp>
        <p:nvSpPr>
          <p:cNvPr id="18" name="TextBox 17">
            <a:extLst>
              <a:ext uri="{FF2B5EF4-FFF2-40B4-BE49-F238E27FC236}">
                <a16:creationId xmlns:a16="http://schemas.microsoft.com/office/drawing/2014/main" id="{910B831C-F21E-92BA-2F49-7A9C384F6789}"/>
              </a:ext>
            </a:extLst>
          </p:cNvPr>
          <p:cNvSpPr txBox="1"/>
          <p:nvPr/>
        </p:nvSpPr>
        <p:spPr>
          <a:xfrm>
            <a:off x="3404517" y="4549436"/>
            <a:ext cx="2676034" cy="215444"/>
          </a:xfrm>
          <a:prstGeom prst="rect">
            <a:avLst/>
          </a:prstGeom>
          <a:noFill/>
        </p:spPr>
        <p:txBody>
          <a:bodyPr wrap="square">
            <a:spAutoFit/>
          </a:bodyPr>
          <a:lstStyle/>
          <a:p>
            <a:r>
              <a:rPr lang="en-GB" sz="800" dirty="0">
                <a:latin typeface="MetaBook-Roman" panose="020B0502040000020004" pitchFamily="34" charset="0"/>
              </a:rPr>
              <a:t>Image credit: UK Government via Wikimedia Commons</a:t>
            </a:r>
          </a:p>
        </p:txBody>
      </p:sp>
      <p:pic>
        <p:nvPicPr>
          <p:cNvPr id="19" name="Picture 18" descr="A person speaking at a podium&#10;&#10;Description automatically generated">
            <a:extLst>
              <a:ext uri="{FF2B5EF4-FFF2-40B4-BE49-F238E27FC236}">
                <a16:creationId xmlns:a16="http://schemas.microsoft.com/office/drawing/2014/main" id="{4C693409-D129-2B67-0E90-7895CF7FCF4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09352" y="2975418"/>
            <a:ext cx="2266364" cy="1510909"/>
          </a:xfrm>
          <a:prstGeom prst="rect">
            <a:avLst/>
          </a:prstGeom>
        </p:spPr>
      </p:pic>
      <p:sp>
        <p:nvSpPr>
          <p:cNvPr id="20" name="Content Placeholder 3">
            <a:extLst>
              <a:ext uri="{FF2B5EF4-FFF2-40B4-BE49-F238E27FC236}">
                <a16:creationId xmlns:a16="http://schemas.microsoft.com/office/drawing/2014/main" id="{6218BC59-C4AB-236B-C1AF-6DF832F128CD}"/>
              </a:ext>
            </a:extLst>
          </p:cNvPr>
          <p:cNvSpPr txBox="1">
            <a:spLocks/>
          </p:cNvSpPr>
          <p:nvPr/>
        </p:nvSpPr>
        <p:spPr>
          <a:xfrm>
            <a:off x="6408317" y="885829"/>
            <a:ext cx="2602333" cy="3314696"/>
          </a:xfrm>
          <a:prstGeom prst="rect">
            <a:avLst/>
          </a:prstGeom>
          <a:solidFill>
            <a:schemeClr val="bg1"/>
          </a:solidFill>
          <a:ln>
            <a:solidFill>
              <a:schemeClr val="tx1"/>
            </a:solidFill>
          </a:ln>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GB" sz="1600" b="1" dirty="0"/>
              <a:t>2020 Belarus Presidential Election</a:t>
            </a:r>
          </a:p>
          <a:p>
            <a:pPr marL="0" indent="0" algn="just">
              <a:buFont typeface="Arial" panose="020B0604020202020204" pitchFamily="34" charset="0"/>
              <a:buNone/>
            </a:pPr>
            <a:r>
              <a:rPr lang="en-GB" sz="1600" dirty="0"/>
              <a:t>Alexander Lukashenko won the election with 81.04% of the vote, prompting accusations of election fraud.</a:t>
            </a:r>
            <a:endParaRPr lang="en-US" dirty="0"/>
          </a:p>
        </p:txBody>
      </p:sp>
      <p:pic>
        <p:nvPicPr>
          <p:cNvPr id="21" name="Picture 20">
            <a:extLst>
              <a:ext uri="{FF2B5EF4-FFF2-40B4-BE49-F238E27FC236}">
                <a16:creationId xmlns:a16="http://schemas.microsoft.com/office/drawing/2014/main" id="{5D51015A-B3FB-63FA-F94A-88BA96AE794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77039" y="2622940"/>
            <a:ext cx="2266366" cy="1510910"/>
          </a:xfrm>
          <a:prstGeom prst="rect">
            <a:avLst/>
          </a:prstGeom>
        </p:spPr>
      </p:pic>
      <p:sp>
        <p:nvSpPr>
          <p:cNvPr id="22" name="TextBox 21">
            <a:extLst>
              <a:ext uri="{FF2B5EF4-FFF2-40B4-BE49-F238E27FC236}">
                <a16:creationId xmlns:a16="http://schemas.microsoft.com/office/drawing/2014/main" id="{2A4CA2F2-5B7A-458F-47AB-8CC54CABA9AE}"/>
              </a:ext>
            </a:extLst>
          </p:cNvPr>
          <p:cNvSpPr txBox="1"/>
          <p:nvPr/>
        </p:nvSpPr>
        <p:spPr>
          <a:xfrm>
            <a:off x="6664772" y="4171950"/>
            <a:ext cx="2676034" cy="215444"/>
          </a:xfrm>
          <a:prstGeom prst="rect">
            <a:avLst/>
          </a:prstGeom>
          <a:noFill/>
        </p:spPr>
        <p:txBody>
          <a:bodyPr wrap="square">
            <a:spAutoFit/>
          </a:bodyPr>
          <a:lstStyle/>
          <a:p>
            <a:r>
              <a:rPr lang="en-GB" sz="800" dirty="0">
                <a:latin typeface="MetaBook-Roman" panose="020B0502040000020004" pitchFamily="34" charset="0"/>
              </a:rPr>
              <a:t>Image credit: Serge </a:t>
            </a:r>
            <a:r>
              <a:rPr lang="en-GB" sz="800" dirty="0" err="1">
                <a:latin typeface="MetaBook-Roman" panose="020B0502040000020004" pitchFamily="34" charset="0"/>
              </a:rPr>
              <a:t>Serebro</a:t>
            </a:r>
            <a:r>
              <a:rPr lang="en-GB" sz="800" dirty="0">
                <a:latin typeface="MetaBook-Roman" panose="020B0502040000020004" pitchFamily="34" charset="0"/>
              </a:rPr>
              <a:t> via Wikipedia</a:t>
            </a:r>
          </a:p>
        </p:txBody>
      </p:sp>
    </p:spTree>
    <p:extLst>
      <p:ext uri="{BB962C8B-B14F-4D97-AF65-F5344CB8AC3E}">
        <p14:creationId xmlns:p14="http://schemas.microsoft.com/office/powerpoint/2010/main" val="4417857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FCC88-C74D-2EEB-F5D5-B76358A7FAF5}"/>
              </a:ext>
            </a:extLst>
          </p:cNvPr>
          <p:cNvSpPr>
            <a:spLocks noGrp="1"/>
          </p:cNvSpPr>
          <p:nvPr>
            <p:ph type="title"/>
          </p:nvPr>
        </p:nvSpPr>
        <p:spPr/>
        <p:txBody>
          <a:bodyPr/>
          <a:lstStyle/>
          <a:p>
            <a:r>
              <a:rPr lang="en-GB" dirty="0"/>
              <a:t>Mock election</a:t>
            </a:r>
          </a:p>
        </p:txBody>
      </p:sp>
      <p:sp>
        <p:nvSpPr>
          <p:cNvPr id="3" name="Content Placeholder 2">
            <a:extLst>
              <a:ext uri="{FF2B5EF4-FFF2-40B4-BE49-F238E27FC236}">
                <a16:creationId xmlns:a16="http://schemas.microsoft.com/office/drawing/2014/main" id="{0F8AB255-F1EB-D40A-33F0-209D1A892A25}"/>
              </a:ext>
            </a:extLst>
          </p:cNvPr>
          <p:cNvSpPr>
            <a:spLocks noGrp="1"/>
          </p:cNvSpPr>
          <p:nvPr>
            <p:ph idx="1"/>
          </p:nvPr>
        </p:nvSpPr>
        <p:spPr>
          <a:xfrm>
            <a:off x="628650" y="1369218"/>
            <a:ext cx="6178550" cy="3500437"/>
          </a:xfrm>
        </p:spPr>
        <p:txBody>
          <a:bodyPr>
            <a:normAutofit/>
          </a:bodyPr>
          <a:lstStyle/>
          <a:p>
            <a:pPr marL="0" indent="0">
              <a:buNone/>
            </a:pPr>
            <a:r>
              <a:rPr lang="en-GB" sz="1500" dirty="0"/>
              <a:t>What’s your favourite primary colour? </a:t>
            </a:r>
          </a:p>
          <a:p>
            <a:r>
              <a:rPr lang="en-GB" sz="1500" dirty="0"/>
              <a:t>Options: red, yellow or blue</a:t>
            </a:r>
          </a:p>
          <a:p>
            <a:pPr marL="0" indent="0">
              <a:buNone/>
            </a:pPr>
            <a:endParaRPr lang="en-GB" sz="1500" dirty="0"/>
          </a:p>
          <a:p>
            <a:pPr marL="0" indent="0">
              <a:buNone/>
            </a:pPr>
            <a:r>
              <a:rPr lang="en-GB" sz="1500" dirty="0"/>
              <a:t>You need to design the ballots and write the instructions for the rest of your country (larger group of 12) to vote.</a:t>
            </a:r>
          </a:p>
          <a:p>
            <a:pPr>
              <a:lnSpc>
                <a:spcPct val="107000"/>
              </a:lnSpc>
              <a:spcAft>
                <a:spcPts val="800"/>
              </a:spcAft>
              <a:buFont typeface="Wingdings" panose="05000000000000000000" pitchFamily="2" charset="2"/>
              <a:buChar char="Ø"/>
            </a:pPr>
            <a:r>
              <a:rPr lang="en-GB" sz="1500" dirty="0">
                <a:effectLst/>
                <a:ea typeface="Calibri" panose="020F0502020204030204" pitchFamily="34" charset="0"/>
                <a:cs typeface="Times New Roman" panose="02020603050405020304" pitchFamily="18" charset="0"/>
              </a:rPr>
              <a:t>Distribute the ballots and instructions to the other groups of 4 and ensure you collect them once everyone has voted.</a:t>
            </a:r>
            <a:endParaRPr lang="en-GB" sz="1500" dirty="0">
              <a:effectLst/>
              <a:ea typeface="Times New Roman" panose="02020603050405020304" pitchFamily="18" charset="0"/>
              <a:cs typeface="Times New Roman" panose="02020603050405020304" pitchFamily="18" charset="0"/>
            </a:endParaRPr>
          </a:p>
          <a:p>
            <a:pPr>
              <a:lnSpc>
                <a:spcPct val="107000"/>
              </a:lnSpc>
              <a:spcAft>
                <a:spcPts val="800"/>
              </a:spcAft>
              <a:buFont typeface="Wingdings" panose="05000000000000000000" pitchFamily="2" charset="2"/>
              <a:buChar char="Ø"/>
            </a:pPr>
            <a:r>
              <a:rPr lang="en-GB" sz="1500" dirty="0">
                <a:effectLst/>
                <a:ea typeface="Calibri" panose="020F0502020204030204" pitchFamily="34" charset="0"/>
                <a:cs typeface="Times New Roman" panose="02020603050405020304" pitchFamily="18" charset="0"/>
              </a:rPr>
              <a:t>Count the votes of each of the other groups and, using your system, determine which primary colour is the winner.</a:t>
            </a:r>
          </a:p>
          <a:p>
            <a:pPr marL="0" indent="0">
              <a:lnSpc>
                <a:spcPct val="107000"/>
              </a:lnSpc>
              <a:spcAft>
                <a:spcPts val="800"/>
              </a:spcAft>
              <a:buNone/>
            </a:pPr>
            <a:r>
              <a:rPr lang="en-GB" sz="1500" b="1" dirty="0">
                <a:ea typeface="Times New Roman" panose="02020603050405020304" pitchFamily="18" charset="0"/>
                <a:cs typeface="Times New Roman" panose="02020603050405020304" pitchFamily="18" charset="0"/>
              </a:rPr>
              <a:t>You have 10 minutes, so be quick!</a:t>
            </a:r>
            <a:endParaRPr lang="en-GB" sz="1500" b="1" dirty="0">
              <a:effectLst/>
              <a:ea typeface="Times New Roman" panose="02020603050405020304" pitchFamily="18" charset="0"/>
              <a:cs typeface="Times New Roman" panose="02020603050405020304" pitchFamily="18" charset="0"/>
            </a:endParaRPr>
          </a:p>
          <a:p>
            <a:pPr marL="342900" lvl="1" indent="0">
              <a:buNone/>
            </a:pPr>
            <a:endParaRPr lang="en-GB" dirty="0"/>
          </a:p>
        </p:txBody>
      </p:sp>
    </p:spTree>
    <p:extLst>
      <p:ext uri="{BB962C8B-B14F-4D97-AF65-F5344CB8AC3E}">
        <p14:creationId xmlns:p14="http://schemas.microsoft.com/office/powerpoint/2010/main" val="20453002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1BA3D-6682-58D8-F97E-180180B88A8C}"/>
              </a:ext>
            </a:extLst>
          </p:cNvPr>
          <p:cNvSpPr>
            <a:spLocks noGrp="1"/>
          </p:cNvSpPr>
          <p:nvPr>
            <p:ph type="title"/>
          </p:nvPr>
        </p:nvSpPr>
        <p:spPr/>
        <p:txBody>
          <a:bodyPr/>
          <a:lstStyle/>
          <a:p>
            <a:r>
              <a:rPr lang="en-GB" dirty="0"/>
              <a:t>Pick the country’s system</a:t>
            </a:r>
          </a:p>
        </p:txBody>
      </p:sp>
      <p:sp>
        <p:nvSpPr>
          <p:cNvPr id="9" name="Content Placeholder 8">
            <a:extLst>
              <a:ext uri="{FF2B5EF4-FFF2-40B4-BE49-F238E27FC236}">
                <a16:creationId xmlns:a16="http://schemas.microsoft.com/office/drawing/2014/main" id="{5471897D-6F05-80E1-DBD8-23C5837D2A3A}"/>
              </a:ext>
            </a:extLst>
          </p:cNvPr>
          <p:cNvSpPr>
            <a:spLocks noGrp="1"/>
          </p:cNvSpPr>
          <p:nvPr>
            <p:ph idx="1"/>
          </p:nvPr>
        </p:nvSpPr>
        <p:spPr>
          <a:xfrm>
            <a:off x="628650" y="1369219"/>
            <a:ext cx="6057900" cy="3263504"/>
          </a:xfrm>
        </p:spPr>
        <p:txBody>
          <a:bodyPr/>
          <a:lstStyle/>
          <a:p>
            <a:pPr marL="0" indent="0">
              <a:buNone/>
            </a:pPr>
            <a:r>
              <a:rPr lang="en-GB" sz="1500" dirty="0">
                <a:effectLst/>
              </a:rPr>
              <a:t>Once all elections have happened, discuss in your groups of twelve what system you used and its pros/cons.</a:t>
            </a:r>
          </a:p>
          <a:p>
            <a:pPr marL="0" indent="0">
              <a:buNone/>
            </a:pPr>
            <a:endParaRPr lang="en-GB" sz="1500" dirty="0"/>
          </a:p>
          <a:p>
            <a:pPr marL="0" indent="0">
              <a:buNone/>
            </a:pPr>
            <a:endParaRPr lang="en-GB" sz="1500" dirty="0">
              <a:effectLst/>
            </a:endParaRPr>
          </a:p>
          <a:p>
            <a:pPr marL="0" indent="0">
              <a:buNone/>
            </a:pPr>
            <a:r>
              <a:rPr lang="en-GB" sz="1500" dirty="0"/>
              <a:t>D</a:t>
            </a:r>
            <a:r>
              <a:rPr lang="en-GB" sz="1500" dirty="0">
                <a:effectLst/>
              </a:rPr>
              <a:t>ecide as a group which one system will be used going forward.</a:t>
            </a:r>
          </a:p>
          <a:p>
            <a:pPr marL="0" indent="0">
              <a:buNone/>
            </a:pPr>
            <a:endParaRPr lang="en-GB" sz="1500" dirty="0">
              <a:ea typeface="Calibri" panose="020F0502020204030204" pitchFamily="34" charset="0"/>
              <a:cs typeface="Times New Roman" panose="02020603050405020304" pitchFamily="18" charset="0"/>
            </a:endParaRPr>
          </a:p>
          <a:p>
            <a:pPr marL="0" indent="0">
              <a:buNone/>
            </a:pPr>
            <a:r>
              <a:rPr lang="en-GB" sz="1500" b="1" dirty="0">
                <a:effectLst/>
                <a:ea typeface="Calibri" panose="020F0502020204030204" pitchFamily="34" charset="0"/>
                <a:cs typeface="Times New Roman" panose="02020603050405020304" pitchFamily="18" charset="0"/>
              </a:rPr>
              <a:t>You </a:t>
            </a:r>
            <a:r>
              <a:rPr lang="en-GB" sz="1500" b="1">
                <a:effectLst/>
                <a:ea typeface="Calibri" panose="020F0502020204030204" pitchFamily="34" charset="0"/>
                <a:cs typeface="Times New Roman" panose="02020603050405020304" pitchFamily="18" charset="0"/>
              </a:rPr>
              <a:t>have </a:t>
            </a:r>
            <a:r>
              <a:rPr lang="en-GB" sz="1500" b="1">
                <a:ea typeface="Calibri" panose="020F0502020204030204" pitchFamily="34" charset="0"/>
                <a:cs typeface="Times New Roman" panose="02020603050405020304" pitchFamily="18" charset="0"/>
              </a:rPr>
              <a:t>5</a:t>
            </a:r>
            <a:r>
              <a:rPr lang="en-GB" sz="1500" b="1">
                <a:effectLst/>
                <a:ea typeface="Calibri" panose="020F0502020204030204" pitchFamily="34" charset="0"/>
                <a:cs typeface="Times New Roman" panose="02020603050405020304" pitchFamily="18" charset="0"/>
              </a:rPr>
              <a:t> </a:t>
            </a:r>
            <a:r>
              <a:rPr lang="en-GB" sz="1500" b="1" dirty="0">
                <a:effectLst/>
                <a:ea typeface="Calibri" panose="020F0502020204030204" pitchFamily="34" charset="0"/>
                <a:cs typeface="Times New Roman" panose="02020603050405020304" pitchFamily="18" charset="0"/>
              </a:rPr>
              <a:t>minutes to pick a system.</a:t>
            </a:r>
          </a:p>
          <a:p>
            <a:endParaRPr lang="en-GB" dirty="0"/>
          </a:p>
        </p:txBody>
      </p:sp>
    </p:spTree>
    <p:extLst>
      <p:ext uri="{BB962C8B-B14F-4D97-AF65-F5344CB8AC3E}">
        <p14:creationId xmlns:p14="http://schemas.microsoft.com/office/powerpoint/2010/main" val="37839872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21FA1-678A-B12D-81DB-C63D225D3C23}"/>
              </a:ext>
            </a:extLst>
          </p:cNvPr>
          <p:cNvSpPr>
            <a:spLocks noGrp="1"/>
          </p:cNvSpPr>
          <p:nvPr>
            <p:ph type="title"/>
          </p:nvPr>
        </p:nvSpPr>
        <p:spPr>
          <a:xfrm>
            <a:off x="628650" y="273844"/>
            <a:ext cx="6057899" cy="994172"/>
          </a:xfrm>
        </p:spPr>
        <p:txBody>
          <a:bodyPr>
            <a:normAutofit/>
          </a:bodyPr>
          <a:lstStyle/>
          <a:p>
            <a:r>
              <a:rPr lang="en-GB" sz="2500" dirty="0"/>
              <a:t>What system did you pick and why?</a:t>
            </a:r>
          </a:p>
        </p:txBody>
      </p:sp>
      <p:pic>
        <p:nvPicPr>
          <p:cNvPr id="7" name="Content Placeholder 6" descr="A sign on a fence&#10;&#10;Description automatically generated">
            <a:extLst>
              <a:ext uri="{FF2B5EF4-FFF2-40B4-BE49-F238E27FC236}">
                <a16:creationId xmlns:a16="http://schemas.microsoft.com/office/drawing/2014/main" id="{037E1A64-AEB2-D9D9-1CB3-543C460DF504}"/>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483884" y="1370013"/>
            <a:ext cx="4347430" cy="3262312"/>
          </a:xfrm>
        </p:spPr>
      </p:pic>
      <p:sp>
        <p:nvSpPr>
          <p:cNvPr id="8" name="TextBox 7">
            <a:extLst>
              <a:ext uri="{FF2B5EF4-FFF2-40B4-BE49-F238E27FC236}">
                <a16:creationId xmlns:a16="http://schemas.microsoft.com/office/drawing/2014/main" id="{A1AAA835-7F9E-E392-6525-AAD95E0E13F8}"/>
              </a:ext>
            </a:extLst>
          </p:cNvPr>
          <p:cNvSpPr txBox="1"/>
          <p:nvPr/>
        </p:nvSpPr>
        <p:spPr>
          <a:xfrm>
            <a:off x="3479800" y="4626600"/>
            <a:ext cx="4572000" cy="21544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MetaBook-Roman" panose="020B0502040000020004" pitchFamily="34" charset="0"/>
                <a:ea typeface="+mn-ea"/>
                <a:cs typeface="+mn-cs"/>
              </a:rPr>
              <a:t>Image credit: </a:t>
            </a:r>
            <a:r>
              <a:rPr lang="en-GB" sz="800" dirty="0" err="1">
                <a:solidFill>
                  <a:prstClr val="black"/>
                </a:solidFill>
                <a:latin typeface="MetaBook-Roman" panose="020B0502040000020004" pitchFamily="34" charset="0"/>
              </a:rPr>
              <a:t>Bondegezou</a:t>
            </a:r>
            <a:r>
              <a:rPr kumimoji="0" lang="en-GB" sz="800" b="0" i="0" u="none" strike="noStrike" kern="1200" cap="none" spc="0" normalizeH="0" baseline="0" noProof="0" dirty="0">
                <a:ln>
                  <a:noFill/>
                </a:ln>
                <a:solidFill>
                  <a:prstClr val="black"/>
                </a:solidFill>
                <a:effectLst/>
                <a:uLnTx/>
                <a:uFillTx/>
                <a:latin typeface="MetaBook-Roman" panose="020B0502040000020004" pitchFamily="34" charset="0"/>
                <a:ea typeface="+mn-ea"/>
                <a:cs typeface="+mn-cs"/>
              </a:rPr>
              <a:t> via Wikimedia Commons</a:t>
            </a:r>
          </a:p>
        </p:txBody>
      </p:sp>
    </p:spTree>
    <p:extLst>
      <p:ext uri="{BB962C8B-B14F-4D97-AF65-F5344CB8AC3E}">
        <p14:creationId xmlns:p14="http://schemas.microsoft.com/office/powerpoint/2010/main" val="9882950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8EE97-B22C-7E7F-4D98-B43071E37979}"/>
              </a:ext>
            </a:extLst>
          </p:cNvPr>
          <p:cNvSpPr>
            <a:spLocks noGrp="1"/>
          </p:cNvSpPr>
          <p:nvPr>
            <p:ph type="title"/>
          </p:nvPr>
        </p:nvSpPr>
        <p:spPr/>
        <p:txBody>
          <a:bodyPr>
            <a:normAutofit/>
          </a:bodyPr>
          <a:lstStyle/>
          <a:p>
            <a:r>
              <a:rPr lang="en-GB" sz="2500" dirty="0"/>
              <a:t>Thank you!</a:t>
            </a:r>
          </a:p>
        </p:txBody>
      </p:sp>
      <p:sp>
        <p:nvSpPr>
          <p:cNvPr id="3" name="Content Placeholder 2">
            <a:extLst>
              <a:ext uri="{FF2B5EF4-FFF2-40B4-BE49-F238E27FC236}">
                <a16:creationId xmlns:a16="http://schemas.microsoft.com/office/drawing/2014/main" id="{CA738D38-3292-D8C9-47B8-07B121306333}"/>
              </a:ext>
            </a:extLst>
          </p:cNvPr>
          <p:cNvSpPr>
            <a:spLocks noGrp="1"/>
          </p:cNvSpPr>
          <p:nvPr>
            <p:ph idx="1"/>
          </p:nvPr>
        </p:nvSpPr>
        <p:spPr/>
        <p:txBody>
          <a:bodyPr/>
          <a:lstStyle/>
          <a:p>
            <a:pPr marL="0" indent="0">
              <a:buNone/>
            </a:pPr>
            <a:r>
              <a:rPr lang="en-GB" dirty="0"/>
              <a:t>Questions, comments or thoughts?</a:t>
            </a:r>
          </a:p>
          <a:p>
            <a:pPr marL="0" indent="0">
              <a:buNone/>
            </a:pPr>
            <a:endParaRPr lang="en-GB" dirty="0"/>
          </a:p>
          <a:p>
            <a:pPr marL="0" indent="0">
              <a:buNone/>
            </a:pPr>
            <a:endParaRPr lang="en-GB" dirty="0"/>
          </a:p>
          <a:p>
            <a:pPr marL="0" indent="0">
              <a:buNone/>
            </a:pPr>
            <a:endParaRPr lang="en-GB" dirty="0"/>
          </a:p>
        </p:txBody>
      </p:sp>
      <p:sp>
        <p:nvSpPr>
          <p:cNvPr id="6" name="TextBox 5">
            <a:extLst>
              <a:ext uri="{FF2B5EF4-FFF2-40B4-BE49-F238E27FC236}">
                <a16:creationId xmlns:a16="http://schemas.microsoft.com/office/drawing/2014/main" id="{7BCDE2C8-A438-DC7E-680C-A1167669F75B}"/>
              </a:ext>
            </a:extLst>
          </p:cNvPr>
          <p:cNvSpPr txBox="1"/>
          <p:nvPr/>
        </p:nvSpPr>
        <p:spPr>
          <a:xfrm>
            <a:off x="5078199" y="4364594"/>
            <a:ext cx="1451295" cy="369332"/>
          </a:xfrm>
          <a:prstGeom prst="rect">
            <a:avLst/>
          </a:prstGeom>
          <a:noFill/>
          <a:ln w="28575">
            <a:solidFill>
              <a:srgbClr val="FCD034"/>
            </a:solidFill>
          </a:ln>
        </p:spPr>
        <p:txBody>
          <a:bodyPr wrap="square" rtlCol="0">
            <a:spAutoFit/>
          </a:bodyPr>
          <a:lstStyle/>
          <a:p>
            <a:pPr algn="ctr"/>
            <a:r>
              <a:rPr lang="en-US" dirty="0"/>
              <a:t>Ask the Ri!</a:t>
            </a:r>
            <a:endParaRPr lang="en-GB" dirty="0"/>
          </a:p>
        </p:txBody>
      </p:sp>
      <p:pic>
        <p:nvPicPr>
          <p:cNvPr id="4" name="Picture 2">
            <a:extLst>
              <a:ext uri="{FF2B5EF4-FFF2-40B4-BE49-F238E27FC236}">
                <a16:creationId xmlns:a16="http://schemas.microsoft.com/office/drawing/2014/main" id="{C421548B-937D-2371-1A94-CBE31ABB1011}"/>
              </a:ext>
            </a:extLst>
          </p:cNvPr>
          <p:cNvPicPr>
            <a:picLocks noChangeAspect="1" noChangeArrowheads="1"/>
          </p:cNvPicPr>
          <p:nvPr/>
        </p:nvPicPr>
        <p:blipFill>
          <a:blip r:embed="rId3" cstate="screen">
            <a:extLst>
              <a:ext uri="{BEBA8EAE-BF5A-486C-A8C5-ECC9F3942E4B}">
                <a14:imgProps xmlns:a14="http://schemas.microsoft.com/office/drawing/2010/main">
                  <a14:imgLayer r:embed="rId4">
                    <a14:imgEffect>
                      <a14:backgroundRemoval t="9898" b="98123" l="10000" r="91705">
                        <a14:foregroundMark x1="55114" y1="93003" x2="55114" y2="93003"/>
                        <a14:foregroundMark x1="71364" y1="98123" x2="71364" y2="98123"/>
                        <a14:foregroundMark x1="33068" y1="33276" x2="33068" y2="33276"/>
                        <a14:foregroundMark x1="33068" y1="33276" x2="33068" y2="33276"/>
                        <a14:foregroundMark x1="20000" y1="35666" x2="20000" y2="35666"/>
                        <a14:foregroundMark x1="59205" y1="20137" x2="59205" y2="20137"/>
                        <a14:foregroundMark x1="91705" y1="66212" x2="91705" y2="66212"/>
                        <a14:foregroundMark x1="88409" y1="50512" x2="88409" y2="50512"/>
                        <a14:foregroundMark x1="89205" y1="50171" x2="89205" y2="50171"/>
                        <a14:foregroundMark x1="89773" y1="51365" x2="89773" y2="51365"/>
                        <a14:backgroundMark x1="75114" y1="42150" x2="75114" y2="42150"/>
                        <a14:backgroundMark x1="84432" y1="50171" x2="84432" y2="50171"/>
                      </a14:backgroundRemoval>
                    </a14:imgEffect>
                  </a14:imgLayer>
                </a14:imgProps>
              </a:ext>
              <a:ext uri="{28A0092B-C50C-407E-A947-70E740481C1C}">
                <a14:useLocalDpi xmlns:a14="http://schemas.microsoft.com/office/drawing/2010/main"/>
              </a:ext>
            </a:extLst>
          </a:blip>
          <a:srcRect/>
          <a:stretch>
            <a:fillRect/>
          </a:stretch>
        </p:blipFill>
        <p:spPr bwMode="auto">
          <a:xfrm>
            <a:off x="0" y="2571750"/>
            <a:ext cx="3862386" cy="25717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74FCE0E-3FF6-75E7-B793-A02AB7C4BE80}"/>
              </a:ext>
            </a:extLst>
          </p:cNvPr>
          <p:cNvSpPr txBox="1"/>
          <p:nvPr/>
        </p:nvSpPr>
        <p:spPr>
          <a:xfrm>
            <a:off x="516178" y="4928056"/>
            <a:ext cx="1389487" cy="215444"/>
          </a:xfrm>
          <a:prstGeom prst="rect">
            <a:avLst/>
          </a:prstGeom>
          <a:noFill/>
        </p:spPr>
        <p:txBody>
          <a:bodyPr wrap="square" lIns="91440" tIns="45720" rIns="91440" bIns="45720" anchor="t">
            <a:spAutoFit/>
          </a:bodyPr>
          <a:lstStyle/>
          <a:p>
            <a:pPr>
              <a:defRPr/>
            </a:pPr>
            <a:r>
              <a:rPr kumimoji="0" lang="en-GB" sz="800" b="0" i="0" u="none" strike="noStrike" kern="1200" cap="none" spc="0" normalizeH="0" baseline="0" noProof="0" dirty="0">
                <a:ln>
                  <a:noFill/>
                </a:ln>
                <a:solidFill>
                  <a:prstClr val="black"/>
                </a:solidFill>
                <a:effectLst/>
                <a:uLnTx/>
                <a:uFillTx/>
                <a:latin typeface="MetaBook-Roman"/>
              </a:rPr>
              <a:t>Image credit: Picpedia.org</a:t>
            </a:r>
          </a:p>
        </p:txBody>
      </p:sp>
    </p:spTree>
    <p:extLst>
      <p:ext uri="{BB962C8B-B14F-4D97-AF65-F5344CB8AC3E}">
        <p14:creationId xmlns:p14="http://schemas.microsoft.com/office/powerpoint/2010/main" val="2516243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7E1FD-44BF-C578-39D9-605642B3FCDF}"/>
              </a:ext>
            </a:extLst>
          </p:cNvPr>
          <p:cNvSpPr>
            <a:spLocks noGrp="1"/>
          </p:cNvSpPr>
          <p:nvPr>
            <p:ph type="title"/>
          </p:nvPr>
        </p:nvSpPr>
        <p:spPr>
          <a:xfrm>
            <a:off x="628650" y="375047"/>
            <a:ext cx="6372225" cy="994172"/>
          </a:xfrm>
        </p:spPr>
        <p:txBody>
          <a:bodyPr>
            <a:normAutofit fontScale="90000"/>
          </a:bodyPr>
          <a:lstStyle/>
          <a:p>
            <a:r>
              <a:rPr lang="en-GB" dirty="0"/>
              <a:t>What makes a voting system fair?</a:t>
            </a:r>
          </a:p>
        </p:txBody>
      </p:sp>
      <p:pic>
        <p:nvPicPr>
          <p:cNvPr id="9" name="Content Placeholder 8" descr="A sign on a fence&#10;&#10;Description automatically generated">
            <a:extLst>
              <a:ext uri="{FF2B5EF4-FFF2-40B4-BE49-F238E27FC236}">
                <a16:creationId xmlns:a16="http://schemas.microsoft.com/office/drawing/2014/main" id="{AE436600-0DAB-1ABC-B3F5-759806A0F6A0}"/>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549199" y="1369219"/>
            <a:ext cx="4347430" cy="3262312"/>
          </a:xfrm>
        </p:spPr>
      </p:pic>
      <p:pic>
        <p:nvPicPr>
          <p:cNvPr id="10" name="Picture 9">
            <a:extLst>
              <a:ext uri="{FF2B5EF4-FFF2-40B4-BE49-F238E27FC236}">
                <a16:creationId xmlns:a16="http://schemas.microsoft.com/office/drawing/2014/main" id="{AD07D9A7-8136-527D-6C05-A50E7EE3F946}"/>
              </a:ext>
            </a:extLst>
          </p:cNvPr>
          <p:cNvPicPr>
            <a:picLocks noChangeAspect="1"/>
          </p:cNvPicPr>
          <p:nvPr/>
        </p:nvPicPr>
        <p:blipFill>
          <a:blip r:embed="rId4"/>
          <a:stretch>
            <a:fillRect/>
          </a:stretch>
        </p:blipFill>
        <p:spPr>
          <a:xfrm>
            <a:off x="3610431" y="4652619"/>
            <a:ext cx="4572396" cy="231668"/>
          </a:xfrm>
          <a:prstGeom prst="rect">
            <a:avLst/>
          </a:prstGeom>
        </p:spPr>
      </p:pic>
    </p:spTree>
    <p:extLst>
      <p:ext uri="{BB962C8B-B14F-4D97-AF65-F5344CB8AC3E}">
        <p14:creationId xmlns:p14="http://schemas.microsoft.com/office/powerpoint/2010/main" val="1062248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E85FE-6031-D11A-5233-042E10E7425E}"/>
              </a:ext>
            </a:extLst>
          </p:cNvPr>
          <p:cNvSpPr>
            <a:spLocks noGrp="1"/>
          </p:cNvSpPr>
          <p:nvPr>
            <p:ph type="title"/>
          </p:nvPr>
        </p:nvSpPr>
        <p:spPr>
          <a:xfrm>
            <a:off x="628650" y="273844"/>
            <a:ext cx="6352721" cy="994172"/>
          </a:xfrm>
        </p:spPr>
        <p:txBody>
          <a:bodyPr>
            <a:normAutofit/>
          </a:bodyPr>
          <a:lstStyle/>
          <a:p>
            <a:r>
              <a:rPr lang="en-GB" sz="2500" dirty="0"/>
              <a:t>According to Kenneth Arrow</a:t>
            </a:r>
          </a:p>
        </p:txBody>
      </p:sp>
      <p:sp>
        <p:nvSpPr>
          <p:cNvPr id="3" name="Content Placeholder 2">
            <a:extLst>
              <a:ext uri="{FF2B5EF4-FFF2-40B4-BE49-F238E27FC236}">
                <a16:creationId xmlns:a16="http://schemas.microsoft.com/office/drawing/2014/main" id="{3C76910B-F4F8-271B-047E-D510F89C22F1}"/>
              </a:ext>
            </a:extLst>
          </p:cNvPr>
          <p:cNvSpPr>
            <a:spLocks noGrp="1"/>
          </p:cNvSpPr>
          <p:nvPr>
            <p:ph idx="1"/>
          </p:nvPr>
        </p:nvSpPr>
        <p:spPr>
          <a:xfrm>
            <a:off x="628650" y="1442811"/>
            <a:ext cx="6047921" cy="3551577"/>
          </a:xfrm>
        </p:spPr>
        <p:txBody>
          <a:bodyPr>
            <a:normAutofit/>
          </a:bodyPr>
          <a:lstStyle/>
          <a:p>
            <a:pPr marL="0" indent="0">
              <a:buNone/>
            </a:pPr>
            <a:r>
              <a:rPr lang="en-GB" sz="2000" b="1" dirty="0">
                <a:latin typeface="+mj-lt"/>
              </a:rPr>
              <a:t>Arrow’s theorem:</a:t>
            </a:r>
          </a:p>
          <a:p>
            <a:pPr marL="0" indent="0">
              <a:buNone/>
            </a:pPr>
            <a:endParaRPr lang="en-GB" sz="1500" dirty="0"/>
          </a:p>
          <a:p>
            <a:pPr marL="457200" indent="-457200">
              <a:buFont typeface="+mj-lt"/>
              <a:buAutoNum type="arabicPeriod"/>
            </a:pPr>
            <a:r>
              <a:rPr lang="en-GB" sz="1500" dirty="0"/>
              <a:t>All votes must be equal (non-dictator)</a:t>
            </a:r>
          </a:p>
          <a:p>
            <a:pPr marL="457200" indent="-457200">
              <a:buFont typeface="+mj-lt"/>
              <a:buAutoNum type="arabicPeriod"/>
            </a:pPr>
            <a:r>
              <a:rPr lang="en-GB" sz="1500" dirty="0"/>
              <a:t>If everyone prefers one candidate, then that candidate must win (unanimity)</a:t>
            </a:r>
          </a:p>
          <a:p>
            <a:pPr marL="457200" indent="-457200">
              <a:buFont typeface="+mj-lt"/>
              <a:buAutoNum type="arabicPeriod"/>
            </a:pPr>
            <a:r>
              <a:rPr lang="en-GB" sz="1500" dirty="0"/>
              <a:t>There should be one clear winner (universality)</a:t>
            </a:r>
          </a:p>
          <a:p>
            <a:pPr marL="457200" indent="-457200">
              <a:buFont typeface="+mj-lt"/>
              <a:buAutoNum type="arabicPeriod"/>
            </a:pPr>
            <a:r>
              <a:rPr lang="en-GB" sz="1500" dirty="0"/>
              <a:t>Whether A or B is preferred should not depend on other candidates (independence of irrelevant alternatives)</a:t>
            </a:r>
          </a:p>
          <a:p>
            <a:pPr marL="0" indent="0">
              <a:buNone/>
            </a:pPr>
            <a:endParaRPr lang="en-GB" sz="1500" dirty="0"/>
          </a:p>
          <a:p>
            <a:pPr marL="0" indent="0">
              <a:buNone/>
            </a:pPr>
            <a:r>
              <a:rPr lang="en-GB" sz="1500" dirty="0"/>
              <a:t>Is there anything else you would add?</a:t>
            </a:r>
          </a:p>
        </p:txBody>
      </p:sp>
      <p:pic>
        <p:nvPicPr>
          <p:cNvPr id="5" name="Picture 4" descr="A person wearing glasses and a suit&#10;&#10;Description automatically generated">
            <a:extLst>
              <a:ext uri="{FF2B5EF4-FFF2-40B4-BE49-F238E27FC236}">
                <a16:creationId xmlns:a16="http://schemas.microsoft.com/office/drawing/2014/main" id="{EBBCFC5C-1403-4FED-E642-73A9BDB8B72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127029" y="1268016"/>
            <a:ext cx="1935480" cy="2419350"/>
          </a:xfrm>
          <a:prstGeom prst="rect">
            <a:avLst/>
          </a:prstGeom>
        </p:spPr>
      </p:pic>
      <p:sp>
        <p:nvSpPr>
          <p:cNvPr id="4" name="TextBox 3">
            <a:extLst>
              <a:ext uri="{FF2B5EF4-FFF2-40B4-BE49-F238E27FC236}">
                <a16:creationId xmlns:a16="http://schemas.microsoft.com/office/drawing/2014/main" id="{EF8A48A9-89E7-D544-489D-7A2FDCBF1D5F}"/>
              </a:ext>
            </a:extLst>
          </p:cNvPr>
          <p:cNvSpPr txBox="1"/>
          <p:nvPr/>
        </p:nvSpPr>
        <p:spPr>
          <a:xfrm>
            <a:off x="7124728" y="3684945"/>
            <a:ext cx="1923691"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latin typeface="MetaBook-Roman" panose="020B0502040000020004" pitchFamily="34" charset="0"/>
                <a:ea typeface="Verdana"/>
              </a:rPr>
              <a:t>Image credits: Linda A. Cicero via Stanford University News</a:t>
            </a:r>
            <a:endParaRPr lang="en-US" dirty="0">
              <a:latin typeface="MetaBook-Roman" panose="020B0502040000020004" pitchFamily="34" charset="0"/>
            </a:endParaRPr>
          </a:p>
        </p:txBody>
      </p:sp>
    </p:spTree>
    <p:extLst>
      <p:ext uri="{BB962C8B-B14F-4D97-AF65-F5344CB8AC3E}">
        <p14:creationId xmlns:p14="http://schemas.microsoft.com/office/powerpoint/2010/main" val="942348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A8594-6D99-88B7-44A5-B6E366F751ED}"/>
              </a:ext>
            </a:extLst>
          </p:cNvPr>
          <p:cNvSpPr>
            <a:spLocks noGrp="1"/>
          </p:cNvSpPr>
          <p:nvPr>
            <p:ph type="title"/>
          </p:nvPr>
        </p:nvSpPr>
        <p:spPr/>
        <p:txBody>
          <a:bodyPr>
            <a:normAutofit/>
          </a:bodyPr>
          <a:lstStyle/>
          <a:p>
            <a:r>
              <a:rPr lang="en-GB" sz="2500" dirty="0"/>
              <a:t>Arrow’s theorem and ice cream</a:t>
            </a:r>
          </a:p>
        </p:txBody>
      </p:sp>
      <p:sp>
        <p:nvSpPr>
          <p:cNvPr id="4" name="Content Placeholder 3">
            <a:extLst>
              <a:ext uri="{FF2B5EF4-FFF2-40B4-BE49-F238E27FC236}">
                <a16:creationId xmlns:a16="http://schemas.microsoft.com/office/drawing/2014/main" id="{02B4EB4F-403A-3CF5-4121-5225E9A29A2F}"/>
              </a:ext>
            </a:extLst>
          </p:cNvPr>
          <p:cNvSpPr>
            <a:spLocks noGrp="1"/>
          </p:cNvSpPr>
          <p:nvPr>
            <p:ph idx="1"/>
          </p:nvPr>
        </p:nvSpPr>
        <p:spPr>
          <a:xfrm>
            <a:off x="505279" y="1378557"/>
            <a:ext cx="6315583" cy="3860799"/>
          </a:xfrm>
        </p:spPr>
        <p:txBody>
          <a:bodyPr>
            <a:normAutofit/>
          </a:bodyPr>
          <a:lstStyle/>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sz="1500"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11" name="TextBox 10">
            <a:extLst>
              <a:ext uri="{FF2B5EF4-FFF2-40B4-BE49-F238E27FC236}">
                <a16:creationId xmlns:a16="http://schemas.microsoft.com/office/drawing/2014/main" id="{F17DEAF3-E2F9-D266-7349-A80DC3F5CC61}"/>
              </a:ext>
            </a:extLst>
          </p:cNvPr>
          <p:cNvSpPr txBox="1"/>
          <p:nvPr/>
        </p:nvSpPr>
        <p:spPr>
          <a:xfrm>
            <a:off x="3286582" y="1250739"/>
            <a:ext cx="1328057" cy="553998"/>
          </a:xfrm>
          <a:prstGeom prst="rect">
            <a:avLst/>
          </a:prstGeom>
          <a:noFill/>
        </p:spPr>
        <p:txBody>
          <a:bodyPr wrap="square" rtlCol="0">
            <a:spAutoFit/>
          </a:bodyPr>
          <a:lstStyle/>
          <a:p>
            <a:r>
              <a:rPr lang="en-GB" sz="3000" dirty="0"/>
              <a:t>&gt;</a:t>
            </a:r>
          </a:p>
        </p:txBody>
      </p:sp>
      <p:sp>
        <p:nvSpPr>
          <p:cNvPr id="12" name="TextBox 11">
            <a:extLst>
              <a:ext uri="{FF2B5EF4-FFF2-40B4-BE49-F238E27FC236}">
                <a16:creationId xmlns:a16="http://schemas.microsoft.com/office/drawing/2014/main" id="{7D72B7F2-0D94-A49D-A3F3-8BFC183AE3B2}"/>
              </a:ext>
            </a:extLst>
          </p:cNvPr>
          <p:cNvSpPr txBox="1"/>
          <p:nvPr/>
        </p:nvSpPr>
        <p:spPr>
          <a:xfrm>
            <a:off x="3287486" y="2468732"/>
            <a:ext cx="1328057" cy="553998"/>
          </a:xfrm>
          <a:prstGeom prst="rect">
            <a:avLst/>
          </a:prstGeom>
          <a:noFill/>
        </p:spPr>
        <p:txBody>
          <a:bodyPr wrap="square" rtlCol="0">
            <a:spAutoFit/>
          </a:bodyPr>
          <a:lstStyle/>
          <a:p>
            <a:r>
              <a:rPr lang="en-GB" sz="3000" dirty="0"/>
              <a:t>&gt;</a:t>
            </a:r>
          </a:p>
        </p:txBody>
      </p:sp>
      <p:sp>
        <p:nvSpPr>
          <p:cNvPr id="13" name="TextBox 12">
            <a:extLst>
              <a:ext uri="{FF2B5EF4-FFF2-40B4-BE49-F238E27FC236}">
                <a16:creationId xmlns:a16="http://schemas.microsoft.com/office/drawing/2014/main" id="{1AF13513-DB0F-71FF-A2CA-776A5B8C983B}"/>
              </a:ext>
            </a:extLst>
          </p:cNvPr>
          <p:cNvSpPr txBox="1"/>
          <p:nvPr/>
        </p:nvSpPr>
        <p:spPr>
          <a:xfrm>
            <a:off x="3287486" y="3706415"/>
            <a:ext cx="1328057" cy="553998"/>
          </a:xfrm>
          <a:prstGeom prst="rect">
            <a:avLst/>
          </a:prstGeom>
          <a:noFill/>
        </p:spPr>
        <p:txBody>
          <a:bodyPr wrap="square" rtlCol="0">
            <a:spAutoFit/>
          </a:bodyPr>
          <a:lstStyle/>
          <a:p>
            <a:r>
              <a:rPr lang="en-GB" sz="3000" dirty="0"/>
              <a:t>&gt;</a:t>
            </a:r>
          </a:p>
        </p:txBody>
      </p:sp>
      <p:sp>
        <p:nvSpPr>
          <p:cNvPr id="20" name="TextBox 19">
            <a:extLst>
              <a:ext uri="{FF2B5EF4-FFF2-40B4-BE49-F238E27FC236}">
                <a16:creationId xmlns:a16="http://schemas.microsoft.com/office/drawing/2014/main" id="{86082C45-DAFF-1D95-BE10-65DBEDAAFFDA}"/>
              </a:ext>
            </a:extLst>
          </p:cNvPr>
          <p:cNvSpPr txBox="1"/>
          <p:nvPr/>
        </p:nvSpPr>
        <p:spPr>
          <a:xfrm>
            <a:off x="5071837" y="1244944"/>
            <a:ext cx="914401" cy="553998"/>
          </a:xfrm>
          <a:prstGeom prst="rect">
            <a:avLst/>
          </a:prstGeom>
          <a:noFill/>
        </p:spPr>
        <p:txBody>
          <a:bodyPr wrap="square" rtlCol="0">
            <a:spAutoFit/>
          </a:bodyPr>
          <a:lstStyle/>
          <a:p>
            <a:r>
              <a:rPr lang="en-GB" sz="3000" dirty="0"/>
              <a:t>&gt;</a:t>
            </a:r>
          </a:p>
        </p:txBody>
      </p:sp>
      <p:sp>
        <p:nvSpPr>
          <p:cNvPr id="21" name="TextBox 20">
            <a:extLst>
              <a:ext uri="{FF2B5EF4-FFF2-40B4-BE49-F238E27FC236}">
                <a16:creationId xmlns:a16="http://schemas.microsoft.com/office/drawing/2014/main" id="{5C6D78B4-BF7F-13D8-B518-4D54BFCB7A0D}"/>
              </a:ext>
            </a:extLst>
          </p:cNvPr>
          <p:cNvSpPr txBox="1"/>
          <p:nvPr/>
        </p:nvSpPr>
        <p:spPr>
          <a:xfrm>
            <a:off x="5071837" y="2439674"/>
            <a:ext cx="717101" cy="553998"/>
          </a:xfrm>
          <a:prstGeom prst="rect">
            <a:avLst/>
          </a:prstGeom>
          <a:noFill/>
        </p:spPr>
        <p:txBody>
          <a:bodyPr wrap="square" rtlCol="0">
            <a:spAutoFit/>
          </a:bodyPr>
          <a:lstStyle/>
          <a:p>
            <a:r>
              <a:rPr lang="en-GB" sz="3000" dirty="0"/>
              <a:t>&gt;</a:t>
            </a:r>
          </a:p>
        </p:txBody>
      </p:sp>
      <p:sp>
        <p:nvSpPr>
          <p:cNvPr id="22" name="TextBox 21">
            <a:extLst>
              <a:ext uri="{FF2B5EF4-FFF2-40B4-BE49-F238E27FC236}">
                <a16:creationId xmlns:a16="http://schemas.microsoft.com/office/drawing/2014/main" id="{0AD49111-8CF7-C1B3-49C6-F116629B755B}"/>
              </a:ext>
            </a:extLst>
          </p:cNvPr>
          <p:cNvSpPr txBox="1"/>
          <p:nvPr/>
        </p:nvSpPr>
        <p:spPr>
          <a:xfrm>
            <a:off x="5071838" y="3707651"/>
            <a:ext cx="625696" cy="553998"/>
          </a:xfrm>
          <a:prstGeom prst="rect">
            <a:avLst/>
          </a:prstGeom>
          <a:noFill/>
        </p:spPr>
        <p:txBody>
          <a:bodyPr wrap="square" rtlCol="0">
            <a:spAutoFit/>
          </a:bodyPr>
          <a:lstStyle/>
          <a:p>
            <a:r>
              <a:rPr lang="en-GB" sz="3000" dirty="0"/>
              <a:t>&gt;</a:t>
            </a:r>
          </a:p>
        </p:txBody>
      </p:sp>
      <p:pic>
        <p:nvPicPr>
          <p:cNvPr id="5" name="Graphic 4" descr="Male profile with solid fill">
            <a:extLst>
              <a:ext uri="{FF2B5EF4-FFF2-40B4-BE49-F238E27FC236}">
                <a16:creationId xmlns:a16="http://schemas.microsoft.com/office/drawing/2014/main" id="{0E70A00B-CCD6-FC3D-3F14-1E53AF201AA5}"/>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91887" y="1122719"/>
            <a:ext cx="914400" cy="914400"/>
          </a:xfrm>
          <a:prstGeom prst="rect">
            <a:avLst/>
          </a:prstGeom>
        </p:spPr>
      </p:pic>
      <p:pic>
        <p:nvPicPr>
          <p:cNvPr id="7" name="Graphic 6" descr="School girl with solid fill">
            <a:extLst>
              <a:ext uri="{FF2B5EF4-FFF2-40B4-BE49-F238E27FC236}">
                <a16:creationId xmlns:a16="http://schemas.microsoft.com/office/drawing/2014/main" id="{CC6DB5DF-4D71-48D9-E6C8-E9301602AB6D}"/>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97274" y="2191982"/>
            <a:ext cx="914400" cy="914400"/>
          </a:xfrm>
          <a:prstGeom prst="rect">
            <a:avLst/>
          </a:prstGeom>
        </p:spPr>
      </p:pic>
      <p:pic>
        <p:nvPicPr>
          <p:cNvPr id="24" name="Graphic 23" descr="School boy with solid fill">
            <a:extLst>
              <a:ext uri="{FF2B5EF4-FFF2-40B4-BE49-F238E27FC236}">
                <a16:creationId xmlns:a16="http://schemas.microsoft.com/office/drawing/2014/main" id="{9B499FB1-FDED-4CFF-49F5-8612F465B15A}"/>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91887" y="3410128"/>
            <a:ext cx="914400" cy="914400"/>
          </a:xfrm>
          <a:prstGeom prst="rect">
            <a:avLst/>
          </a:prstGeom>
        </p:spPr>
      </p:pic>
      <p:pic>
        <p:nvPicPr>
          <p:cNvPr id="6" name="Graphic 5" descr="Ice cream with solid fill">
            <a:extLst>
              <a:ext uri="{FF2B5EF4-FFF2-40B4-BE49-F238E27FC236}">
                <a16:creationId xmlns:a16="http://schemas.microsoft.com/office/drawing/2014/main" id="{6A7F9556-F97B-8901-5F44-CF1E456E9746}"/>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237077" y="3473058"/>
            <a:ext cx="914400" cy="914400"/>
          </a:xfrm>
          <a:prstGeom prst="rect">
            <a:avLst/>
          </a:prstGeom>
        </p:spPr>
      </p:pic>
      <p:pic>
        <p:nvPicPr>
          <p:cNvPr id="23" name="Graphic 22" descr="Ice cream with solid fill">
            <a:extLst>
              <a:ext uri="{FF2B5EF4-FFF2-40B4-BE49-F238E27FC236}">
                <a16:creationId xmlns:a16="http://schemas.microsoft.com/office/drawing/2014/main" id="{62482759-A916-7629-E64F-6E26EB409C44}"/>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237077" y="2287139"/>
            <a:ext cx="914400" cy="914400"/>
          </a:xfrm>
          <a:prstGeom prst="rect">
            <a:avLst/>
          </a:prstGeom>
        </p:spPr>
      </p:pic>
      <p:pic>
        <p:nvPicPr>
          <p:cNvPr id="25" name="Graphic 24" descr="Ice cream with solid fill">
            <a:extLst>
              <a:ext uri="{FF2B5EF4-FFF2-40B4-BE49-F238E27FC236}">
                <a16:creationId xmlns:a16="http://schemas.microsoft.com/office/drawing/2014/main" id="{1B9102B6-79A1-62A9-EC56-680F23769EE3}"/>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246406" y="1122719"/>
            <a:ext cx="914400" cy="914400"/>
          </a:xfrm>
          <a:prstGeom prst="rect">
            <a:avLst/>
          </a:prstGeom>
        </p:spPr>
      </p:pic>
      <p:pic>
        <p:nvPicPr>
          <p:cNvPr id="27" name="Graphic 26" descr="Ice cream with solid fill">
            <a:extLst>
              <a:ext uri="{FF2B5EF4-FFF2-40B4-BE49-F238E27FC236}">
                <a16:creationId xmlns:a16="http://schemas.microsoft.com/office/drawing/2014/main" id="{EF63DE97-2930-3084-59AF-6EBDDECF6AA5}"/>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5697533" y="2258166"/>
            <a:ext cx="914400" cy="914400"/>
          </a:xfrm>
          <a:prstGeom prst="rect">
            <a:avLst/>
          </a:prstGeom>
        </p:spPr>
      </p:pic>
      <p:pic>
        <p:nvPicPr>
          <p:cNvPr id="28" name="Graphic 27" descr="Ice cream with solid fill">
            <a:extLst>
              <a:ext uri="{FF2B5EF4-FFF2-40B4-BE49-F238E27FC236}">
                <a16:creationId xmlns:a16="http://schemas.microsoft.com/office/drawing/2014/main" id="{ED708930-1F3F-1356-033A-4B5DDCEEE700}"/>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3967305" y="3435561"/>
            <a:ext cx="914400" cy="914400"/>
          </a:xfrm>
          <a:prstGeom prst="rect">
            <a:avLst/>
          </a:prstGeom>
        </p:spPr>
      </p:pic>
      <p:pic>
        <p:nvPicPr>
          <p:cNvPr id="29" name="Graphic 28" descr="Ice cream with solid fill">
            <a:extLst>
              <a:ext uri="{FF2B5EF4-FFF2-40B4-BE49-F238E27FC236}">
                <a16:creationId xmlns:a16="http://schemas.microsoft.com/office/drawing/2014/main" id="{7D461C61-386B-50C6-AB29-02BA0CF156C2}"/>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3874862" y="1073967"/>
            <a:ext cx="914400" cy="914400"/>
          </a:xfrm>
          <a:prstGeom prst="rect">
            <a:avLst/>
          </a:prstGeom>
        </p:spPr>
      </p:pic>
      <p:pic>
        <p:nvPicPr>
          <p:cNvPr id="31" name="Graphic 30" descr="Ice cream with solid fill">
            <a:extLst>
              <a:ext uri="{FF2B5EF4-FFF2-40B4-BE49-F238E27FC236}">
                <a16:creationId xmlns:a16="http://schemas.microsoft.com/office/drawing/2014/main" id="{80809FC6-3B0C-49CC-9A9E-3970007080F2}"/>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3950610" y="2258010"/>
            <a:ext cx="914400" cy="914400"/>
          </a:xfrm>
          <a:prstGeom prst="rect">
            <a:avLst/>
          </a:prstGeom>
        </p:spPr>
      </p:pic>
      <p:pic>
        <p:nvPicPr>
          <p:cNvPr id="32" name="Graphic 31" descr="Ice cream with solid fill">
            <a:extLst>
              <a:ext uri="{FF2B5EF4-FFF2-40B4-BE49-F238E27FC236}">
                <a16:creationId xmlns:a16="http://schemas.microsoft.com/office/drawing/2014/main" id="{E36E2940-4225-B446-68F2-29D371874D31}"/>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5625876" y="1047071"/>
            <a:ext cx="914400" cy="914400"/>
          </a:xfrm>
          <a:prstGeom prst="rect">
            <a:avLst/>
          </a:prstGeom>
        </p:spPr>
      </p:pic>
      <p:pic>
        <p:nvPicPr>
          <p:cNvPr id="33" name="Graphic 32" descr="Ice cream with solid fill">
            <a:extLst>
              <a:ext uri="{FF2B5EF4-FFF2-40B4-BE49-F238E27FC236}">
                <a16:creationId xmlns:a16="http://schemas.microsoft.com/office/drawing/2014/main" id="{CE1F3D6D-BEE1-46B8-1D3A-039DFB92CF13}"/>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5697533" y="3410128"/>
            <a:ext cx="914400" cy="914400"/>
          </a:xfrm>
          <a:prstGeom prst="rect">
            <a:avLst/>
          </a:prstGeom>
        </p:spPr>
      </p:pic>
      <p:sp>
        <p:nvSpPr>
          <p:cNvPr id="3" name="TextBox 2">
            <a:extLst>
              <a:ext uri="{FF2B5EF4-FFF2-40B4-BE49-F238E27FC236}">
                <a16:creationId xmlns:a16="http://schemas.microsoft.com/office/drawing/2014/main" id="{BB7A4B3E-D20D-F3B7-0460-D3645BEAE17B}"/>
              </a:ext>
            </a:extLst>
          </p:cNvPr>
          <p:cNvSpPr txBox="1"/>
          <p:nvPr/>
        </p:nvSpPr>
        <p:spPr>
          <a:xfrm>
            <a:off x="1344814" y="1653616"/>
            <a:ext cx="1996173" cy="323165"/>
          </a:xfrm>
          <a:prstGeom prst="rect">
            <a:avLst/>
          </a:prstGeom>
          <a:noFill/>
        </p:spPr>
        <p:txBody>
          <a:bodyPr wrap="square" rtlCol="0">
            <a:spAutoFit/>
          </a:bodyPr>
          <a:lstStyle/>
          <a:p>
            <a:r>
              <a:rPr lang="en-GB" sz="1500" dirty="0"/>
              <a:t>Kendall</a:t>
            </a:r>
          </a:p>
        </p:txBody>
      </p:sp>
      <p:sp>
        <p:nvSpPr>
          <p:cNvPr id="8" name="TextBox 7">
            <a:extLst>
              <a:ext uri="{FF2B5EF4-FFF2-40B4-BE49-F238E27FC236}">
                <a16:creationId xmlns:a16="http://schemas.microsoft.com/office/drawing/2014/main" id="{DC339D69-5DF2-751C-12D1-1DCCF603B3AF}"/>
              </a:ext>
            </a:extLst>
          </p:cNvPr>
          <p:cNvSpPr txBox="1"/>
          <p:nvPr/>
        </p:nvSpPr>
        <p:spPr>
          <a:xfrm>
            <a:off x="1348205" y="2744339"/>
            <a:ext cx="1996173" cy="323165"/>
          </a:xfrm>
          <a:prstGeom prst="rect">
            <a:avLst/>
          </a:prstGeom>
          <a:noFill/>
        </p:spPr>
        <p:txBody>
          <a:bodyPr wrap="square" rtlCol="0">
            <a:spAutoFit/>
          </a:bodyPr>
          <a:lstStyle/>
          <a:p>
            <a:r>
              <a:rPr lang="en-GB" sz="1500" dirty="0"/>
              <a:t>Siobhan</a:t>
            </a:r>
          </a:p>
        </p:txBody>
      </p:sp>
      <p:sp>
        <p:nvSpPr>
          <p:cNvPr id="9" name="TextBox 8">
            <a:extLst>
              <a:ext uri="{FF2B5EF4-FFF2-40B4-BE49-F238E27FC236}">
                <a16:creationId xmlns:a16="http://schemas.microsoft.com/office/drawing/2014/main" id="{11D97F75-5AA8-6516-C363-FD5F5B03665A}"/>
              </a:ext>
            </a:extLst>
          </p:cNvPr>
          <p:cNvSpPr txBox="1"/>
          <p:nvPr/>
        </p:nvSpPr>
        <p:spPr>
          <a:xfrm>
            <a:off x="1375000" y="3921150"/>
            <a:ext cx="1996173" cy="323165"/>
          </a:xfrm>
          <a:prstGeom prst="rect">
            <a:avLst/>
          </a:prstGeom>
          <a:noFill/>
        </p:spPr>
        <p:txBody>
          <a:bodyPr wrap="square" rtlCol="0">
            <a:spAutoFit/>
          </a:bodyPr>
          <a:lstStyle/>
          <a:p>
            <a:r>
              <a:rPr lang="en-GB" sz="1500" dirty="0"/>
              <a:t>Connor</a:t>
            </a:r>
          </a:p>
        </p:txBody>
      </p:sp>
    </p:spTree>
    <p:extLst>
      <p:ext uri="{BB962C8B-B14F-4D97-AF65-F5344CB8AC3E}">
        <p14:creationId xmlns:p14="http://schemas.microsoft.com/office/powerpoint/2010/main" val="2915845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526E3-E20F-F35B-BBB3-9322189C7ECC}"/>
              </a:ext>
            </a:extLst>
          </p:cNvPr>
          <p:cNvSpPr>
            <a:spLocks noGrp="1"/>
          </p:cNvSpPr>
          <p:nvPr>
            <p:ph type="title"/>
          </p:nvPr>
        </p:nvSpPr>
        <p:spPr/>
        <p:txBody>
          <a:bodyPr/>
          <a:lstStyle/>
          <a:p>
            <a:r>
              <a:rPr lang="en-GB" dirty="0"/>
              <a:t>Voting Systems</a:t>
            </a:r>
          </a:p>
        </p:txBody>
      </p:sp>
      <p:sp>
        <p:nvSpPr>
          <p:cNvPr id="31" name="Content Placeholder 30">
            <a:extLst>
              <a:ext uri="{FF2B5EF4-FFF2-40B4-BE49-F238E27FC236}">
                <a16:creationId xmlns:a16="http://schemas.microsoft.com/office/drawing/2014/main" id="{00F999AC-1884-5084-492D-30E80BB05D3A}"/>
              </a:ext>
            </a:extLst>
          </p:cNvPr>
          <p:cNvSpPr>
            <a:spLocks noGrp="1"/>
          </p:cNvSpPr>
          <p:nvPr>
            <p:ph idx="1"/>
          </p:nvPr>
        </p:nvSpPr>
        <p:spPr>
          <a:xfrm>
            <a:off x="628650" y="1369219"/>
            <a:ext cx="6324600" cy="3263504"/>
          </a:xfrm>
        </p:spPr>
        <p:txBody>
          <a:bodyPr>
            <a:normAutofit fontScale="92500" lnSpcReduction="10000"/>
          </a:bodyPr>
          <a:lstStyle/>
          <a:p>
            <a:r>
              <a:rPr lang="en-US" dirty="0"/>
              <a:t>First Past </a:t>
            </a:r>
            <a:r>
              <a:rPr lang="en-US"/>
              <a:t>the Post (FPTP)</a:t>
            </a:r>
            <a:endParaRPr lang="en-US" dirty="0"/>
          </a:p>
          <a:p>
            <a:pPr lvl="1"/>
            <a:r>
              <a:rPr lang="en-US" dirty="0"/>
              <a:t>United Kingdom General Elections</a:t>
            </a:r>
          </a:p>
          <a:p>
            <a:endParaRPr lang="en-US" dirty="0"/>
          </a:p>
          <a:p>
            <a:r>
              <a:rPr lang="en-US" dirty="0"/>
              <a:t>Alternative Vote (AV)</a:t>
            </a:r>
          </a:p>
          <a:p>
            <a:pPr lvl="1"/>
            <a:r>
              <a:rPr lang="en-US" dirty="0"/>
              <a:t>Australia and New Zealand General Elections</a:t>
            </a:r>
          </a:p>
          <a:p>
            <a:pPr lvl="1"/>
            <a:r>
              <a:rPr lang="en-US" dirty="0"/>
              <a:t>In 2011, the UK voted against changing to AV</a:t>
            </a:r>
          </a:p>
          <a:p>
            <a:endParaRPr lang="en-US" dirty="0"/>
          </a:p>
          <a:p>
            <a:r>
              <a:rPr lang="en-US" dirty="0" err="1"/>
              <a:t>Borda</a:t>
            </a:r>
            <a:r>
              <a:rPr lang="en-US" dirty="0"/>
              <a:t> Count</a:t>
            </a:r>
          </a:p>
          <a:p>
            <a:pPr lvl="1"/>
            <a:r>
              <a:rPr lang="en-GB" dirty="0"/>
              <a:t>Parliamentary elections in some countries (e.g., Nauru, Oceania)</a:t>
            </a:r>
          </a:p>
          <a:p>
            <a:pPr lvl="1"/>
            <a:r>
              <a:rPr lang="en-GB" dirty="0"/>
              <a:t>Various competitions </a:t>
            </a:r>
          </a:p>
        </p:txBody>
      </p:sp>
    </p:spTree>
    <p:extLst>
      <p:ext uri="{BB962C8B-B14F-4D97-AF65-F5344CB8AC3E}">
        <p14:creationId xmlns:p14="http://schemas.microsoft.com/office/powerpoint/2010/main" val="3632710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638D6-C7E1-1953-52CD-7BBB102E2560}"/>
              </a:ext>
            </a:extLst>
          </p:cNvPr>
          <p:cNvSpPr>
            <a:spLocks noGrp="1"/>
          </p:cNvSpPr>
          <p:nvPr>
            <p:ph type="title"/>
          </p:nvPr>
        </p:nvSpPr>
        <p:spPr/>
        <p:txBody>
          <a:bodyPr/>
          <a:lstStyle/>
          <a:p>
            <a:r>
              <a:rPr lang="en-GB" dirty="0"/>
              <a:t>First Past The Post (FPTP)</a:t>
            </a:r>
          </a:p>
        </p:txBody>
      </p:sp>
      <p:sp>
        <p:nvSpPr>
          <p:cNvPr id="3" name="Content Placeholder 2">
            <a:extLst>
              <a:ext uri="{FF2B5EF4-FFF2-40B4-BE49-F238E27FC236}">
                <a16:creationId xmlns:a16="http://schemas.microsoft.com/office/drawing/2014/main" id="{220CB752-5FD6-4D56-4AA9-3FF89BAE7810}"/>
              </a:ext>
            </a:extLst>
          </p:cNvPr>
          <p:cNvSpPr>
            <a:spLocks noGrp="1"/>
          </p:cNvSpPr>
          <p:nvPr>
            <p:ph idx="1"/>
          </p:nvPr>
        </p:nvSpPr>
        <p:spPr>
          <a:xfrm>
            <a:off x="628650" y="1369219"/>
            <a:ext cx="6162848" cy="3263504"/>
          </a:xfrm>
        </p:spPr>
        <p:txBody>
          <a:bodyPr>
            <a:normAutofit/>
          </a:bodyPr>
          <a:lstStyle/>
          <a:p>
            <a:pPr marL="0" indent="0">
              <a:spcBef>
                <a:spcPts val="18"/>
              </a:spcBef>
              <a:buNone/>
              <a:defRPr/>
            </a:pPr>
            <a:r>
              <a:rPr lang="en-GB" sz="2000" dirty="0"/>
              <a:t>Vote for one candidate; the candidate with the most votes wins</a:t>
            </a:r>
          </a:p>
          <a:p>
            <a:pPr marL="0" indent="0">
              <a:spcBef>
                <a:spcPts val="18"/>
              </a:spcBef>
              <a:buNone/>
              <a:defRPr/>
            </a:pPr>
            <a:endParaRPr lang="en-GB" sz="2000" dirty="0"/>
          </a:p>
          <a:p>
            <a:pPr marL="0" indent="0">
              <a:spcBef>
                <a:spcPts val="18"/>
              </a:spcBef>
              <a:buNone/>
              <a:defRPr/>
            </a:pPr>
            <a:endParaRPr lang="en-GB" sz="1500" b="1" dirty="0">
              <a:latin typeface="+mn-lt"/>
            </a:endParaRPr>
          </a:p>
          <a:p>
            <a:pPr marL="0" indent="0">
              <a:spcBef>
                <a:spcPts val="18"/>
              </a:spcBef>
              <a:buNone/>
              <a:defRPr/>
            </a:pPr>
            <a:r>
              <a:rPr lang="en-GB" sz="1800" dirty="0">
                <a:latin typeface="+mn-lt"/>
              </a:rPr>
              <a:t>Which pizza is the </a:t>
            </a:r>
            <a:r>
              <a:rPr lang="en-GB" sz="1800" dirty="0"/>
              <a:t>best</a:t>
            </a:r>
            <a:r>
              <a:rPr lang="en-GB" sz="1800" dirty="0">
                <a:latin typeface="+mn-lt"/>
              </a:rPr>
              <a:t>?</a:t>
            </a:r>
            <a:r>
              <a:rPr lang="en-GB" sz="1800" b="1" dirty="0">
                <a:latin typeface="+mn-lt"/>
              </a:rPr>
              <a:t> </a:t>
            </a:r>
          </a:p>
          <a:p>
            <a:pPr marL="0" indent="0">
              <a:spcBef>
                <a:spcPts val="18"/>
              </a:spcBef>
              <a:buNone/>
              <a:defRPr/>
            </a:pPr>
            <a:endParaRPr lang="en-GB" sz="1800" b="1" dirty="0"/>
          </a:p>
          <a:p>
            <a:pPr marL="0" indent="0">
              <a:spcBef>
                <a:spcPts val="18"/>
              </a:spcBef>
              <a:buNone/>
              <a:defRPr/>
            </a:pPr>
            <a:r>
              <a:rPr lang="en-GB" sz="1800" b="1" dirty="0"/>
              <a:t>Time to vote!</a:t>
            </a:r>
            <a:endParaRPr lang="en-GB" sz="1800" b="1" dirty="0">
              <a:latin typeface="+mn-lt"/>
            </a:endParaRPr>
          </a:p>
          <a:p>
            <a:pPr marL="0" indent="0">
              <a:spcBef>
                <a:spcPts val="18"/>
              </a:spcBef>
              <a:buNone/>
              <a:defRPr/>
            </a:pPr>
            <a:endParaRPr lang="en-GB" b="1" dirty="0"/>
          </a:p>
          <a:p>
            <a:pPr marL="0" indent="0">
              <a:spcBef>
                <a:spcPts val="18"/>
              </a:spcBef>
              <a:buNone/>
              <a:defRPr/>
            </a:pPr>
            <a:endParaRPr lang="en-GB" b="1" dirty="0"/>
          </a:p>
          <a:p>
            <a:pPr marL="0" indent="0">
              <a:spcBef>
                <a:spcPts val="18"/>
              </a:spcBef>
              <a:buNone/>
              <a:defRPr/>
            </a:pPr>
            <a:endParaRPr lang="en-GB" b="1" dirty="0"/>
          </a:p>
          <a:p>
            <a:endParaRPr lang="en-GB" dirty="0"/>
          </a:p>
        </p:txBody>
      </p:sp>
      <p:pic>
        <p:nvPicPr>
          <p:cNvPr id="4" name="Graphic 3" descr="Cheese with solid fill">
            <a:extLst>
              <a:ext uri="{FF2B5EF4-FFF2-40B4-BE49-F238E27FC236}">
                <a16:creationId xmlns:a16="http://schemas.microsoft.com/office/drawing/2014/main" id="{F9B4BC05-A5BE-8631-9436-AF954B3C5E08}"/>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406765" y="444549"/>
            <a:ext cx="515698" cy="515698"/>
          </a:xfrm>
          <a:prstGeom prst="rect">
            <a:avLst/>
          </a:prstGeom>
        </p:spPr>
      </p:pic>
      <p:pic>
        <p:nvPicPr>
          <p:cNvPr id="5" name="Graphic 4" descr="Onion with solid fill">
            <a:extLst>
              <a:ext uri="{FF2B5EF4-FFF2-40B4-BE49-F238E27FC236}">
                <a16:creationId xmlns:a16="http://schemas.microsoft.com/office/drawing/2014/main" id="{8289E481-4C33-FC70-ECF5-B3443954767D}"/>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7402855" y="1001633"/>
            <a:ext cx="480935" cy="480935"/>
          </a:xfrm>
          <a:prstGeom prst="rect">
            <a:avLst/>
          </a:prstGeom>
        </p:spPr>
      </p:pic>
      <p:pic>
        <p:nvPicPr>
          <p:cNvPr id="7" name="Graphic 6" descr="Whole pizza outline">
            <a:extLst>
              <a:ext uri="{FF2B5EF4-FFF2-40B4-BE49-F238E27FC236}">
                <a16:creationId xmlns:a16="http://schemas.microsoft.com/office/drawing/2014/main" id="{A3513380-35FF-F93A-2D23-E168D30C0390}"/>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7426653" y="1572917"/>
            <a:ext cx="515698" cy="515698"/>
          </a:xfrm>
          <a:prstGeom prst="rect">
            <a:avLst/>
          </a:prstGeom>
        </p:spPr>
      </p:pic>
      <p:pic>
        <p:nvPicPr>
          <p:cNvPr id="8" name="Graphic 7" descr="Pizza with solid fill">
            <a:extLst>
              <a:ext uri="{FF2B5EF4-FFF2-40B4-BE49-F238E27FC236}">
                <a16:creationId xmlns:a16="http://schemas.microsoft.com/office/drawing/2014/main" id="{2BFA723F-9B29-1DAB-0E31-0247D65C9CA9}"/>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387059" y="2207182"/>
            <a:ext cx="515698" cy="515698"/>
          </a:xfrm>
          <a:prstGeom prst="rect">
            <a:avLst/>
          </a:prstGeom>
        </p:spPr>
      </p:pic>
      <p:pic>
        <p:nvPicPr>
          <p:cNvPr id="10" name="Graphic 9" descr="Pineapple with solid fill">
            <a:extLst>
              <a:ext uri="{FF2B5EF4-FFF2-40B4-BE49-F238E27FC236}">
                <a16:creationId xmlns:a16="http://schemas.microsoft.com/office/drawing/2014/main" id="{FDF7B4EC-D450-B4FB-A676-FA19ED592F9F}"/>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402553" y="2741388"/>
            <a:ext cx="515699" cy="515699"/>
          </a:xfrm>
          <a:prstGeom prst="rect">
            <a:avLst/>
          </a:prstGeom>
        </p:spPr>
      </p:pic>
      <p:pic>
        <p:nvPicPr>
          <p:cNvPr id="11" name="Graphic 10" descr="Chicken leg with solid fill">
            <a:extLst>
              <a:ext uri="{FF2B5EF4-FFF2-40B4-BE49-F238E27FC236}">
                <a16:creationId xmlns:a16="http://schemas.microsoft.com/office/drawing/2014/main" id="{A42608B1-640A-338F-DF41-8C1D21287DA3}"/>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7433500" y="3321050"/>
            <a:ext cx="463550" cy="463550"/>
          </a:xfrm>
          <a:prstGeom prst="rect">
            <a:avLst/>
          </a:prstGeom>
        </p:spPr>
      </p:pic>
      <p:pic>
        <p:nvPicPr>
          <p:cNvPr id="12" name="Graphic 11" descr="Dead Fish Skeleton with solid fill">
            <a:extLst>
              <a:ext uri="{FF2B5EF4-FFF2-40B4-BE49-F238E27FC236}">
                <a16:creationId xmlns:a16="http://schemas.microsoft.com/office/drawing/2014/main" id="{CF9CA04B-9BFA-6AE6-8A31-A1CF3A6008DF}"/>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7414256" y="3742201"/>
            <a:ext cx="604887" cy="604887"/>
          </a:xfrm>
          <a:prstGeom prst="rect">
            <a:avLst/>
          </a:prstGeom>
        </p:spPr>
      </p:pic>
      <p:sp>
        <p:nvSpPr>
          <p:cNvPr id="13" name="TextBox 12">
            <a:extLst>
              <a:ext uri="{FF2B5EF4-FFF2-40B4-BE49-F238E27FC236}">
                <a16:creationId xmlns:a16="http://schemas.microsoft.com/office/drawing/2014/main" id="{F176834A-9791-E56F-74F4-568829BEA04C}"/>
              </a:ext>
            </a:extLst>
          </p:cNvPr>
          <p:cNvSpPr txBox="1"/>
          <p:nvPr/>
        </p:nvSpPr>
        <p:spPr>
          <a:xfrm>
            <a:off x="7918252" y="523859"/>
            <a:ext cx="1175657" cy="323165"/>
          </a:xfrm>
          <a:prstGeom prst="rect">
            <a:avLst/>
          </a:prstGeom>
          <a:noFill/>
        </p:spPr>
        <p:txBody>
          <a:bodyPr wrap="square" rtlCol="0">
            <a:spAutoFit/>
          </a:bodyPr>
          <a:lstStyle/>
          <a:p>
            <a:r>
              <a:rPr lang="en-GB" sz="1500"/>
              <a:t>4 Cheese</a:t>
            </a:r>
          </a:p>
        </p:txBody>
      </p:sp>
      <p:sp>
        <p:nvSpPr>
          <p:cNvPr id="14" name="TextBox 13">
            <a:extLst>
              <a:ext uri="{FF2B5EF4-FFF2-40B4-BE49-F238E27FC236}">
                <a16:creationId xmlns:a16="http://schemas.microsoft.com/office/drawing/2014/main" id="{3A9C1430-2D86-04EA-5C58-B9DA8A7A74F5}"/>
              </a:ext>
            </a:extLst>
          </p:cNvPr>
          <p:cNvSpPr txBox="1"/>
          <p:nvPr/>
        </p:nvSpPr>
        <p:spPr>
          <a:xfrm>
            <a:off x="8019143" y="1080517"/>
            <a:ext cx="1175657" cy="323165"/>
          </a:xfrm>
          <a:prstGeom prst="rect">
            <a:avLst/>
          </a:prstGeom>
          <a:noFill/>
        </p:spPr>
        <p:txBody>
          <a:bodyPr wrap="square" rtlCol="0">
            <a:spAutoFit/>
          </a:bodyPr>
          <a:lstStyle/>
          <a:p>
            <a:r>
              <a:rPr lang="en-GB" sz="1500"/>
              <a:t>Veggie</a:t>
            </a:r>
          </a:p>
        </p:txBody>
      </p:sp>
      <p:sp>
        <p:nvSpPr>
          <p:cNvPr id="15" name="TextBox 14">
            <a:extLst>
              <a:ext uri="{FF2B5EF4-FFF2-40B4-BE49-F238E27FC236}">
                <a16:creationId xmlns:a16="http://schemas.microsoft.com/office/drawing/2014/main" id="{9D7787B4-D20C-1749-B65B-AB3C19EDC022}"/>
              </a:ext>
            </a:extLst>
          </p:cNvPr>
          <p:cNvSpPr txBox="1"/>
          <p:nvPr/>
        </p:nvSpPr>
        <p:spPr>
          <a:xfrm>
            <a:off x="7942352" y="1703199"/>
            <a:ext cx="1252448" cy="323165"/>
          </a:xfrm>
          <a:prstGeom prst="rect">
            <a:avLst/>
          </a:prstGeom>
          <a:noFill/>
        </p:spPr>
        <p:txBody>
          <a:bodyPr wrap="square" rtlCol="0">
            <a:spAutoFit/>
          </a:bodyPr>
          <a:lstStyle/>
          <a:p>
            <a:r>
              <a:rPr lang="en-GB" sz="1500"/>
              <a:t>Margherita</a:t>
            </a:r>
          </a:p>
        </p:txBody>
      </p:sp>
      <p:sp>
        <p:nvSpPr>
          <p:cNvPr id="16" name="TextBox 15">
            <a:extLst>
              <a:ext uri="{FF2B5EF4-FFF2-40B4-BE49-F238E27FC236}">
                <a16:creationId xmlns:a16="http://schemas.microsoft.com/office/drawing/2014/main" id="{C8989A90-2298-E241-AF92-633C5929FA68}"/>
              </a:ext>
            </a:extLst>
          </p:cNvPr>
          <p:cNvSpPr txBox="1"/>
          <p:nvPr/>
        </p:nvSpPr>
        <p:spPr>
          <a:xfrm>
            <a:off x="7980747" y="2315260"/>
            <a:ext cx="1175657" cy="323165"/>
          </a:xfrm>
          <a:prstGeom prst="rect">
            <a:avLst/>
          </a:prstGeom>
          <a:noFill/>
        </p:spPr>
        <p:txBody>
          <a:bodyPr wrap="square" rtlCol="0">
            <a:spAutoFit/>
          </a:bodyPr>
          <a:lstStyle/>
          <a:p>
            <a:r>
              <a:rPr lang="en-GB" sz="1500"/>
              <a:t>Pepperoni</a:t>
            </a:r>
          </a:p>
        </p:txBody>
      </p:sp>
      <p:sp>
        <p:nvSpPr>
          <p:cNvPr id="17" name="TextBox 16">
            <a:extLst>
              <a:ext uri="{FF2B5EF4-FFF2-40B4-BE49-F238E27FC236}">
                <a16:creationId xmlns:a16="http://schemas.microsoft.com/office/drawing/2014/main" id="{B928E79A-0D60-B724-37FA-EE2092E823C1}"/>
              </a:ext>
            </a:extLst>
          </p:cNvPr>
          <p:cNvSpPr txBox="1"/>
          <p:nvPr/>
        </p:nvSpPr>
        <p:spPr>
          <a:xfrm>
            <a:off x="7968713" y="2741388"/>
            <a:ext cx="1276516" cy="553998"/>
          </a:xfrm>
          <a:prstGeom prst="rect">
            <a:avLst/>
          </a:prstGeom>
          <a:noFill/>
        </p:spPr>
        <p:txBody>
          <a:bodyPr wrap="square" rtlCol="0">
            <a:spAutoFit/>
          </a:bodyPr>
          <a:lstStyle/>
          <a:p>
            <a:r>
              <a:rPr lang="en-GB" sz="1500"/>
              <a:t>Ham &amp; pineapple</a:t>
            </a:r>
          </a:p>
        </p:txBody>
      </p:sp>
      <p:sp>
        <p:nvSpPr>
          <p:cNvPr id="18" name="TextBox 17">
            <a:extLst>
              <a:ext uri="{FF2B5EF4-FFF2-40B4-BE49-F238E27FC236}">
                <a16:creationId xmlns:a16="http://schemas.microsoft.com/office/drawing/2014/main" id="{727FC464-A6F9-D1C2-ADA8-5CEE3F88316F}"/>
              </a:ext>
            </a:extLst>
          </p:cNvPr>
          <p:cNvSpPr txBox="1"/>
          <p:nvPr/>
        </p:nvSpPr>
        <p:spPr>
          <a:xfrm>
            <a:off x="8019142" y="3366777"/>
            <a:ext cx="1175657" cy="323165"/>
          </a:xfrm>
          <a:prstGeom prst="rect">
            <a:avLst/>
          </a:prstGeom>
          <a:noFill/>
        </p:spPr>
        <p:txBody>
          <a:bodyPr wrap="square" rtlCol="0">
            <a:spAutoFit/>
          </a:bodyPr>
          <a:lstStyle/>
          <a:p>
            <a:r>
              <a:rPr lang="en-GB" sz="1500"/>
              <a:t>BBQ</a:t>
            </a:r>
          </a:p>
        </p:txBody>
      </p:sp>
      <p:sp>
        <p:nvSpPr>
          <p:cNvPr id="19" name="TextBox 18">
            <a:extLst>
              <a:ext uri="{FF2B5EF4-FFF2-40B4-BE49-F238E27FC236}">
                <a16:creationId xmlns:a16="http://schemas.microsoft.com/office/drawing/2014/main" id="{6D39B119-60F7-85A6-9FAD-0A97B29272BE}"/>
              </a:ext>
            </a:extLst>
          </p:cNvPr>
          <p:cNvSpPr txBox="1"/>
          <p:nvPr/>
        </p:nvSpPr>
        <p:spPr>
          <a:xfrm>
            <a:off x="8075397" y="3883061"/>
            <a:ext cx="1175657" cy="323165"/>
          </a:xfrm>
          <a:prstGeom prst="rect">
            <a:avLst/>
          </a:prstGeom>
          <a:noFill/>
        </p:spPr>
        <p:txBody>
          <a:bodyPr wrap="square" rtlCol="0">
            <a:spAutoFit/>
          </a:bodyPr>
          <a:lstStyle/>
          <a:p>
            <a:r>
              <a:rPr lang="en-GB" sz="1500"/>
              <a:t>Anchovy</a:t>
            </a:r>
          </a:p>
        </p:txBody>
      </p:sp>
      <p:pic>
        <p:nvPicPr>
          <p:cNvPr id="20" name="Picture 19">
            <a:extLst>
              <a:ext uri="{FF2B5EF4-FFF2-40B4-BE49-F238E27FC236}">
                <a16:creationId xmlns:a16="http://schemas.microsoft.com/office/drawing/2014/main" id="{EA795B67-FAC9-B185-7082-F1145AADA55B}"/>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723120" y="2606765"/>
            <a:ext cx="2954905" cy="2216179"/>
          </a:xfrm>
          <a:prstGeom prst="rect">
            <a:avLst/>
          </a:prstGeom>
        </p:spPr>
      </p:pic>
      <p:sp>
        <p:nvSpPr>
          <p:cNvPr id="21" name="TextBox 20">
            <a:extLst>
              <a:ext uri="{FF2B5EF4-FFF2-40B4-BE49-F238E27FC236}">
                <a16:creationId xmlns:a16="http://schemas.microsoft.com/office/drawing/2014/main" id="{348A58B3-9FB9-2493-CC9C-7CEF12475E35}"/>
              </a:ext>
            </a:extLst>
          </p:cNvPr>
          <p:cNvSpPr txBox="1"/>
          <p:nvPr/>
        </p:nvSpPr>
        <p:spPr>
          <a:xfrm>
            <a:off x="3666866" y="4814122"/>
            <a:ext cx="2754478" cy="215444"/>
          </a:xfrm>
          <a:prstGeom prst="rect">
            <a:avLst/>
          </a:prstGeom>
          <a:noFill/>
        </p:spPr>
        <p:txBody>
          <a:bodyPr wrap="square">
            <a:spAutoFit/>
          </a:bodyPr>
          <a:lstStyle/>
          <a:p>
            <a:pPr defTabSz="617220">
              <a:spcAft>
                <a:spcPts val="450"/>
              </a:spcAft>
            </a:pPr>
            <a:r>
              <a:rPr lang="en-GB" sz="800" dirty="0">
                <a:latin typeface="MetaBook-Roman" panose="020B0502040000020004" pitchFamily="34" charset="0"/>
              </a:rPr>
              <a:t>Image credit: PICRYL</a:t>
            </a:r>
          </a:p>
        </p:txBody>
      </p:sp>
    </p:spTree>
    <p:extLst>
      <p:ext uri="{BB962C8B-B14F-4D97-AF65-F5344CB8AC3E}">
        <p14:creationId xmlns:p14="http://schemas.microsoft.com/office/powerpoint/2010/main" val="27924157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4">
      <a:majorFont>
        <a:latin typeface="Verdana Pro Semibold"/>
        <a:ea typeface=""/>
        <a:cs typeface=""/>
      </a:majorFont>
      <a:minorFont>
        <a:latin typeface="Verdan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2398ABF39FE74FA77D6E765BF67AAD" ma:contentTypeVersion="16" ma:contentTypeDescription="Create a new document." ma:contentTypeScope="" ma:versionID="62442e9bc457e4935573abfae46d807f">
  <xsd:schema xmlns:xsd="http://www.w3.org/2001/XMLSchema" xmlns:xs="http://www.w3.org/2001/XMLSchema" xmlns:p="http://schemas.microsoft.com/office/2006/metadata/properties" xmlns:ns2="73505947-c026-4ae1-9619-931bb6cf241d" xmlns:ns3="a4ad3fa0-b3f8-44de-91d5-885247d8d97c" targetNamespace="http://schemas.microsoft.com/office/2006/metadata/properties" ma:root="true" ma:fieldsID="dd3006a79ab479229f6d45a261989d68" ns2:_="" ns3:_="">
    <xsd:import namespace="73505947-c026-4ae1-9619-931bb6cf241d"/>
    <xsd:import namespace="a4ad3fa0-b3f8-44de-91d5-885247d8d97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505947-c026-4ae1-9619-931bb6cf24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80bab3a-2ab3-4e31-b41c-cc762826808a"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4ad3fa0-b3f8-44de-91d5-885247d8d97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d9583337-c309-40cf-ad35-70fbf33486be}" ma:internalName="TaxCatchAll" ma:showField="CatchAllData" ma:web="a4ad3fa0-b3f8-44de-91d5-885247d8d97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3505947-c026-4ae1-9619-931bb6cf241d">
      <Terms xmlns="http://schemas.microsoft.com/office/infopath/2007/PartnerControls"/>
    </lcf76f155ced4ddcb4097134ff3c332f>
    <TaxCatchAll xmlns="a4ad3fa0-b3f8-44de-91d5-885247d8d97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6B84D3-6A4D-4E43-92F2-8F2D0D4B7D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505947-c026-4ae1-9619-931bb6cf241d"/>
    <ds:schemaRef ds:uri="a4ad3fa0-b3f8-44de-91d5-885247d8d9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BAA53D2-1983-4472-A16F-50E2C140255F}">
  <ds:schemaRefs>
    <ds:schemaRef ds:uri="a4ad3fa0-b3f8-44de-91d5-885247d8d97c"/>
    <ds:schemaRef ds:uri="http://purl.org/dc/elements/1.1/"/>
    <ds:schemaRef ds:uri="http://purl.org/dc/terms/"/>
    <ds:schemaRef ds:uri="http://schemas.openxmlformats.org/package/2006/metadata/core-properties"/>
    <ds:schemaRef ds:uri="http://www.w3.org/XML/1998/namespace"/>
    <ds:schemaRef ds:uri="http://purl.org/dc/dcmitype/"/>
    <ds:schemaRef ds:uri="http://schemas.microsoft.com/office/2006/documentManagement/types"/>
    <ds:schemaRef ds:uri="73505947-c026-4ae1-9619-931bb6cf241d"/>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ADB53F9E-2425-406F-A26C-779D1C933D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25715</TotalTime>
  <Words>7945</Words>
  <Application>Microsoft Office PowerPoint</Application>
  <PresentationFormat>On-screen Show (16:9)</PresentationFormat>
  <Paragraphs>829</Paragraphs>
  <Slides>43</Slides>
  <Notes>43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43</vt:i4>
      </vt:variant>
    </vt:vector>
  </HeadingPairs>
  <TitlesOfParts>
    <vt:vector size="54" baseType="lpstr">
      <vt:lpstr>Arial</vt:lpstr>
      <vt:lpstr>Calibri</vt:lpstr>
      <vt:lpstr>Cambria Math</vt:lpstr>
      <vt:lpstr>Courier New</vt:lpstr>
      <vt:lpstr>MetaBold-Roman</vt:lpstr>
      <vt:lpstr>MetaBook-Roman</vt:lpstr>
      <vt:lpstr>Symbol</vt:lpstr>
      <vt:lpstr>Verdana</vt:lpstr>
      <vt:lpstr>Verdana Pro Semibold</vt:lpstr>
      <vt:lpstr>Wingdings</vt:lpstr>
      <vt:lpstr>Office Theme</vt:lpstr>
      <vt:lpstr>The Maths of Voting</vt:lpstr>
      <vt:lpstr>PowerPoint Presentation</vt:lpstr>
      <vt:lpstr>Why do we vote?</vt:lpstr>
      <vt:lpstr>Are elections fair?</vt:lpstr>
      <vt:lpstr>What makes a voting system fair?</vt:lpstr>
      <vt:lpstr>According to Kenneth Arrow</vt:lpstr>
      <vt:lpstr>Arrow’s theorem and ice cream</vt:lpstr>
      <vt:lpstr>Voting Systems</vt:lpstr>
      <vt:lpstr>First Past The Post (FPTP)</vt:lpstr>
      <vt:lpstr>What pizza shall we order?</vt:lpstr>
      <vt:lpstr>What pizza shall we order?</vt:lpstr>
      <vt:lpstr>Ham &amp; pineapple wins!</vt:lpstr>
      <vt:lpstr>Most people voted against it</vt:lpstr>
      <vt:lpstr>First Past the Post at the National level</vt:lpstr>
      <vt:lpstr>First Past The Post at National Level</vt:lpstr>
      <vt:lpstr>Gerrymandering</vt:lpstr>
      <vt:lpstr>Can you gerrymander?</vt:lpstr>
      <vt:lpstr>Can you gerrymander? Solutions</vt:lpstr>
      <vt:lpstr>Tactical voting</vt:lpstr>
      <vt:lpstr>Tactical voting</vt:lpstr>
      <vt:lpstr>Returning to Arrow’s Theorem</vt:lpstr>
      <vt:lpstr>What if we asked for more information?</vt:lpstr>
      <vt:lpstr>Alternative Vote (AV)</vt:lpstr>
      <vt:lpstr>Alternative Vote (AV) example</vt:lpstr>
      <vt:lpstr>AV example</vt:lpstr>
      <vt:lpstr>AV example</vt:lpstr>
      <vt:lpstr>AV example</vt:lpstr>
      <vt:lpstr>Alternative Vote: which pizza wins?</vt:lpstr>
      <vt:lpstr>Cheese pizza wins! Is this fair?</vt:lpstr>
      <vt:lpstr>Borda Count (aka Borda Method)</vt:lpstr>
      <vt:lpstr>PowerPoint Presentation</vt:lpstr>
      <vt:lpstr>Which pizza wins?</vt:lpstr>
      <vt:lpstr>Do we have a winner?</vt:lpstr>
      <vt:lpstr>Returning to Arrow </vt:lpstr>
      <vt:lpstr>Review of winners</vt:lpstr>
      <vt:lpstr>Arrow’s Impossibility Theorem</vt:lpstr>
      <vt:lpstr>Can you come up with a better system?</vt:lpstr>
      <vt:lpstr>PowerPoint Presentation</vt:lpstr>
      <vt:lpstr>PowerPoint Presentation</vt:lpstr>
      <vt:lpstr>Mock election</vt:lpstr>
      <vt:lpstr>Pick the country’s system</vt:lpstr>
      <vt:lpstr>What system did you pick and why?</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 Lefévère-Laoide</dc:creator>
  <cp:lastModifiedBy>Ashley Cole</cp:lastModifiedBy>
  <cp:revision>79</cp:revision>
  <dcterms:created xsi:type="dcterms:W3CDTF">2024-08-10T19:35:24Z</dcterms:created>
  <dcterms:modified xsi:type="dcterms:W3CDTF">2025-03-31T14:30:26Z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0x010100EF2398ABF39FE74FA77D6E765BF67AAD</vt:lpwstr>
  </property>
  <property fmtid="{D5CDD505-2E9C-101B-9397-08002B2CF9AE}" pid="3" name="MediaServiceImageTags">
    <vt:lpwstr/>
  </property>
</Properties>
</file>