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343" r:id="rId5"/>
    <p:sldId id="317" r:id="rId6"/>
    <p:sldId id="318" r:id="rId7"/>
    <p:sldId id="341" r:id="rId8"/>
    <p:sldId id="338" r:id="rId9"/>
    <p:sldId id="339" r:id="rId10"/>
    <p:sldId id="319" r:id="rId11"/>
    <p:sldId id="320" r:id="rId12"/>
    <p:sldId id="329" r:id="rId13"/>
    <p:sldId id="342" r:id="rId14"/>
    <p:sldId id="336" r:id="rId15"/>
    <p:sldId id="332"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EDC218-8064-D1B0-EAE9-0882A5D80FDA}" name="Allysse Marshall" initials="AM" userId="S::amarshall@ri.ac.uk::57e398e5-184c-4770-be21-ac1ff17f306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DC3E6"/>
    <a:srgbClr val="FCD034"/>
    <a:srgbClr val="000000"/>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BD2880-25D1-4C4B-8BB1-EB4C2358D409}" v="3" dt="2025-03-31T11:33:03.5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08" autoAdjust="0"/>
  </p:normalViewPr>
  <p:slideViewPr>
    <p:cSldViewPr snapToGrid="0">
      <p:cViewPr varScale="1">
        <p:scale>
          <a:sx n="61" d="100"/>
          <a:sy n="61" d="100"/>
        </p:scale>
        <p:origin x="14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ley Cole" userId="c17f46f5-7e4b-430c-bb3a-1adb0b671ffb" providerId="ADAL" clId="{13BD2880-25D1-4C4B-8BB1-EB4C2358D409}"/>
    <pc:docChg chg="modSld">
      <pc:chgData name="Ashley Cole" userId="c17f46f5-7e4b-430c-bb3a-1adb0b671ffb" providerId="ADAL" clId="{13BD2880-25D1-4C4B-8BB1-EB4C2358D409}" dt="2025-03-31T11:34:15.178" v="7" actId="1076"/>
      <pc:docMkLst>
        <pc:docMk/>
      </pc:docMkLst>
      <pc:sldChg chg="modSp mod">
        <pc:chgData name="Ashley Cole" userId="c17f46f5-7e4b-430c-bb3a-1adb0b671ffb" providerId="ADAL" clId="{13BD2880-25D1-4C4B-8BB1-EB4C2358D409}" dt="2025-03-31T11:17:52.225" v="2" actId="20577"/>
        <pc:sldMkLst>
          <pc:docMk/>
          <pc:sldMk cId="4139517393" sldId="318"/>
        </pc:sldMkLst>
        <pc:spChg chg="mod">
          <ac:chgData name="Ashley Cole" userId="c17f46f5-7e4b-430c-bb3a-1adb0b671ffb" providerId="ADAL" clId="{13BD2880-25D1-4C4B-8BB1-EB4C2358D409}" dt="2025-03-31T11:17:52.225" v="2" actId="20577"/>
          <ac:spMkLst>
            <pc:docMk/>
            <pc:sldMk cId="4139517393" sldId="318"/>
            <ac:spMk id="4" creationId="{7E95CC27-CC54-BEA5-B7E1-74D8CAD43E6C}"/>
          </ac:spMkLst>
        </pc:spChg>
      </pc:sldChg>
      <pc:sldChg chg="modSp mod">
        <pc:chgData name="Ashley Cole" userId="c17f46f5-7e4b-430c-bb3a-1adb0b671ffb" providerId="ADAL" clId="{13BD2880-25D1-4C4B-8BB1-EB4C2358D409}" dt="2025-03-31T11:34:15.178" v="7" actId="1076"/>
        <pc:sldMkLst>
          <pc:docMk/>
          <pc:sldMk cId="1954315420" sldId="319"/>
        </pc:sldMkLst>
        <pc:picChg chg="mod">
          <ac:chgData name="Ashley Cole" userId="c17f46f5-7e4b-430c-bb3a-1adb0b671ffb" providerId="ADAL" clId="{13BD2880-25D1-4C4B-8BB1-EB4C2358D409}" dt="2025-03-31T11:34:15.178" v="7" actId="1076"/>
          <ac:picMkLst>
            <pc:docMk/>
            <pc:sldMk cId="1954315420" sldId="319"/>
            <ac:picMk id="4" creationId="{FA3D9DA3-2F85-A851-FF1A-9F7BB442CC4A}"/>
          </ac:picMkLst>
        </pc:picChg>
      </pc:sldChg>
      <pc:sldChg chg="delCm">
        <pc:chgData name="Ashley Cole" userId="c17f46f5-7e4b-430c-bb3a-1adb0b671ffb" providerId="ADAL" clId="{13BD2880-25D1-4C4B-8BB1-EB4C2358D409}" dt="2025-03-31T11:17:31.742" v="0"/>
        <pc:sldMkLst>
          <pc:docMk/>
          <pc:sldMk cId="3862657441" sldId="332"/>
        </pc:sldMkLst>
      </pc:sldChg>
      <pc:sldChg chg="modSp">
        <pc:chgData name="Ashley Cole" userId="c17f46f5-7e4b-430c-bb3a-1adb0b671ffb" providerId="ADAL" clId="{13BD2880-25D1-4C4B-8BB1-EB4C2358D409}" dt="2025-03-31T11:18:16.081" v="6" actId="20577"/>
        <pc:sldMkLst>
          <pc:docMk/>
          <pc:sldMk cId="1234710969" sldId="336"/>
        </pc:sldMkLst>
        <pc:spChg chg="mod">
          <ac:chgData name="Ashley Cole" userId="c17f46f5-7e4b-430c-bb3a-1adb0b671ffb" providerId="ADAL" clId="{13BD2880-25D1-4C4B-8BB1-EB4C2358D409}" dt="2025-03-31T11:18:16.081" v="6" actId="20577"/>
          <ac:spMkLst>
            <pc:docMk/>
            <pc:sldMk cId="1234710969" sldId="336"/>
            <ac:spMk id="3" creationId="{D0816F98-086D-4A3B-0DCE-81DF66D1DC1D}"/>
          </ac:spMkLst>
        </pc:spChg>
      </pc:sldChg>
      <pc:sldChg chg="modSp mod">
        <pc:chgData name="Ashley Cole" userId="c17f46f5-7e4b-430c-bb3a-1adb0b671ffb" providerId="ADAL" clId="{13BD2880-25D1-4C4B-8BB1-EB4C2358D409}" dt="2025-03-31T11:18:09.701" v="4" actId="20577"/>
        <pc:sldMkLst>
          <pc:docMk/>
          <pc:sldMk cId="2478175710" sldId="342"/>
        </pc:sldMkLst>
        <pc:spChg chg="mod">
          <ac:chgData name="Ashley Cole" userId="c17f46f5-7e4b-430c-bb3a-1adb0b671ffb" providerId="ADAL" clId="{13BD2880-25D1-4C4B-8BB1-EB4C2358D409}" dt="2025-03-31T11:18:09.701" v="4" actId="20577"/>
          <ac:spMkLst>
            <pc:docMk/>
            <pc:sldMk cId="2478175710" sldId="342"/>
            <ac:spMk id="3" creationId="{21313002-CDBB-11DB-3C3C-1B91ECD418A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FF54B-1F59-423D-8647-691820F9CE2F}" type="datetimeFigureOut">
              <a:rPr lang="en-GB" smtClean="0"/>
              <a:t>31/03/2025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1EF29-3F2E-4975-A7AA-19B074C76137}" type="slidenum">
              <a:rPr lang="en-GB" smtClean="0"/>
              <a:t>‹#›</a:t>
            </a:fld>
            <a:endParaRPr lang="en-GB"/>
          </a:p>
        </p:txBody>
      </p:sp>
    </p:spTree>
    <p:extLst>
      <p:ext uri="{BB962C8B-B14F-4D97-AF65-F5344CB8AC3E}">
        <p14:creationId xmlns:p14="http://schemas.microsoft.com/office/powerpoint/2010/main" val="37041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ncase.me/emoji-prototyp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US" sz="1800" b="0" i="0" dirty="0">
                <a:solidFill>
                  <a:srgbClr val="000000"/>
                </a:solidFill>
                <a:effectLst/>
                <a:latin typeface="Verdana" panose="020B0604030504040204" pitchFamily="34" charset="0"/>
              </a:rPr>
              <a:t>Okay, now that everyone is here, I want you to keep those ideas about what factors might affect forest fires in the back of your head – we'll come back to those later. </a:t>
            </a:r>
            <a:endParaRPr lang="en-GB" dirty="0"/>
          </a:p>
          <a:p>
            <a:endParaRPr lang="en-GB" dirty="0"/>
          </a:p>
          <a:p>
            <a:r>
              <a:rPr lang="en-GB" dirty="0"/>
              <a:t>Today we are going to look at an area of mathematics known as modelling. This can</a:t>
            </a:r>
            <a:r>
              <a:rPr lang="en-GB" baseline="0" dirty="0"/>
              <a:t> mean a lot of things in maths; models are used to predict the weather, examine the stock market, calculate how crowds behave and how things move through space, like waves or thrown objects. A mathematical model is usually a set of equations or algorithms, like a computer programme, which can be used to predict real-world behaviour.  The better our model, the more accurate predictions.</a:t>
            </a:r>
          </a:p>
          <a:p>
            <a:endParaRPr lang="en-GB" baseline="0" dirty="0"/>
          </a:p>
          <a:p>
            <a:r>
              <a:rPr lang="en-GB" baseline="0" dirty="0"/>
              <a:t>Today we are going to focus on one specific example – modelling forest fires.  However, the ideas behind this model can be used to examine a range of different things, such as the spread of disease or bacteria growth. We are going to use one method of modelling today, but there are several other ways to look at things. When you really look at mathematical modelling, the same patterns crop up again and again in different fields of biology, chemistry, physics, epidemiology, economics and in other areas we haven’t even thought of.</a:t>
            </a:r>
          </a:p>
          <a:p>
            <a:endParaRPr lang="en-GB" baseline="0" dirty="0"/>
          </a:p>
          <a:p>
            <a:r>
              <a:rPr lang="en-GB" baseline="0" dirty="0"/>
              <a:t>Imagine you were looking at a group of rabbits, and want to model the population size. If you are watching them constantly and record every new baby rabbit and every time a rabbit dies, this is continuous time.  What we will be doing today is looking at time discretely, in steps.  It is as if we were only looking at our rabbits once every month and counting the population size then, rather than watching them all the time and looking at how things change, when they change.</a:t>
            </a:r>
          </a:p>
        </p:txBody>
      </p:sp>
      <p:sp>
        <p:nvSpPr>
          <p:cNvPr id="4" name="Slide Number Placeholder 3"/>
          <p:cNvSpPr>
            <a:spLocks noGrp="1"/>
          </p:cNvSpPr>
          <p:nvPr>
            <p:ph type="sldNum" sz="quarter" idx="10"/>
          </p:nvPr>
        </p:nvSpPr>
        <p:spPr/>
        <p:txBody>
          <a:bodyPr/>
          <a:lstStyle/>
          <a:p>
            <a:fld id="{1966D589-F99D-4D6B-A49F-51B81657FF39}" type="slidenum">
              <a:rPr lang="en-GB" smtClean="0"/>
              <a:pPr/>
              <a:t>1</a:t>
            </a:fld>
            <a:endParaRPr lang="en-GB"/>
          </a:p>
        </p:txBody>
      </p:sp>
    </p:spTree>
    <p:extLst>
      <p:ext uri="{BB962C8B-B14F-4D97-AF65-F5344CB8AC3E}">
        <p14:creationId xmlns:p14="http://schemas.microsoft.com/office/powerpoint/2010/main" val="3394120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lumMod val="50000"/>
                    <a:lumOff val="50000"/>
                  </a:schemeClr>
                </a:solidFill>
                <a:ea typeface="Verdana" pitchFamily="34" charset="0"/>
                <a:cs typeface="Verdana" pitchFamily="34" charset="0"/>
              </a:rPr>
              <a:t>You are going to explore the effects of different conditions with this model on your problem sheets.  Read the instructions carefully. You will also need to discuss some questions in your groups, and we will talk about these after your worksheet.</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IMPORTANT: As with the spreading dye, you are looking at where the fire will spread to. Those new trees don’t start burning until you have gone through every tree in your grid which already has burning neighbours to see if they will catch light.</a:t>
            </a:r>
          </a:p>
          <a:p>
            <a:endParaRPr lang="en-GB">
              <a:solidFill>
                <a:schemeClr val="tx1">
                  <a:lumMod val="50000"/>
                  <a:lumOff val="50000"/>
                </a:schemeClr>
              </a:solidFill>
              <a:ea typeface="Verdana" pitchFamily="34" charset="0"/>
              <a:cs typeface="Verdana" pitchFamily="34" charset="0"/>
            </a:endParaRPr>
          </a:p>
          <a:p>
            <a:r>
              <a:rPr lang="en-GB" i="1">
                <a:solidFill>
                  <a:schemeClr val="tx1">
                    <a:lumMod val="50000"/>
                    <a:lumOff val="50000"/>
                  </a:schemeClr>
                </a:solidFill>
                <a:ea typeface="Verdana" pitchFamily="34" charset="0"/>
                <a:cs typeface="Verdana" pitchFamily="34" charset="0"/>
              </a:rPr>
              <a:t>[25-30 mins gone; worksheet 30-40 mins, then break (or put break time during the worksheet time). They can carry on with their worksheets during the break if they want to. After worksheet 1 and the break you should have 70-80 minutes left.]</a:t>
            </a:r>
          </a:p>
          <a:p>
            <a:endParaRPr lang="en-GB" i="1">
              <a:solidFill>
                <a:schemeClr val="tx1">
                  <a:lumMod val="50000"/>
                  <a:lumOff val="50000"/>
                </a:schemeClr>
              </a:solidFill>
              <a:ea typeface="Verdana" pitchFamily="34" charset="0"/>
              <a:cs typeface="Verdana" pitchFamily="34" charset="0"/>
            </a:endParaRPr>
          </a:p>
          <a:p>
            <a:r>
              <a:rPr lang="en-GB" i="1">
                <a:solidFill>
                  <a:schemeClr val="tx1">
                    <a:lumMod val="50000"/>
                    <a:lumOff val="50000"/>
                  </a:schemeClr>
                </a:solidFill>
                <a:ea typeface="Verdana" pitchFamily="34" charset="0"/>
                <a:cs typeface="Verdana" pitchFamily="34" charset="0"/>
              </a:rPr>
              <a:t>Ensure all students have worksheet 1 – there is one per group of (up to) 4, and they will each have a double-sided page with a different probability to check. Each group of 4 will also need coloured pencils and three six-sided dice and one 10-sided die. If you don’t have any dice, get them to use folded bits of paper, or a phone app if some of them have phones. If you don’t have 10-sided dice, adjust the probabilities on the worksheet and slides (remember to test!). </a:t>
            </a:r>
          </a:p>
          <a:p>
            <a:endParaRPr lang="en-GB" i="1">
              <a:solidFill>
                <a:schemeClr val="tx1">
                  <a:lumMod val="50000"/>
                  <a:lumOff val="50000"/>
                </a:schemeClr>
              </a:solidFill>
              <a:ea typeface="Verdana" pitchFamily="34" charset="0"/>
              <a:cs typeface="Verdana" pitchFamily="34" charset="0"/>
            </a:endParaRPr>
          </a:p>
          <a:p>
            <a:r>
              <a:rPr lang="en-GB" i="1">
                <a:solidFill>
                  <a:schemeClr val="tx1">
                    <a:lumMod val="50000"/>
                    <a:lumOff val="50000"/>
                  </a:schemeClr>
                </a:solidFill>
                <a:ea typeface="Verdana" pitchFamily="34" charset="0"/>
                <a:cs typeface="Verdana" pitchFamily="34" charset="0"/>
              </a:rPr>
              <a:t>If they finish looking at their condition once, it is important to do it again to see if the pattern is similar – because chance is involved, it probably won’t be! Encourage them to either repeat the same condition again or swap with another person in their group.</a:t>
            </a:r>
          </a:p>
        </p:txBody>
      </p:sp>
      <p:sp>
        <p:nvSpPr>
          <p:cNvPr id="4" name="Slide Number Placeholder 3"/>
          <p:cNvSpPr>
            <a:spLocks noGrp="1"/>
          </p:cNvSpPr>
          <p:nvPr>
            <p:ph type="sldNum" sz="quarter" idx="10"/>
          </p:nvPr>
        </p:nvSpPr>
        <p:spPr/>
        <p:txBody>
          <a:bodyPr/>
          <a:lstStyle/>
          <a:p>
            <a:fld id="{1966D589-F99D-4D6B-A49F-51B81657FF39}" type="slidenum">
              <a:rPr lang="en-GB" smtClean="0"/>
              <a:pPr/>
              <a:t>10</a:t>
            </a:fld>
            <a:endParaRPr lang="en-GB"/>
          </a:p>
        </p:txBody>
      </p:sp>
    </p:spTree>
    <p:extLst>
      <p:ext uri="{BB962C8B-B14F-4D97-AF65-F5344CB8AC3E}">
        <p14:creationId xmlns:p14="http://schemas.microsoft.com/office/powerpoint/2010/main" val="237977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i="1" dirty="0"/>
              <a:t>[Click to show first two lines] </a:t>
            </a:r>
            <a:r>
              <a:rPr lang="en-GB" dirty="0"/>
              <a:t>All of you should have had a go at modelling the spread of a fire in an orchard. Look at what happened with the different conditions within your group, and discuss between you – in a minute I’ll come round and ask each group for one interesting thing they noticed about how the fires spread. It might be a comparison between conditions, or an interesting thing with on of the conditions. </a:t>
            </a:r>
          </a:p>
          <a:p>
            <a:endParaRPr lang="en-GB" b="1" dirty="0"/>
          </a:p>
          <a:p>
            <a:r>
              <a:rPr lang="en-GB" i="1" dirty="0"/>
              <a:t>Give discussion time of a few minutes, then ask from one idea from each group. </a:t>
            </a:r>
            <a:endParaRPr lang="en-GB" dirty="0"/>
          </a:p>
          <a:p>
            <a:endParaRPr lang="en-GB" i="1" dirty="0"/>
          </a:p>
          <a:p>
            <a:r>
              <a:rPr lang="en-GB" i="1" dirty="0"/>
              <a:t>Lead a short discussion about what the students found and the patterns they noticed – can also ask for hands up if different things happened, e.g. did any of them fill in their grids within X time-steps? Did any have a lone unburnt tree for several time-steps? Did any of them have fires which went off in particular directions? Did any not fill in their grids? What conditions were each of these things for? Talk/ask about whether they will all have got the same/similar patterns, given chance was involved. They may have some really interesting thoughts about what they have noticed.</a:t>
            </a:r>
            <a:endParaRPr lang="en-GB" dirty="0"/>
          </a:p>
          <a:p>
            <a:r>
              <a:rPr lang="en-GB" b="1" i="1" dirty="0"/>
              <a:t> </a:t>
            </a:r>
          </a:p>
          <a:p>
            <a:r>
              <a:rPr lang="en-GB" b="0" i="0" dirty="0"/>
              <a:t>So far we have looked at a very simple model for how a fire might spread. We are going to spend the rest of the session looking at how to improve this and make it more realistic.</a:t>
            </a:r>
          </a:p>
          <a:p>
            <a:endParaRPr lang="en-GB" b="0" i="0" dirty="0"/>
          </a:p>
          <a:p>
            <a:r>
              <a:rPr lang="en-GB" sz="800" b="0" i="1" dirty="0"/>
              <a:t>[Click to show next two lines]</a:t>
            </a:r>
          </a:p>
          <a:p>
            <a:r>
              <a:rPr lang="en-GB" b="1" i="0" dirty="0"/>
              <a:t>What else could we include – what might affect the spread of a fire, or affect how it behaves? </a:t>
            </a:r>
            <a:r>
              <a:rPr lang="en-GB" b="0" i="0" dirty="0"/>
              <a:t>You might have thought about something as you were coming in to the room, or you might have </a:t>
            </a:r>
            <a:r>
              <a:rPr lang="en-GB" b="0" i="0"/>
              <a:t>had more ideas since then.</a:t>
            </a:r>
            <a:endParaRPr lang="en-GB" b="1"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a:t>Give thinking/discussion time; if you want to go round every group, go in the opposite direction to before, or ask for hands up. It’s likely that lots of students will want to contribute ideas. Remind them that some of them had ideas from earlier. Write them on the board – simplify things so they can use them as ideas for adapting their own models, e.g. “wind direction”, “wind speed”, “types of trees”, etc. </a:t>
            </a:r>
            <a:endParaRPr lang="en-GB" dirty="0"/>
          </a:p>
          <a:p>
            <a:endParaRPr lang="en-GB" dirty="0"/>
          </a:p>
          <a:p>
            <a:r>
              <a:rPr lang="en-GB" i="1" dirty="0"/>
              <a:t>[Click to show final text on slide]</a:t>
            </a:r>
          </a:p>
          <a:p>
            <a:r>
              <a:rPr lang="en-GB" dirty="0"/>
              <a:t>In Worksheet 2 we will look at incorporating some of these factors to make our models more realistic. When you build a model, you start really simply and build up the complexity to reflect the real-world, so you’re going to start with just ONE thing to add in to your model. If this works well, you can add in a second thing, test it works, and so 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can choose something from on the board, come up with your own idea, or if you are stuck there are also some ideas on the sheet. To put something in your model you will need some instructions that someone else or a computer can follow – these might be written out, or explained with a diagram. Being able to put together simple instructions is the basis of computer programming. Computers are very good at doing simple things very quickly, but they are stupid. You need to give them idiot-proof instructions.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lots of questions on the sheet to help you think about how to put your idea into a model, but you don’t have to answer them; there are also some grids for you to try it out on. At the front we have a selection of different dice for you to borrow if you wanted to try out different probabilities. You can work in your groups, in pairs or individually.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Make sure you are starting with the real-world situation and making a model from that, not just going “this would be a good thing to do with the dice” and not having an actual situation it links to.</a:t>
            </a:r>
          </a:p>
          <a:p>
            <a:endParaRPr lang="en-GB" b="1" i="1" dirty="0"/>
          </a:p>
          <a:p>
            <a:r>
              <a:rPr lang="en-GB" b="1" i="1" dirty="0"/>
              <a:t>[Worksheet 2]</a:t>
            </a:r>
          </a:p>
          <a:p>
            <a:r>
              <a:rPr lang="en-GB" b="0" i="1" dirty="0"/>
              <a:t>Put out a section of dice; if working with an older group than Year 9 or have lots of extra time in your scheduled workshop, you could also have different paper (e.g. hexagonal or triangular grids). Go round and talk to the students; check what they are including, and how they are including it. Make sure this makes sense (e.g. wind direction would affect the probabilities of trees relative to the burning tree, not give a different probability for one half of the grid). Check all understand and are happy working on their models.</a:t>
            </a:r>
          </a:p>
          <a:p>
            <a:endParaRPr lang="en-GB" b="0" i="1" dirty="0"/>
          </a:p>
          <a:p>
            <a:r>
              <a:rPr lang="en-GB" b="0" i="1" dirty="0"/>
              <a:t>Stop 10 minutes before the end (longer with a very large group) and go round the room asking the students what they added in to their model – go round the room in the opposite order to when you asked for feedback on worksheet 1. Tell the students to keep it brief – e.g. “wind direction” rather than explaining how, though for some ideas a bit of explanation might be required. If you’re tight on time you can also ask for hands up to show who else used a common idea.</a:t>
            </a:r>
            <a:endParaRPr lang="en-GB" b="0" dirty="0"/>
          </a:p>
          <a:p>
            <a:endParaRPr lang="en-GB" b="1" i="1" dirty="0"/>
          </a:p>
          <a:p>
            <a:r>
              <a:rPr lang="en-GB" dirty="0"/>
              <a:t>Many of you chose different ideas to incorporate into your models, and even those who chose to look at the same thing did it in different ways. If we were to put everything all of you had done together into one big model, it would be a much better representation of how the fire might spread in the real world – and we could use that to help us work out where fires might go, if people were likely to be in danger, and what might work to stop them. </a:t>
            </a:r>
          </a:p>
          <a:p>
            <a:endParaRPr lang="en-GB" dirty="0"/>
          </a:p>
          <a:p>
            <a:r>
              <a:rPr lang="en-GB" dirty="0"/>
              <a:t>As there is chance involved, a model is only an estimate of what might happen – we need to repeat it hundreds or thousands of times to get a good picture of the most likely outcomes and patterns for the real-world conditions we are facing. You’ll see this with a weather forecast – it will give you what the probability of rain is, but can’t tell you for certain whether it will rain and when it will start or stop.</a:t>
            </a:r>
          </a:p>
        </p:txBody>
      </p:sp>
      <p:sp>
        <p:nvSpPr>
          <p:cNvPr id="4" name="Slide Number Placeholder 3"/>
          <p:cNvSpPr>
            <a:spLocks noGrp="1"/>
          </p:cNvSpPr>
          <p:nvPr>
            <p:ph type="sldNum" sz="quarter" idx="10"/>
          </p:nvPr>
        </p:nvSpPr>
        <p:spPr/>
        <p:txBody>
          <a:bodyPr/>
          <a:lstStyle/>
          <a:p>
            <a:fld id="{1966D589-F99D-4D6B-A49F-51B81657FF39}" type="slidenum">
              <a:rPr lang="en-GB" smtClean="0"/>
              <a:pPr/>
              <a:t>11</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fontScale="92500"/>
          </a:bodyPr>
          <a:lstStyle/>
          <a:p>
            <a:r>
              <a:rPr lang="en-GB" dirty="0">
                <a:solidFill>
                  <a:schemeClr val="tx1">
                    <a:lumMod val="50000"/>
                    <a:lumOff val="50000"/>
                  </a:schemeClr>
                </a:solidFill>
                <a:ea typeface="Verdana" pitchFamily="34" charset="0"/>
                <a:cs typeface="Verdana" pitchFamily="34" charset="0"/>
              </a:rPr>
              <a:t>We have only scratched the surface of what you can do today.  Even the models we have been looking at can be applied to a range of different populations – you just have to be careful to make sure your model fits with the real world situation.  As I said at the beginning, the forest fire model is often used to examine the spread of disease.  This picture shows one model of a disease spreading, with the probabilities in the model linked to how the disease can infect people.  </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We can also model animal patterns with very similar ideas.  This type of shell has a very complicated pattern – yet it can be modelled with the simple rules of cellular automata.  This picture shows how; the set of rules is called ‘Rule 30’ (it was named by Steven Wolfram).  You start with one single square of pigment and lay out each time step line-by-line, according to a set of rules of when the next square will be coloured.  This fits with how shells grow – they lay out material along one edge and build it up strip by strip.  When Wolfram examined this rule, he found that the pattern produced was very similar to that on the shell.  Many other shell patterns can be modelled by similar rules.</a:t>
            </a:r>
          </a:p>
          <a:p>
            <a:endParaRPr lang="en-GB" dirty="0">
              <a:solidFill>
                <a:schemeClr val="tx1">
                  <a:lumMod val="50000"/>
                  <a:lumOff val="50000"/>
                </a:schemeClr>
              </a:solidFill>
              <a:ea typeface="Verdana" pitchFamily="34" charset="0"/>
              <a:cs typeface="Verdana" pitchFamily="34" charset="0"/>
            </a:endParaRPr>
          </a:p>
          <a:p>
            <a:pPr>
              <a:lnSpc>
                <a:spcPct val="120000"/>
              </a:lnSpc>
              <a:spcBef>
                <a:spcPts val="24"/>
              </a:spcBef>
            </a:pPr>
            <a:r>
              <a:rPr lang="en-GB" dirty="0">
                <a:solidFill>
                  <a:prstClr val="black">
                    <a:lumMod val="50000"/>
                    <a:lumOff val="50000"/>
                  </a:prstClr>
                </a:solidFill>
                <a:latin typeface="Verdana" panose="020B0604030504040204" pitchFamily="34" charset="0"/>
                <a:ea typeface="Verdana" panose="020B0604030504040204" pitchFamily="34" charset="0"/>
                <a:cs typeface="Verdana" panose="020B0604030504040204" pitchFamily="34" charset="0"/>
              </a:rPr>
              <a:t>Look at:</a:t>
            </a:r>
          </a:p>
          <a:p>
            <a:pPr>
              <a:lnSpc>
                <a:spcPct val="120000"/>
              </a:lnSpc>
              <a:spcBef>
                <a:spcPts val="24"/>
              </a:spcBef>
            </a:pPr>
            <a:r>
              <a:rPr lang="en-GB" dirty="0">
                <a:solidFill>
                  <a:prstClr val="black">
                    <a:lumMod val="50000"/>
                    <a:lumOff val="50000"/>
                  </a:prstClr>
                </a:solidFill>
                <a:latin typeface="Verdana" panose="020B0604030504040204" pitchFamily="34" charset="0"/>
                <a:ea typeface="Verdana" panose="020B0604030504040204" pitchFamily="34" charset="0"/>
                <a:cs typeface="Verdana" panose="020B0604030504040204" pitchFamily="34" charset="0"/>
              </a:rPr>
              <a:t>Nicky Case : </a:t>
            </a:r>
            <a:r>
              <a:rPr lang="en-GB" dirty="0">
                <a:solidFill>
                  <a:prstClr val="black">
                    <a:lumMod val="50000"/>
                    <a:lumOff val="50000"/>
                  </a:prstClr>
                </a:solidFill>
                <a:latin typeface="Verdana" panose="020B0604030504040204" pitchFamily="34" charset="0"/>
                <a:ea typeface="Verdana" panose="020B0604030504040204" pitchFamily="34" charset="0"/>
                <a:cs typeface="Verdana" panose="020B0604030504040204" pitchFamily="34" charset="0"/>
                <a:hlinkClick r:id="rId3"/>
              </a:rPr>
              <a:t>http://ncase.me/emoji-prototype/</a:t>
            </a:r>
            <a:r>
              <a:rPr lang="en-GB" dirty="0">
                <a:solidFill>
                  <a:prstClr val="black">
                    <a:lumMod val="50000"/>
                    <a:lumOff val="50000"/>
                  </a:prstClr>
                </a:solidFill>
                <a:latin typeface="Verdana" panose="020B0604030504040204" pitchFamily="34" charset="0"/>
                <a:ea typeface="Verdana" panose="020B0604030504040204" pitchFamily="34" charset="0"/>
                <a:cs typeface="Verdana" panose="020B0604030504040204" pitchFamily="34" charset="0"/>
              </a:rPr>
              <a:t> </a:t>
            </a:r>
          </a:p>
          <a:p>
            <a:pPr>
              <a:lnSpc>
                <a:spcPct val="120000"/>
              </a:lnSpc>
              <a:spcBef>
                <a:spcPts val="24"/>
              </a:spcBef>
            </a:pPr>
            <a:r>
              <a:rPr lang="en-GB" dirty="0">
                <a:solidFill>
                  <a:prstClr val="black">
                    <a:lumMod val="50000"/>
                    <a:lumOff val="50000"/>
                  </a:prstClr>
                </a:solidFill>
                <a:latin typeface="Verdana" panose="020B0604030504040204" pitchFamily="34" charset="0"/>
                <a:ea typeface="Verdana" panose="020B0604030504040204" pitchFamily="34" charset="0"/>
                <a:cs typeface="Verdana" panose="020B0604030504040204" pitchFamily="34" charset="0"/>
              </a:rPr>
              <a:t>John Conway’s “Game of Life”</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If you would like to explore these ideas more, you can look into using different types of mathematics to model things like populations, animal migration, the weather, disease spread, cancer growth, etc. To play more with Cellular Automata, there is a great game called “The Game of Life” which you can find on the internet or as a smartphone app. This used simple rules about when cells will die or when new cells will be born (become alive) and it can give you really different behaviours depending on your starting patterns. There is a smartphone app which also allows you to change the rules and investigate what will happen.</a:t>
            </a:r>
          </a:p>
          <a:p>
            <a:endParaRPr lang="en-GB" dirty="0">
              <a:solidFill>
                <a:schemeClr val="tx1">
                  <a:lumMod val="50000"/>
                  <a:lumOff val="50000"/>
                </a:schemeClr>
              </a:solidFill>
              <a:ea typeface="Verdana" pitchFamily="34" charset="0"/>
              <a:cs typeface="Verdana" pitchFamily="34" charset="0"/>
            </a:endParaRPr>
          </a:p>
          <a:p>
            <a:pPr defTabSz="915772">
              <a:defRPr/>
            </a:pPr>
            <a:r>
              <a:rPr lang="en-GB" dirty="0">
                <a:solidFill>
                  <a:schemeClr val="tx1">
                    <a:lumMod val="50000"/>
                    <a:lumOff val="50000"/>
                  </a:schemeClr>
                </a:solidFill>
                <a:ea typeface="Verdana" pitchFamily="34" charset="0"/>
                <a:cs typeface="Verdana" pitchFamily="34" charset="0"/>
              </a:rPr>
              <a:t>Nicky Case has put together a very similar model of a forest fire to the one we have been playing with, programmed in Python. You can change the variables to experiment with different conditions and the effect this has. You can also edit the code.</a:t>
            </a:r>
          </a:p>
          <a:p>
            <a:endParaRPr lang="en-GB" dirty="0">
              <a:solidFill>
                <a:schemeClr val="tx1">
                  <a:lumMod val="50000"/>
                  <a:lumOff val="50000"/>
                </a:schemeClr>
              </a:solidFill>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12</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dirty="0">
                <a:solidFill>
                  <a:schemeClr val="tx1">
                    <a:lumMod val="50000"/>
                    <a:lumOff val="50000"/>
                  </a:schemeClr>
                </a:solidFill>
                <a:ea typeface="Verdana" pitchFamily="34" charset="0"/>
                <a:cs typeface="Verdana" pitchFamily="34" charset="0"/>
              </a:rPr>
              <a:t>The method for modelling which we are going to use today is called Cellular Automata.  This is used in many different areas, and can very easily be programmed onto a computer.  </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The model is of a fixed grid of cells, all of which can be one of a finite number of different states, e.g. Alive or dead, dyed or undyed, 0 or 1.  There are very simple rules which say what state each cell will be in, according to what its neighbours are doing.  The rules are the same for the whole grid. We are going to start looking at this in our first worksheet. </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Each square has eight possible neighbours. For cellular automata, we are interested in the neighbours which meet a certain condition. The middle cell with the green dot is ‘active’, and all of its neighbours are inactive. Inactive cells may become inactive if, say, they are neighbouring an active cell.</a:t>
            </a:r>
          </a:p>
        </p:txBody>
      </p:sp>
      <p:sp>
        <p:nvSpPr>
          <p:cNvPr id="4" name="Slide Number Placeholder 3"/>
          <p:cNvSpPr>
            <a:spLocks noGrp="1"/>
          </p:cNvSpPr>
          <p:nvPr>
            <p:ph type="sldNum" sz="quarter" idx="10"/>
          </p:nvPr>
        </p:nvSpPr>
        <p:spPr/>
        <p:txBody>
          <a:bodyPr/>
          <a:lstStyle/>
          <a:p>
            <a:fld id="{1966D589-F99D-4D6B-A49F-51B81657FF39}" type="slidenum">
              <a:rPr lang="en-GB" smtClean="0"/>
              <a:pPr/>
              <a:t>2</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a:solidFill>
                  <a:schemeClr val="tx1">
                    <a:lumMod val="50000"/>
                    <a:lumOff val="50000"/>
                  </a:schemeClr>
                </a:solidFill>
                <a:ea typeface="Verdana" pitchFamily="34" charset="0"/>
                <a:cs typeface="Verdana" pitchFamily="34" charset="0"/>
              </a:rPr>
              <a:t>You have a square grid with some black squares.  We are going to imagine that these are spots of dye on a squared cloth.  The rules for how the dye spreads are given here: once something is dyed, the dye is permanent; if a square has three or more dyed neighbours, it becomes dyed.  We are all going to have a go at modelling the spread of the dye. We will be working in time-steps – for each time-step, we want to know which squares are ABOUT TO BECOME dyed. We need to work them all out, and then it is as if it all happens at once. Then we can move on to the next time-step. Our newly dyed squares won’t affect things until that point.</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Let’s have a look at how it will work.</a:t>
            </a:r>
          </a:p>
        </p:txBody>
      </p:sp>
      <p:sp>
        <p:nvSpPr>
          <p:cNvPr id="4" name="Slide Number Placeholder 3"/>
          <p:cNvSpPr>
            <a:spLocks noGrp="1"/>
          </p:cNvSpPr>
          <p:nvPr>
            <p:ph type="sldNum" sz="quarter" idx="10"/>
          </p:nvPr>
        </p:nvSpPr>
        <p:spPr/>
        <p:txBody>
          <a:bodyPr/>
          <a:lstStyle/>
          <a:p>
            <a:fld id="{1966D589-F99D-4D6B-A49F-51B81657FF39}" type="slidenum">
              <a:rPr lang="en-GB" smtClean="0"/>
              <a:pPr/>
              <a:t>3</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a:solidFill>
                  <a:schemeClr val="tx1">
                    <a:lumMod val="50000"/>
                    <a:lumOff val="50000"/>
                  </a:schemeClr>
                </a:solidFill>
                <a:ea typeface="Verdana" pitchFamily="34" charset="0"/>
                <a:cs typeface="Verdana" pitchFamily="34" charset="0"/>
              </a:rPr>
              <a:t>Imagine the black squares are dyed. We know that the dye will spread in the next time-step – it will spread to all squares which have three or more dyed neighbours.</a:t>
            </a:r>
          </a:p>
          <a:p>
            <a:endParaRPr lang="en-GB" i="1">
              <a:solidFill>
                <a:schemeClr val="tx1">
                  <a:lumMod val="50000"/>
                  <a:lumOff val="50000"/>
                </a:schemeClr>
              </a:solidFill>
              <a:ea typeface="Verdana" pitchFamily="34" charset="0"/>
              <a:cs typeface="Verdana" pitchFamily="34" charset="0"/>
            </a:endParaRPr>
          </a:p>
          <a:p>
            <a:r>
              <a:rPr lang="en-GB" b="1">
                <a:solidFill>
                  <a:schemeClr val="tx1">
                    <a:lumMod val="50000"/>
                    <a:lumOff val="50000"/>
                  </a:schemeClr>
                </a:solidFill>
                <a:ea typeface="Verdana" pitchFamily="34" charset="0"/>
                <a:cs typeface="Verdana" pitchFamily="34" charset="0"/>
              </a:rPr>
              <a:t>How many dyed neighbours does each square have? </a:t>
            </a:r>
            <a:r>
              <a:rPr lang="en-GB">
                <a:solidFill>
                  <a:schemeClr val="tx1">
                    <a:lumMod val="50000"/>
                    <a:lumOff val="50000"/>
                  </a:schemeClr>
                </a:solidFill>
                <a:ea typeface="Verdana" pitchFamily="34" charset="0"/>
                <a:cs typeface="Verdana" pitchFamily="34" charset="0"/>
              </a:rPr>
              <a:t>The edge squares are easy. </a:t>
            </a:r>
            <a:r>
              <a:rPr lang="en-GB" i="1">
                <a:solidFill>
                  <a:schemeClr val="tx1">
                    <a:lumMod val="50000"/>
                    <a:lumOff val="50000"/>
                  </a:schemeClr>
                </a:solidFill>
                <a:ea typeface="Verdana" pitchFamily="34" charset="0"/>
                <a:cs typeface="Verdana" pitchFamily="34" charset="0"/>
              </a:rPr>
              <a:t>[show zeros]</a:t>
            </a:r>
          </a:p>
          <a:p>
            <a:endParaRPr lang="en-GB" i="1">
              <a:solidFill>
                <a:schemeClr val="tx1">
                  <a:lumMod val="50000"/>
                  <a:lumOff val="50000"/>
                </a:schemeClr>
              </a:solidFill>
              <a:ea typeface="Verdana" pitchFamily="34" charset="0"/>
              <a:cs typeface="Verdana" pitchFamily="34" charset="0"/>
            </a:endParaRPr>
          </a:p>
          <a:p>
            <a:r>
              <a:rPr lang="en-GB" i="1">
                <a:solidFill>
                  <a:schemeClr val="tx1">
                    <a:lumMod val="50000"/>
                    <a:lumOff val="50000"/>
                  </a:schemeClr>
                </a:solidFill>
                <a:ea typeface="Verdana" pitchFamily="34" charset="0"/>
                <a:cs typeface="Verdana" pitchFamily="34" charset="0"/>
              </a:rPr>
              <a:t>Go round each square immediately surrounding the black shape, asking how many dyed neighbours it has. Start with the upper left corner.</a:t>
            </a:r>
          </a:p>
          <a:p>
            <a:endParaRPr lang="en-GB" i="1">
              <a:solidFill>
                <a:schemeClr val="tx1">
                  <a:lumMod val="50000"/>
                  <a:lumOff val="50000"/>
                </a:schemeClr>
              </a:solidFill>
              <a:ea typeface="Verdana" pitchFamily="34" charset="0"/>
              <a:cs typeface="Verdana" pitchFamily="34" charset="0"/>
            </a:endParaRPr>
          </a:p>
          <a:p>
            <a:r>
              <a:rPr lang="en-GB" b="1">
                <a:solidFill>
                  <a:schemeClr val="tx1">
                    <a:lumMod val="50000"/>
                    <a:lumOff val="50000"/>
                  </a:schemeClr>
                </a:solidFill>
                <a:ea typeface="Verdana" pitchFamily="34" charset="0"/>
                <a:cs typeface="Verdana" pitchFamily="34" charset="0"/>
              </a:rPr>
              <a:t>Which of these squares will become dyed? </a:t>
            </a:r>
            <a:r>
              <a:rPr lang="en-GB" i="1">
                <a:solidFill>
                  <a:schemeClr val="tx1">
                    <a:lumMod val="50000"/>
                    <a:lumOff val="50000"/>
                  </a:schemeClr>
                </a:solidFill>
                <a:ea typeface="Verdana" pitchFamily="34" charset="0"/>
                <a:cs typeface="Verdana" pitchFamily="34" charset="0"/>
              </a:rPr>
              <a:t>Pupils should identify those with a 3 or 4.</a:t>
            </a:r>
            <a:endParaRPr lang="en-GB">
              <a:solidFill>
                <a:schemeClr val="tx1">
                  <a:lumMod val="50000"/>
                  <a:lumOff val="50000"/>
                </a:schemeClr>
              </a:solidFill>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4</a:t>
            </a:fld>
            <a:endParaRPr lang="en-GB"/>
          </a:p>
        </p:txBody>
      </p:sp>
    </p:spTree>
    <p:extLst>
      <p:ext uri="{BB962C8B-B14F-4D97-AF65-F5344CB8AC3E}">
        <p14:creationId xmlns:p14="http://schemas.microsoft.com/office/powerpoint/2010/main" val="884893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a:solidFill>
                  <a:schemeClr val="tx1">
                    <a:lumMod val="50000"/>
                    <a:lumOff val="50000"/>
                  </a:schemeClr>
                </a:solidFill>
                <a:ea typeface="Verdana" pitchFamily="34" charset="0"/>
                <a:cs typeface="Verdana" pitchFamily="34" charset="0"/>
              </a:rPr>
              <a:t>The black squares have already been dyed. The blue squares have been identified as about to be dyed. Have we seen all of the ones where the dye will spread from the back squares? Yes – this means it is the end of the time-step.</a:t>
            </a:r>
          </a:p>
        </p:txBody>
      </p:sp>
      <p:sp>
        <p:nvSpPr>
          <p:cNvPr id="4" name="Slide Number Placeholder 3"/>
          <p:cNvSpPr>
            <a:spLocks noGrp="1"/>
          </p:cNvSpPr>
          <p:nvPr>
            <p:ph type="sldNum" sz="quarter" idx="10"/>
          </p:nvPr>
        </p:nvSpPr>
        <p:spPr/>
        <p:txBody>
          <a:bodyPr/>
          <a:lstStyle/>
          <a:p>
            <a:fld id="{1966D589-F99D-4D6B-A49F-51B81657FF39}" type="slidenum">
              <a:rPr lang="en-GB" smtClean="0"/>
              <a:pPr/>
              <a:t>5</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a:solidFill>
                  <a:schemeClr val="tx1">
                    <a:lumMod val="50000"/>
                    <a:lumOff val="50000"/>
                  </a:schemeClr>
                </a:solidFill>
                <a:ea typeface="Verdana" pitchFamily="34" charset="0"/>
                <a:cs typeface="Verdana" pitchFamily="34" charset="0"/>
              </a:rPr>
              <a:t>In the new time-step, both the black and the blue squares are properly dyed, and the dye can spread from both colours. Where will it go to?</a:t>
            </a:r>
          </a:p>
          <a:p>
            <a:endParaRPr lang="en-GB" i="1">
              <a:solidFill>
                <a:schemeClr val="tx1">
                  <a:lumMod val="50000"/>
                  <a:lumOff val="50000"/>
                </a:schemeClr>
              </a:solidFill>
              <a:ea typeface="Verdana" pitchFamily="34" charset="0"/>
              <a:cs typeface="Verdana" pitchFamily="34" charset="0"/>
            </a:endParaRPr>
          </a:p>
          <a:p>
            <a:r>
              <a:rPr lang="en-GB" i="1">
                <a:solidFill>
                  <a:schemeClr val="tx1">
                    <a:lumMod val="50000"/>
                    <a:lumOff val="50000"/>
                  </a:schemeClr>
                </a:solidFill>
                <a:ea typeface="Verdana" pitchFamily="34" charset="0"/>
                <a:cs typeface="Verdana" pitchFamily="34" charset="0"/>
              </a:rPr>
              <a:t>Pupils to identify four squares – click to show crosses. </a:t>
            </a:r>
            <a:r>
              <a:rPr lang="en-GB">
                <a:solidFill>
                  <a:schemeClr val="tx1">
                    <a:lumMod val="50000"/>
                    <a:lumOff val="50000"/>
                  </a:schemeClr>
                </a:solidFill>
                <a:ea typeface="Verdana" pitchFamily="34" charset="0"/>
                <a:cs typeface="Verdana" pitchFamily="34" charset="0"/>
              </a:rPr>
              <a:t>Remember that the red crosses don’t affect things yet, they won’t be properly dyed until we move on to the next time-step again.</a:t>
            </a:r>
            <a:endParaRPr lang="en-GB" i="1">
              <a:solidFill>
                <a:schemeClr val="tx1">
                  <a:lumMod val="50000"/>
                  <a:lumOff val="50000"/>
                </a:schemeClr>
              </a:solidFill>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6</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a:solidFill>
                  <a:schemeClr val="tx1">
                    <a:lumMod val="50000"/>
                    <a:lumOff val="50000"/>
                  </a:schemeClr>
                </a:solidFill>
                <a:ea typeface="Verdana" pitchFamily="34" charset="0"/>
                <a:cs typeface="Verdana" pitchFamily="34" charset="0"/>
              </a:rPr>
              <a:t>Cellular automata can be used to model processes such as forest fires in a similar way to the dye; the fire will spread from tree to tree.  Again, we need to fit the rules of the model to the real world. </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Modelling processes like this is useful because it can tell us what might happen, rather than waiting to see; we also want to know how we might stop fires. </a:t>
            </a:r>
            <a:r>
              <a:rPr lang="en-GB"/>
              <a:t>Different methods can be used to try to stop forest fires, like helicopters dumping a lot of water on the forest, or taking out a whole section of trees to remove the fuel so the fire can’t spread as easily. But each of these takes time and is costly, so if we can use our models to help work out what might be the most effective, we can try that first.</a:t>
            </a:r>
            <a:endParaRPr lang="en-GB">
              <a:solidFill>
                <a:schemeClr val="tx1">
                  <a:lumMod val="50000"/>
                  <a:lumOff val="50000"/>
                </a:schemeClr>
              </a:solidFill>
              <a:ea typeface="Verdana" pitchFamily="34" charset="0"/>
              <a:cs typeface="Verdana" pitchFamily="34" charset="0"/>
            </a:endParaRPr>
          </a:p>
          <a:p>
            <a:endParaRPr lang="en-GB">
              <a:solidFill>
                <a:schemeClr val="tx1">
                  <a:lumMod val="50000"/>
                  <a:lumOff val="50000"/>
                </a:schemeClr>
              </a:solidFill>
              <a:ea typeface="Verdana" pitchFamily="34" charset="0"/>
              <a:cs typeface="Verdana" pitchFamily="34" charset="0"/>
            </a:endParaRPr>
          </a:p>
          <a:p>
            <a:r>
              <a:rPr lang="en-GB" b="1"/>
              <a:t>What do we know about how fires spread?</a:t>
            </a:r>
          </a:p>
          <a:p>
            <a:pPr lvl="0"/>
            <a:r>
              <a:rPr lang="en-GB"/>
              <a:t>Something will not spontaneously catch on fire, it needs a source of ignition (e.g. a nearby burning tree)</a:t>
            </a:r>
          </a:p>
          <a:p>
            <a:pPr lvl="0"/>
            <a:r>
              <a:rPr lang="en-GB"/>
              <a:t>A tree will be more likely to catch light if lots of trees around it are burning</a:t>
            </a:r>
          </a:p>
          <a:p>
            <a:pPr lvl="0"/>
            <a:r>
              <a:rPr lang="en-GB"/>
              <a:t>Tress will be more likely to catch fire in dry conditions than in wet conditions</a:t>
            </a:r>
          </a:p>
          <a:p>
            <a:endParaRPr lang="en-GB">
              <a:solidFill>
                <a:schemeClr val="tx1">
                  <a:lumMod val="50000"/>
                  <a:lumOff val="50000"/>
                </a:schemeClr>
              </a:solidFill>
              <a:ea typeface="Verdana" pitchFamily="34" charset="0"/>
              <a:cs typeface="Verdana" pitchFamily="34" charset="0"/>
            </a:endParaRPr>
          </a:p>
          <a:p>
            <a:r>
              <a:rPr lang="en-GB" b="1">
                <a:solidFill>
                  <a:schemeClr val="tx1">
                    <a:lumMod val="50000"/>
                    <a:lumOff val="50000"/>
                  </a:schemeClr>
                </a:solidFill>
                <a:ea typeface="Verdana" pitchFamily="34" charset="0"/>
                <a:cs typeface="Verdana" pitchFamily="34" charset="0"/>
              </a:rPr>
              <a:t>Can we say that a tree will catch light only if it has a certain number of neighbours already on fire?</a:t>
            </a:r>
          </a:p>
          <a:p>
            <a:r>
              <a:rPr lang="en-GB">
                <a:solidFill>
                  <a:schemeClr val="tx1">
                    <a:lumMod val="50000"/>
                    <a:lumOff val="50000"/>
                  </a:schemeClr>
                </a:solidFill>
                <a:ea typeface="Verdana" pitchFamily="34" charset="0"/>
                <a:cs typeface="Verdana" pitchFamily="34" charset="0"/>
              </a:rPr>
              <a:t>No – it is more down to chance than that, but the probability of catching light does increase if it has more neighbours burning.  We need to introduce probability into the model.</a:t>
            </a:r>
          </a:p>
        </p:txBody>
      </p:sp>
      <p:sp>
        <p:nvSpPr>
          <p:cNvPr id="4" name="Slide Number Placeholder 3"/>
          <p:cNvSpPr>
            <a:spLocks noGrp="1"/>
          </p:cNvSpPr>
          <p:nvPr>
            <p:ph type="sldNum" sz="quarter" idx="10"/>
          </p:nvPr>
        </p:nvSpPr>
        <p:spPr/>
        <p:txBody>
          <a:bodyPr/>
          <a:lstStyle/>
          <a:p>
            <a:fld id="{1966D589-F99D-4D6B-A49F-51B81657FF39}" type="slidenum">
              <a:rPr lang="en-GB" smtClean="0"/>
              <a:pPr/>
              <a:t>7</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fontScale="70000" lnSpcReduction="20000"/>
          </a:bodyPr>
          <a:lstStyle/>
          <a:p>
            <a:r>
              <a:rPr lang="en-GB">
                <a:solidFill>
                  <a:schemeClr val="tx1">
                    <a:lumMod val="50000"/>
                    <a:lumOff val="50000"/>
                  </a:schemeClr>
                </a:solidFill>
                <a:ea typeface="Verdana" pitchFamily="34" charset="0"/>
                <a:cs typeface="Verdana" pitchFamily="34" charset="0"/>
              </a:rPr>
              <a:t>We can introduce probability into the model very easily.  Let’s assume that, in normal conditions, each tree has a 1/3 chance of catching light from one burning neighbour.</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If a tree has more than one burning neighbour, it can catch light from </a:t>
            </a:r>
            <a:r>
              <a:rPr lang="en-GB" u="sng">
                <a:solidFill>
                  <a:schemeClr val="tx1">
                    <a:lumMod val="50000"/>
                    <a:lumOff val="50000"/>
                  </a:schemeClr>
                </a:solidFill>
                <a:ea typeface="Verdana" pitchFamily="34" charset="0"/>
                <a:cs typeface="Verdana" pitchFamily="34" charset="0"/>
              </a:rPr>
              <a:t>any</a:t>
            </a:r>
            <a:r>
              <a:rPr lang="en-GB">
                <a:solidFill>
                  <a:schemeClr val="tx1">
                    <a:lumMod val="50000"/>
                    <a:lumOff val="50000"/>
                  </a:schemeClr>
                </a:solidFill>
                <a:ea typeface="Verdana" pitchFamily="34" charset="0"/>
                <a:cs typeface="Verdana" pitchFamily="34" charset="0"/>
              </a:rPr>
              <a:t> of them.  We need to apply the probability for </a:t>
            </a:r>
            <a:r>
              <a:rPr lang="en-GB" u="sng">
                <a:solidFill>
                  <a:schemeClr val="tx1">
                    <a:lumMod val="50000"/>
                    <a:lumOff val="50000"/>
                  </a:schemeClr>
                </a:solidFill>
                <a:ea typeface="Verdana" pitchFamily="34" charset="0"/>
                <a:cs typeface="Verdana" pitchFamily="34" charset="0"/>
              </a:rPr>
              <a:t>each</a:t>
            </a:r>
            <a:r>
              <a:rPr lang="en-GB">
                <a:solidFill>
                  <a:schemeClr val="tx1">
                    <a:lumMod val="50000"/>
                    <a:lumOff val="50000"/>
                  </a:schemeClr>
                </a:solidFill>
                <a:ea typeface="Verdana" pitchFamily="34" charset="0"/>
                <a:cs typeface="Verdana" pitchFamily="34" charset="0"/>
              </a:rPr>
              <a:t> neighbouring tree which is already burning.</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We can model this on our grid.  Each cell represents a tree, and has two possible states: normal or burning.  We can incorporate the probabilities using dice; we can roll once for every burning neighbour a tree has.  The probability of catching light is 1/3, so a tree will catch light if we roll a 5 or a 6.</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Tree D has one burning neighbour, so we roll once.</a:t>
            </a:r>
          </a:p>
          <a:p>
            <a:r>
              <a:rPr lang="en-GB">
                <a:solidFill>
                  <a:schemeClr val="tx1">
                    <a:lumMod val="50000"/>
                    <a:lumOff val="50000"/>
                  </a:schemeClr>
                </a:solidFill>
                <a:ea typeface="Verdana" pitchFamily="34" charset="0"/>
                <a:cs typeface="Verdana" pitchFamily="34" charset="0"/>
              </a:rPr>
              <a:t>Tree E has two burning neighbours, A and B – it could catch fire from A, or from B, or from both (but we don’t worry about it catching fire from both as one spark will do). This means we need to roll the dice twice, once for catching fire from A and once for catching fire from B.  If either roll is a 5 or 6, E catches fire.</a:t>
            </a:r>
          </a:p>
          <a:p>
            <a:pPr defTabSz="915772">
              <a:defRPr/>
            </a:pPr>
            <a:r>
              <a:rPr lang="en-GB">
                <a:solidFill>
                  <a:schemeClr val="tx1">
                    <a:lumMod val="50000"/>
                    <a:lumOff val="50000"/>
                  </a:schemeClr>
                </a:solidFill>
                <a:ea typeface="Verdana" pitchFamily="34" charset="0"/>
                <a:cs typeface="Verdana" pitchFamily="34" charset="0"/>
              </a:rPr>
              <a:t>Tree F has three burning neighbours; </a:t>
            </a:r>
            <a:r>
              <a:rPr lang="en-GB" b="1">
                <a:solidFill>
                  <a:schemeClr val="tx1">
                    <a:lumMod val="50000"/>
                    <a:lumOff val="50000"/>
                  </a:schemeClr>
                </a:solidFill>
                <a:ea typeface="Verdana" pitchFamily="34" charset="0"/>
                <a:cs typeface="Verdana" pitchFamily="34" charset="0"/>
              </a:rPr>
              <a:t>how many times do we need to roll? </a:t>
            </a:r>
            <a:r>
              <a:rPr lang="en-GB" i="1">
                <a:solidFill>
                  <a:schemeClr val="tx1">
                    <a:lumMod val="50000"/>
                    <a:lumOff val="50000"/>
                  </a:schemeClr>
                </a:solidFill>
                <a:ea typeface="Verdana" pitchFamily="34" charset="0"/>
                <a:cs typeface="Verdana" pitchFamily="34" charset="0"/>
              </a:rPr>
              <a:t>[three]</a:t>
            </a:r>
            <a:r>
              <a:rPr lang="en-GB">
                <a:solidFill>
                  <a:schemeClr val="tx1">
                    <a:lumMod val="50000"/>
                    <a:lumOff val="50000"/>
                  </a:schemeClr>
                </a:solidFill>
                <a:ea typeface="Verdana" pitchFamily="34" charset="0"/>
                <a:cs typeface="Verdana" pitchFamily="34" charset="0"/>
              </a:rPr>
              <a:t>  If any roll is a 5 or 6, F catches fire.</a:t>
            </a:r>
          </a:p>
          <a:p>
            <a:pPr defTabSz="915772">
              <a:defRPr/>
            </a:pPr>
            <a:endParaRPr lang="en-GB">
              <a:solidFill>
                <a:schemeClr val="tx1">
                  <a:lumMod val="50000"/>
                  <a:lumOff val="50000"/>
                </a:schemeClr>
              </a:solidFill>
              <a:ea typeface="Verdana" pitchFamily="34" charset="0"/>
              <a:cs typeface="Verdana" pitchFamily="34" charset="0"/>
            </a:endParaRPr>
          </a:p>
          <a:p>
            <a:pPr defTabSz="915772">
              <a:defRPr/>
            </a:pPr>
            <a:r>
              <a:rPr lang="en-GB" b="1">
                <a:solidFill>
                  <a:schemeClr val="tx1">
                    <a:lumMod val="50000"/>
                    <a:lumOff val="50000"/>
                  </a:schemeClr>
                </a:solidFill>
                <a:ea typeface="Verdana" pitchFamily="34" charset="0"/>
                <a:cs typeface="Verdana" pitchFamily="34" charset="0"/>
              </a:rPr>
              <a:t>Can you see how E and F are more likely to catch light?</a:t>
            </a:r>
          </a:p>
          <a:p>
            <a:pPr marL="0" indent="0">
              <a:buFontTx/>
              <a:buNone/>
            </a:pPr>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We are going to model this process in the next worksheet. We need to follow the same sort of method as with the spreading dye – we need to look at each square carefully to work out which have a chance of catching fire. For each tree, we need to work out how many burning neighbours it has, and therefore how many times we need to roll the dice to see if it does actually catch fire. </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Let’s work through an example…</a:t>
            </a:r>
          </a:p>
          <a:p>
            <a:endParaRPr lang="en-GB">
              <a:solidFill>
                <a:schemeClr val="tx1">
                  <a:lumMod val="50000"/>
                  <a:lumOff val="50000"/>
                </a:schemeClr>
              </a:solidFill>
              <a:ea typeface="Verdana" pitchFamily="34" charset="0"/>
              <a:cs typeface="Verdana" pitchFamily="34" charset="0"/>
            </a:endParaRPr>
          </a:p>
          <a:p>
            <a:r>
              <a:rPr lang="en-GB" b="1" i="1">
                <a:solidFill>
                  <a:schemeClr val="tx1">
                    <a:lumMod val="50000"/>
                    <a:lumOff val="50000"/>
                  </a:schemeClr>
                </a:solidFill>
                <a:ea typeface="Verdana" pitchFamily="34" charset="0"/>
                <a:cs typeface="Verdana" pitchFamily="34" charset="0"/>
              </a:rPr>
              <a:t>Example</a:t>
            </a:r>
            <a:r>
              <a:rPr lang="en-GB" i="1">
                <a:solidFill>
                  <a:schemeClr val="tx1">
                    <a:lumMod val="50000"/>
                    <a:lumOff val="50000"/>
                  </a:schemeClr>
                </a:solidFill>
                <a:ea typeface="Verdana" pitchFamily="34" charset="0"/>
                <a:cs typeface="Verdana" pitchFamily="34" charset="0"/>
              </a:rPr>
              <a:t> – show on board or visualiser. Get a volunteer to be your ‘dice roller’. If you can, use different colours and different patterns to fill the squares in each time-step.</a:t>
            </a:r>
          </a:p>
          <a:p>
            <a:pPr marL="171450" indent="-171450">
              <a:buFontTx/>
              <a:buChar char="-"/>
            </a:pPr>
            <a:r>
              <a:rPr lang="en-GB" i="1">
                <a:solidFill>
                  <a:schemeClr val="tx1">
                    <a:lumMod val="50000"/>
                    <a:lumOff val="50000"/>
                  </a:schemeClr>
                </a:solidFill>
                <a:ea typeface="Verdana" pitchFamily="34" charset="0"/>
                <a:cs typeface="Verdana" pitchFamily="34" charset="0"/>
              </a:rPr>
              <a:t>Start with a grid – 5x5 would work fine, or you can make it bigger. Colour in the middle square – this is your burning tree in time-step 0.</a:t>
            </a:r>
          </a:p>
          <a:p>
            <a:pPr marL="171450" indent="-171450">
              <a:buFontTx/>
              <a:buChar char="-"/>
            </a:pPr>
            <a:r>
              <a:rPr lang="en-GB" i="1">
                <a:solidFill>
                  <a:schemeClr val="tx1">
                    <a:lumMod val="50000"/>
                    <a:lumOff val="50000"/>
                  </a:schemeClr>
                </a:solidFill>
                <a:ea typeface="Verdana" pitchFamily="34" charset="0"/>
                <a:cs typeface="Verdana" pitchFamily="34" charset="0"/>
              </a:rPr>
              <a:t>Using a new colour, put a dot in each of the ‘trees’ (squares) immediately surrounding your coloured square to show that these have a possibility of burning. They will burn with probability 1/3 in this example – get the students to shout out two numbers to look for on the six-sided die, if those numbers are rolled then the tree you are checking will catch fire.</a:t>
            </a:r>
          </a:p>
          <a:p>
            <a:pPr marL="171450" indent="-171450">
              <a:buFontTx/>
              <a:buChar char="-"/>
            </a:pPr>
            <a:r>
              <a:rPr lang="en-GB" i="1">
                <a:solidFill>
                  <a:schemeClr val="tx1">
                    <a:lumMod val="50000"/>
                    <a:lumOff val="50000"/>
                  </a:schemeClr>
                </a:solidFill>
                <a:ea typeface="Verdana" pitchFamily="34" charset="0"/>
                <a:cs typeface="Verdana" pitchFamily="34" charset="0"/>
              </a:rPr>
              <a:t>Choose a starting point (one of the dotted squares) to check; does the tree catch fire? Get your dice roller to roll the die and see. If yes, colour it in in the colour/pattern for time-step 1; if not, move to the next dotted tree. You need to check all the dotted trees once and only once.</a:t>
            </a:r>
          </a:p>
          <a:p>
            <a:pPr marL="171450" indent="-171450">
              <a:buFontTx/>
              <a:buChar char="-"/>
            </a:pPr>
            <a:r>
              <a:rPr lang="en-GB" i="1">
                <a:solidFill>
                  <a:schemeClr val="tx1">
                    <a:lumMod val="50000"/>
                    <a:lumOff val="50000"/>
                  </a:schemeClr>
                </a:solidFill>
                <a:ea typeface="Verdana" pitchFamily="34" charset="0"/>
                <a:cs typeface="Verdana" pitchFamily="34" charset="0"/>
              </a:rPr>
              <a:t>When you get your first burning tree: when checking the next tree (likely adjacent), ask how many times you need to roll the dice. Students to shout out the answer – should be once. Remind them that the tree you have coloured in is not on fire yet, so fire cannot spread from there; it will only be on fire at the end of the time-step. To make it easy to do, you are using a different colour/pattern for each time-step, and you need to ignore any trees with the colour/patterns that you are using.</a:t>
            </a:r>
          </a:p>
          <a:p>
            <a:pPr marL="171450" indent="-171450">
              <a:buFontTx/>
              <a:buChar char="-"/>
            </a:pPr>
            <a:r>
              <a:rPr lang="en-GB" i="1">
                <a:solidFill>
                  <a:schemeClr val="tx1">
                    <a:lumMod val="50000"/>
                    <a:lumOff val="50000"/>
                  </a:schemeClr>
                </a:solidFill>
                <a:ea typeface="Verdana" pitchFamily="34" charset="0"/>
                <a:cs typeface="Verdana" pitchFamily="34" charset="0"/>
              </a:rPr>
              <a:t>Once you have got back to your starting point, tell the students that this is the end of time-step 1, and all those trees you have just coloured in are now on fire.</a:t>
            </a:r>
          </a:p>
          <a:p>
            <a:pPr marL="171450" indent="-171450">
              <a:buFontTx/>
              <a:buChar char="-"/>
            </a:pPr>
            <a:r>
              <a:rPr lang="en-GB" i="1">
                <a:solidFill>
                  <a:schemeClr val="tx1">
                    <a:lumMod val="50000"/>
                    <a:lumOff val="50000"/>
                  </a:schemeClr>
                </a:solidFill>
                <a:ea typeface="Verdana" pitchFamily="34" charset="0"/>
                <a:cs typeface="Verdana" pitchFamily="34" charset="0"/>
              </a:rPr>
              <a:t>Switch to a new colour, and put a dot in any trees which can now catch fire; remind the students that any trees which already had a dot can still catch fire, just because it didn't burn in the first time-step doesn’t mean it won’t this time around. </a:t>
            </a:r>
          </a:p>
          <a:p>
            <a:pPr marL="171450" indent="-171450">
              <a:buFontTx/>
              <a:buChar char="-"/>
            </a:pPr>
            <a:r>
              <a:rPr lang="en-GB" i="1">
                <a:solidFill>
                  <a:schemeClr val="tx1">
                    <a:lumMod val="50000"/>
                    <a:lumOff val="50000"/>
                  </a:schemeClr>
                </a:solidFill>
                <a:ea typeface="Verdana" pitchFamily="34" charset="0"/>
                <a:cs typeface="Verdana" pitchFamily="34" charset="0"/>
              </a:rPr>
              <a:t>Choose a tree to check which has more than one burning neighbour. Get the dice roller to roll once; does it catch fire? If not, ask the students if you need to roll again. If it catches fire first time, either talk about what would have happened if it hadn’t (i.e. needing to check again), or move round the shape systematically until you get to another tree with more than one burning neighbour that you’ll need to check multiple times. Remember that the number of times you need to check (assuming the tree does not initially catch fire) is the number of burning neighbours.</a:t>
            </a:r>
          </a:p>
          <a:p>
            <a:pPr marL="171450" indent="-171450">
              <a:buFontTx/>
              <a:buChar char="-"/>
            </a:pPr>
            <a:r>
              <a:rPr lang="en-GB" i="1">
                <a:solidFill>
                  <a:schemeClr val="tx1">
                    <a:lumMod val="50000"/>
                    <a:lumOff val="50000"/>
                  </a:schemeClr>
                </a:solidFill>
                <a:ea typeface="Verdana" pitchFamily="34" charset="0"/>
                <a:cs typeface="Verdana" pitchFamily="34" charset="0"/>
              </a:rPr>
              <a:t>Once you've illustrated the ‘multiple burning neighbours’ scenario, you can move on – you don’t need to finish the time-step.</a:t>
            </a:r>
          </a:p>
          <a:p>
            <a:endParaRPr lang="en-GB">
              <a:solidFill>
                <a:schemeClr val="tx1">
                  <a:lumMod val="50000"/>
                  <a:lumOff val="50000"/>
                </a:schemeClr>
              </a:solidFill>
              <a:ea typeface="Verdana" pitchFamily="34" charset="0"/>
              <a:cs typeface="Verdana" pitchFamily="34" charset="0"/>
            </a:endParaRPr>
          </a:p>
          <a:p>
            <a:r>
              <a:rPr lang="en-GB" b="1">
                <a:solidFill>
                  <a:schemeClr val="tx1">
                    <a:lumMod val="50000"/>
                    <a:lumOff val="50000"/>
                  </a:schemeClr>
                </a:solidFill>
                <a:ea typeface="Verdana" pitchFamily="34" charset="0"/>
                <a:cs typeface="Verdana" pitchFamily="34" charset="0"/>
              </a:rPr>
              <a:t>What different weather conditions affect our model?</a:t>
            </a:r>
          </a:p>
          <a:p>
            <a:r>
              <a:rPr lang="en-GB" b="0" i="1">
                <a:solidFill>
                  <a:schemeClr val="tx1">
                    <a:lumMod val="50000"/>
                    <a:lumOff val="50000"/>
                  </a:schemeClr>
                </a:solidFill>
                <a:ea typeface="Verdana" pitchFamily="34" charset="0"/>
                <a:cs typeface="Verdana" pitchFamily="34" charset="0"/>
              </a:rPr>
              <a:t>[Ideas from students – give a little thinking time and ask for hands up, or get them to chat to the person next to them briefly first if they are particularly quiet. Explain that we’re just sticking to really simple weather conditions at the moment, e.g. how dry and wet it is (see next slide for what we’ll be looking at). Any other ideas, tell them to keep that for later – we will come back to them!]</a:t>
            </a:r>
          </a:p>
        </p:txBody>
      </p:sp>
      <p:sp>
        <p:nvSpPr>
          <p:cNvPr id="4" name="Slide Number Placeholder 3"/>
          <p:cNvSpPr>
            <a:spLocks noGrp="1"/>
          </p:cNvSpPr>
          <p:nvPr>
            <p:ph type="sldNum" sz="quarter" idx="10"/>
          </p:nvPr>
        </p:nvSpPr>
        <p:spPr/>
        <p:txBody>
          <a:bodyPr/>
          <a:lstStyle/>
          <a:p>
            <a:fld id="{1966D589-F99D-4D6B-A49F-51B81657FF39}" type="slidenum">
              <a:rPr lang="en-GB" smtClean="0"/>
              <a:pPr/>
              <a:t>8</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a:bodyPr>
          <a:lstStyle/>
          <a:p>
            <a:r>
              <a:rPr lang="en-GB">
                <a:solidFill>
                  <a:schemeClr val="tx1">
                    <a:lumMod val="50000"/>
                    <a:lumOff val="50000"/>
                  </a:schemeClr>
                </a:solidFill>
                <a:ea typeface="Verdana" pitchFamily="34" charset="0"/>
                <a:cs typeface="Verdana" pitchFamily="34" charset="0"/>
              </a:rPr>
              <a:t>So far in our example we have used ‘normal’ conditions – not too wet, not too hot – and we said that the probability of a tree catching fire from one burning neighbour is 1/3.</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How would we take a drought into account? </a:t>
            </a:r>
            <a:r>
              <a:rPr lang="en-GB" i="1">
                <a:solidFill>
                  <a:schemeClr val="tx1">
                    <a:lumMod val="50000"/>
                    <a:lumOff val="50000"/>
                  </a:schemeClr>
                </a:solidFill>
                <a:ea typeface="Verdana" pitchFamily="34" charset="0"/>
                <a:cs typeface="Verdana" pitchFamily="34" charset="0"/>
              </a:rPr>
              <a:t>[Ideas from students]</a:t>
            </a:r>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This would make it easier for trees to burn, so would raise the probability of it happening – for example to 5/6.</a:t>
            </a:r>
          </a:p>
          <a:p>
            <a:r>
              <a:rPr lang="en-GB">
                <a:solidFill>
                  <a:schemeClr val="tx1">
                    <a:lumMod val="50000"/>
                    <a:lumOff val="50000"/>
                  </a:schemeClr>
                </a:solidFill>
                <a:ea typeface="Verdana" pitchFamily="34" charset="0"/>
                <a:cs typeface="Verdana" pitchFamily="34" charset="0"/>
              </a:rPr>
              <a:t>How would we take wet weather or floods into account? </a:t>
            </a:r>
            <a:r>
              <a:rPr lang="en-GB" i="1">
                <a:solidFill>
                  <a:schemeClr val="tx1">
                    <a:lumMod val="50000"/>
                    <a:lumOff val="50000"/>
                  </a:schemeClr>
                </a:solidFill>
                <a:ea typeface="Verdana" pitchFamily="34" charset="0"/>
                <a:cs typeface="Verdana" pitchFamily="34" charset="0"/>
              </a:rPr>
              <a:t>[Ideas from students]</a:t>
            </a:r>
          </a:p>
          <a:p>
            <a:r>
              <a:rPr lang="en-GB">
                <a:solidFill>
                  <a:schemeClr val="tx1">
                    <a:lumMod val="50000"/>
                    <a:lumOff val="50000"/>
                  </a:schemeClr>
                </a:solidFill>
                <a:ea typeface="Verdana" pitchFamily="34" charset="0"/>
                <a:cs typeface="Verdana" pitchFamily="34" charset="0"/>
              </a:rPr>
              <a:t>This would make it harder for trees to burn, so would lower the probability of it happening – for example to 1/6, or even 1/10 if it was extremely wet!</a:t>
            </a:r>
          </a:p>
          <a:p>
            <a:endParaRPr lang="en-GB">
              <a:solidFill>
                <a:schemeClr val="tx1">
                  <a:lumMod val="50000"/>
                  <a:lumOff val="50000"/>
                </a:schemeClr>
              </a:solidFill>
              <a:ea typeface="Verdana" pitchFamily="34" charset="0"/>
              <a:cs typeface="Verdana" pitchFamily="34" charset="0"/>
            </a:endParaRPr>
          </a:p>
          <a:p>
            <a:r>
              <a:rPr lang="en-GB">
                <a:solidFill>
                  <a:schemeClr val="tx1">
                    <a:lumMod val="50000"/>
                    <a:lumOff val="50000"/>
                  </a:schemeClr>
                </a:solidFill>
                <a:ea typeface="Verdana" pitchFamily="34" charset="0"/>
                <a:cs typeface="Verdana" pitchFamily="34" charset="0"/>
              </a:rPr>
              <a:t>We discussed how you could roll the dice once for each burning neighbour and if any of the rolls started a fire, your tree would burn. For the tree in position 1, you have one burning neighbour, so you would roll once. Tree 2 has two neighbours, so roll twice; same for trees 3, 4 and 5. Tree 6 has three burning neighbours so you would roll three times. </a:t>
            </a:r>
          </a:p>
        </p:txBody>
      </p:sp>
      <p:sp>
        <p:nvSpPr>
          <p:cNvPr id="4" name="Slide Number Placeholder 3"/>
          <p:cNvSpPr>
            <a:spLocks noGrp="1"/>
          </p:cNvSpPr>
          <p:nvPr>
            <p:ph type="sldNum" sz="quarter" idx="10"/>
          </p:nvPr>
        </p:nvSpPr>
        <p:spPr/>
        <p:txBody>
          <a:bodyPr/>
          <a:lstStyle/>
          <a:p>
            <a:fld id="{1966D589-F99D-4D6B-A49F-51B81657FF39}" type="slidenum">
              <a:rPr lang="en-GB" smtClean="0"/>
              <a:pPr/>
              <a:t>9</a:t>
            </a:fld>
            <a:endParaRPr lang="en-GB"/>
          </a:p>
        </p:txBody>
      </p:sp>
    </p:spTree>
    <p:extLst>
      <p:ext uri="{BB962C8B-B14F-4D97-AF65-F5344CB8AC3E}">
        <p14:creationId xmlns:p14="http://schemas.microsoft.com/office/powerpoint/2010/main" val="4233324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4722707" cy="1790700"/>
          </a:xfrm>
        </p:spPr>
        <p:txBody>
          <a:bodyPr anchor="b">
            <a:normAutofit/>
          </a:bodyPr>
          <a:lstStyle>
            <a:lvl1pPr algn="ctr">
              <a:defRPr sz="2500"/>
            </a:lvl1pPr>
          </a:lstStyle>
          <a:p>
            <a:r>
              <a:rPr lang="en-US"/>
              <a:t>Click to edit Master title style</a:t>
            </a:r>
          </a:p>
        </p:txBody>
      </p:sp>
      <p:sp>
        <p:nvSpPr>
          <p:cNvPr id="3" name="Subtitle 2"/>
          <p:cNvSpPr>
            <a:spLocks noGrp="1"/>
          </p:cNvSpPr>
          <p:nvPr>
            <p:ph type="subTitle" idx="1"/>
          </p:nvPr>
        </p:nvSpPr>
        <p:spPr>
          <a:xfrm>
            <a:off x="1143000" y="2701528"/>
            <a:ext cx="4722707" cy="1241822"/>
          </a:xfrm>
        </p:spPr>
        <p:txBody>
          <a:bodyPr>
            <a:normAutofit/>
          </a:bodyPr>
          <a:lstStyle>
            <a:lvl1pPr marL="0" indent="0" algn="ctr">
              <a:buNone/>
              <a:defRPr sz="15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920900E-0B2D-4D43-ACF9-2CE4923FF325}" type="datetime1">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11467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FF93B4-5FDA-4775-B12B-DB67D2499010}" type="datetime1">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82C06E36-39DC-48A0-ACDB-3ED5424BE162}"/>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F80F14EF-AA32-B3FF-B0A2-800877DE1B54}"/>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0064CB53-BA7B-EFE5-8F0A-A9D7C55C48B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12461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6347883" cy="994172"/>
          </a:xfrm>
        </p:spPr>
        <p:txBody>
          <a:bodyPr>
            <a:normAutofit/>
          </a:bodyPr>
          <a:lstStyle>
            <a:lvl1pPr>
              <a:defRPr sz="2500"/>
            </a:lvl1pPr>
          </a:lstStyle>
          <a:p>
            <a:r>
              <a:rPr lang="en-US"/>
              <a:t>Click to edit Master title style</a:t>
            </a:r>
          </a:p>
        </p:txBody>
      </p:sp>
      <p:sp>
        <p:nvSpPr>
          <p:cNvPr id="3" name="Content Placeholder 2"/>
          <p:cNvSpPr>
            <a:spLocks noGrp="1"/>
          </p:cNvSpPr>
          <p:nvPr>
            <p:ph sz="half" idx="1"/>
          </p:nvPr>
        </p:nvSpPr>
        <p:spPr>
          <a:xfrm>
            <a:off x="628650" y="1369219"/>
            <a:ext cx="3001857"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38880" y="1369219"/>
            <a:ext cx="3237652"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1FCCC8-E357-4688-9A90-5D6B7388B3C0}" type="datetime1">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148806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6381750" cy="994172"/>
          </a:xfrm>
        </p:spPr>
        <p:txBody>
          <a:bodyPr>
            <a:normAutofit/>
          </a:bodyPr>
          <a:lstStyle>
            <a:lvl1pPr>
              <a:defRPr sz="2500"/>
            </a:lvl1pPr>
          </a:lstStyle>
          <a:p>
            <a:r>
              <a:rPr lang="en-US"/>
              <a:t>Click to edit Master title style</a:t>
            </a:r>
          </a:p>
        </p:txBody>
      </p:sp>
      <p:sp>
        <p:nvSpPr>
          <p:cNvPr id="3" name="Date Placeholder 2"/>
          <p:cNvSpPr>
            <a:spLocks noGrp="1"/>
          </p:cNvSpPr>
          <p:nvPr>
            <p:ph type="dt" sz="half" idx="10"/>
          </p:nvPr>
        </p:nvSpPr>
        <p:spPr/>
        <p:txBody>
          <a:bodyPr/>
          <a:lstStyle/>
          <a:p>
            <a:fld id="{95C3D766-7831-406D-BAA9-13195E99B23C}" type="datetime1">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25334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12137-9B2C-4AA8-8AD1-B2BD43EE02F0}" type="datetime1">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EAA6A-3812-47EC-A02C-83DAA97123F9}" type="slidenum">
              <a:rPr lang="en-GB" smtClean="0"/>
              <a:t>‹#›</a:t>
            </a:fld>
            <a:endParaRPr lang="en-GB"/>
          </a:p>
        </p:txBody>
      </p:sp>
      <p:sp>
        <p:nvSpPr>
          <p:cNvPr id="5" name="Rectangle 4">
            <a:extLst>
              <a:ext uri="{FF2B5EF4-FFF2-40B4-BE49-F238E27FC236}">
                <a16:creationId xmlns:a16="http://schemas.microsoft.com/office/drawing/2014/main" id="{F0071964-D459-9367-C03B-A729506485D9}"/>
              </a:ext>
            </a:extLst>
          </p:cNvPr>
          <p:cNvSpPr/>
          <p:nvPr userDrawn="1"/>
        </p:nvSpPr>
        <p:spPr>
          <a:xfrm>
            <a:off x="7007840"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4">
            <a:extLst>
              <a:ext uri="{FF2B5EF4-FFF2-40B4-BE49-F238E27FC236}">
                <a16:creationId xmlns:a16="http://schemas.microsoft.com/office/drawing/2014/main" id="{95272C5C-FEA8-C902-D6E9-5F1DF46779D3}"/>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91599" y="4325898"/>
            <a:ext cx="1768642" cy="68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2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BA5A1E-F60A-28C8-754D-A7E2A20DF511}"/>
              </a:ext>
            </a:extLst>
          </p:cNvPr>
          <p:cNvGrpSpPr/>
          <p:nvPr userDrawn="1"/>
        </p:nvGrpSpPr>
        <p:grpSpPr>
          <a:xfrm>
            <a:off x="7007838" y="-1687"/>
            <a:ext cx="2136162" cy="5145187"/>
            <a:chOff x="7007838" y="-2249"/>
            <a:chExt cx="2136162" cy="5145749"/>
          </a:xfrm>
        </p:grpSpPr>
        <p:sp>
          <p:nvSpPr>
            <p:cNvPr id="13" name="Rectangle 12">
              <a:extLst>
                <a:ext uri="{FF2B5EF4-FFF2-40B4-BE49-F238E27FC236}">
                  <a16:creationId xmlns:a16="http://schemas.microsoft.com/office/drawing/2014/main" id="{DEE0500D-9C53-8D55-8365-87A768D7FB73}"/>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13" descr="A black background with a black square&#10;&#10;Description automatically generated with medium confidence">
              <a:extLst>
                <a:ext uri="{FF2B5EF4-FFF2-40B4-BE49-F238E27FC236}">
                  <a16:creationId xmlns:a16="http://schemas.microsoft.com/office/drawing/2014/main" id="{B8E7360A-BB4C-8ADD-2B83-0A03763560F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
        <p:nvSpPr>
          <p:cNvPr id="2" name="Title 1">
            <a:extLst>
              <a:ext uri="{FF2B5EF4-FFF2-40B4-BE49-F238E27FC236}">
                <a16:creationId xmlns:a16="http://schemas.microsoft.com/office/drawing/2014/main" id="{48F9351E-0A2F-5C67-B64C-03864ABCB6C8}"/>
              </a:ext>
            </a:extLst>
          </p:cNvPr>
          <p:cNvSpPr>
            <a:spLocks noGrp="1"/>
          </p:cNvSpPr>
          <p:nvPr>
            <p:ph type="title"/>
          </p:nvPr>
        </p:nvSpPr>
        <p:spPr>
          <a:xfrm>
            <a:off x="628650" y="273844"/>
            <a:ext cx="6367769" cy="994172"/>
          </a:xfrm>
        </p:spPr>
        <p:txBody>
          <a:bodyPr>
            <a:normAutofit/>
          </a:bodyPr>
          <a:lstStyle>
            <a:lvl1pPr>
              <a:defRPr sz="2500">
                <a:latin typeface="MetaBold-Roman" panose="020B08020300000200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C376BF-014C-B74B-9FA0-2C84BF411FD3}"/>
              </a:ext>
            </a:extLst>
          </p:cNvPr>
          <p:cNvSpPr>
            <a:spLocks noGrp="1"/>
          </p:cNvSpPr>
          <p:nvPr>
            <p:ph idx="1"/>
          </p:nvPr>
        </p:nvSpPr>
        <p:spPr>
          <a:xfrm>
            <a:off x="628650" y="1369219"/>
            <a:ext cx="6367769" cy="3263504"/>
          </a:xfrm>
        </p:spPr>
        <p:txBody>
          <a:bodyPr>
            <a:normAutofit/>
          </a:bodyPr>
          <a:lstStyle>
            <a:lvl1pPr>
              <a:defRPr sz="1500">
                <a:latin typeface="MetaBold-Roman" panose="020B0802030000020004" pitchFamily="34" charset="0"/>
              </a:defRPr>
            </a:lvl1pPr>
            <a:lvl2pPr>
              <a:defRPr sz="1500">
                <a:latin typeface="MetaBold-Roman" panose="020B0802030000020004" pitchFamily="34" charset="0"/>
              </a:defRPr>
            </a:lvl2pPr>
            <a:lvl3pPr>
              <a:defRPr sz="1500">
                <a:latin typeface="MetaBold-Roman" panose="020B0802030000020004" pitchFamily="34" charset="0"/>
              </a:defRPr>
            </a:lvl3pPr>
            <a:lvl4pPr>
              <a:defRPr sz="1500">
                <a:latin typeface="MetaBold-Roman" panose="020B0802030000020004" pitchFamily="34" charset="0"/>
              </a:defRPr>
            </a:lvl4pPr>
            <a:lvl5pPr>
              <a:defRPr sz="1500">
                <a:latin typeface="MetaBold-Roman" panose="020B080203000002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08E4B5-0196-9205-607B-CFCCED988E3D}"/>
              </a:ext>
            </a:extLst>
          </p:cNvPr>
          <p:cNvSpPr>
            <a:spLocks noGrp="1"/>
          </p:cNvSpPr>
          <p:nvPr>
            <p:ph type="dt" sz="half" idx="10"/>
          </p:nvPr>
        </p:nvSpPr>
        <p:spPr/>
        <p:txBody>
          <a:bodyPr/>
          <a:lstStyle/>
          <a:p>
            <a:fld id="{EBFD0C98-5BDF-4BC0-928C-11AC33C22F34}" type="datetime1">
              <a:rPr lang="en-GB" smtClean="0"/>
              <a:t>31/03/2025</a:t>
            </a:fld>
            <a:endParaRPr lang="en-GB"/>
          </a:p>
        </p:txBody>
      </p:sp>
      <p:sp>
        <p:nvSpPr>
          <p:cNvPr id="5" name="Footer Placeholder 4">
            <a:extLst>
              <a:ext uri="{FF2B5EF4-FFF2-40B4-BE49-F238E27FC236}">
                <a16:creationId xmlns:a16="http://schemas.microsoft.com/office/drawing/2014/main" id="{EC9F3BDC-62B4-E93E-B02F-169785079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86DF1-62F9-C3EE-EE7C-7007E83A33D3}"/>
              </a:ext>
            </a:extLst>
          </p:cNvPr>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403512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541DE9-6780-4B28-AE0D-DAAB42B303A0}" type="datetime1">
              <a:rPr lang="en-GB" smtClean="0"/>
              <a:t>31/03/2025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103CEEB1-482B-CB70-6CB5-9762202BA978}"/>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2FE3B399-A4CE-1569-B93E-A9AD552448B5}"/>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F7AC848B-84FE-CFE1-D080-B655C5733E0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273510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50"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playgameoflife.com/" TargetMode="External"/><Relationship Id="rId3" Type="http://schemas.openxmlformats.org/officeDocument/2006/relationships/image" Target="../media/image5.jpeg"/><Relationship Id="rId7" Type="http://schemas.openxmlformats.org/officeDocument/2006/relationships/hyperlink" Target="http://thatsmaths.com/2013/04/25/spots-and-strip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ncase.me/emoji-prototype/"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527ECD-6E24-F258-EF3C-855E2C3CC158}"/>
              </a:ext>
            </a:extLst>
          </p:cNvPr>
          <p:cNvSpPr>
            <a:spLocks noGrp="1"/>
          </p:cNvSpPr>
          <p:nvPr>
            <p:ph type="ctrTitle"/>
          </p:nvPr>
        </p:nvSpPr>
        <p:spPr>
          <a:xfrm>
            <a:off x="840996" y="841772"/>
            <a:ext cx="4722707" cy="1790700"/>
          </a:xfrm>
        </p:spPr>
        <p:txBody>
          <a:bodyPr/>
          <a:lstStyle/>
          <a:p>
            <a:r>
              <a:rPr lang="en-US" dirty="0"/>
              <a:t>Modelling Forest Fires</a:t>
            </a:r>
            <a:endParaRPr lang="en-GB" dirty="0"/>
          </a:p>
        </p:txBody>
      </p:sp>
      <p:sp>
        <p:nvSpPr>
          <p:cNvPr id="5" name="Subtitle 4">
            <a:extLst>
              <a:ext uri="{FF2B5EF4-FFF2-40B4-BE49-F238E27FC236}">
                <a16:creationId xmlns:a16="http://schemas.microsoft.com/office/drawing/2014/main" id="{B46C2704-F24D-C63A-8010-660FBE15AB62}"/>
              </a:ext>
            </a:extLst>
          </p:cNvPr>
          <p:cNvSpPr>
            <a:spLocks noGrp="1"/>
          </p:cNvSpPr>
          <p:nvPr>
            <p:ph type="subTitle" idx="1"/>
          </p:nvPr>
        </p:nvSpPr>
        <p:spPr>
          <a:xfrm>
            <a:off x="840996" y="2701528"/>
            <a:ext cx="4722707" cy="1241822"/>
          </a:xfrm>
        </p:spPr>
        <p:txBody>
          <a:bodyPr/>
          <a:lstStyle/>
          <a:p>
            <a:r>
              <a:rPr lang="en-US"/>
              <a:t>A Royal Institution Off-The-Shelf Masterclass</a:t>
            </a:r>
            <a:endParaRPr lang="en-GB"/>
          </a:p>
        </p:txBody>
      </p:sp>
      <p:sp>
        <p:nvSpPr>
          <p:cNvPr id="7" name="Subtitle 2"/>
          <p:cNvSpPr txBox="1">
            <a:spLocks/>
          </p:cNvSpPr>
          <p:nvPr/>
        </p:nvSpPr>
        <p:spPr>
          <a:xfrm>
            <a:off x="5196468" y="4307699"/>
            <a:ext cx="1809016" cy="19793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from https://openclipart.org/detail/297748/forest-fire</a:t>
            </a:r>
          </a:p>
        </p:txBody>
      </p:sp>
      <p:pic>
        <p:nvPicPr>
          <p:cNvPr id="4" name="Picture 3" descr="A drawing of trees on fire.">
            <a:extLst>
              <a:ext uri="{FF2B5EF4-FFF2-40B4-BE49-F238E27FC236}">
                <a16:creationId xmlns:a16="http://schemas.microsoft.com/office/drawing/2014/main" id="{6AC0BA31-4312-6863-21CD-1212935676E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26078" y="1058412"/>
            <a:ext cx="3158811" cy="2767119"/>
          </a:xfrm>
          <a:prstGeom prst="rect">
            <a:avLst/>
          </a:prstGeom>
        </p:spPr>
      </p:pic>
      <p:sp>
        <p:nvSpPr>
          <p:cNvPr id="2" name="TextBox 1">
            <a:extLst>
              <a:ext uri="{FF2B5EF4-FFF2-40B4-BE49-F238E27FC236}">
                <a16:creationId xmlns:a16="http://schemas.microsoft.com/office/drawing/2014/main" id="{1037D57B-006D-A371-83A3-69F74559E422}"/>
              </a:ext>
            </a:extLst>
          </p:cNvPr>
          <p:cNvSpPr txBox="1"/>
          <p:nvPr/>
        </p:nvSpPr>
        <p:spPr>
          <a:xfrm flipH="1">
            <a:off x="619972" y="3620184"/>
            <a:ext cx="3569840" cy="923330"/>
          </a:xfrm>
          <a:prstGeom prst="rect">
            <a:avLst/>
          </a:prstGeom>
          <a:noFill/>
        </p:spPr>
        <p:txBody>
          <a:bodyPr wrap="square" lIns="91440" tIns="45720" rIns="91440" bIns="45720" rtlCol="0" anchor="t">
            <a:spAutoFit/>
          </a:bodyPr>
          <a:lstStyle/>
          <a:p>
            <a:r>
              <a:rPr lang="en-US" b="1" dirty="0"/>
              <a:t>What kind of factors might impact the spread of forest fires?</a:t>
            </a:r>
            <a:endParaRPr lang="en-US" b="1" dirty="0">
              <a:ea typeface="Verdana"/>
            </a:endParaRPr>
          </a:p>
        </p:txBody>
      </p:sp>
    </p:spTree>
    <p:extLst>
      <p:ext uri="{BB962C8B-B14F-4D97-AF65-F5344CB8AC3E}">
        <p14:creationId xmlns:p14="http://schemas.microsoft.com/office/powerpoint/2010/main" val="374301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Conditions (2)</a:t>
            </a:r>
          </a:p>
        </p:txBody>
      </p:sp>
      <p:sp>
        <p:nvSpPr>
          <p:cNvPr id="3" name="Content Placeholder 2">
            <a:extLst>
              <a:ext uri="{FF2B5EF4-FFF2-40B4-BE49-F238E27FC236}">
                <a16:creationId xmlns:a16="http://schemas.microsoft.com/office/drawing/2014/main" id="{21313002-CDBB-11DB-3C3C-1B91ECD418AA}"/>
              </a:ext>
            </a:extLst>
          </p:cNvPr>
          <p:cNvSpPr>
            <a:spLocks noGrp="1"/>
          </p:cNvSpPr>
          <p:nvPr>
            <p:ph idx="1"/>
          </p:nvPr>
        </p:nvSpPr>
        <p:spPr>
          <a:xfrm>
            <a:off x="628650" y="1369219"/>
            <a:ext cx="6247350" cy="3500438"/>
          </a:xfrm>
        </p:spPr>
        <p:txBody>
          <a:bodyPr>
            <a:noAutofit/>
          </a:bodyPr>
          <a:lstStyle/>
          <a:p>
            <a:pPr marL="0" indent="0">
              <a:lnSpc>
                <a:spcPct val="100000"/>
              </a:lnSpc>
              <a:spcBef>
                <a:spcPts val="18"/>
              </a:spcBef>
              <a:buNone/>
              <a:defRPr/>
            </a:pPr>
            <a:r>
              <a:rPr lang="en-GB" sz="1800" dirty="0">
                <a:solidFill>
                  <a:prstClr val="black"/>
                </a:solidFill>
                <a:latin typeface="+mn-lt"/>
                <a:ea typeface="Verdana" panose="020B0604030504040204" pitchFamily="34" charset="0"/>
                <a:cs typeface="Verdana" panose="020B0604030504040204" pitchFamily="34" charset="0"/>
              </a:rPr>
              <a:t>Wet:		P(T catches fire) = 1/10</a:t>
            </a:r>
          </a:p>
          <a:p>
            <a:pPr marL="0" indent="0">
              <a:lnSpc>
                <a:spcPct val="100000"/>
              </a:lnSpc>
              <a:spcBef>
                <a:spcPts val="18"/>
              </a:spcBef>
              <a:buNone/>
              <a:defRPr/>
            </a:pPr>
            <a:r>
              <a:rPr lang="en-GB" sz="1800" dirty="0">
                <a:solidFill>
                  <a:prstClr val="black"/>
                </a:solidFill>
                <a:latin typeface="+mn-lt"/>
                <a:ea typeface="Verdana" panose="020B0604030504040204" pitchFamily="34" charset="0"/>
                <a:cs typeface="Verdana" panose="020B0604030504040204" pitchFamily="34" charset="0"/>
              </a:rPr>
              <a:t>Normal: 	P(T catches fire) = 1/3	</a:t>
            </a:r>
          </a:p>
          <a:p>
            <a:pPr marL="0" indent="0">
              <a:lnSpc>
                <a:spcPct val="100000"/>
              </a:lnSpc>
              <a:spcBef>
                <a:spcPts val="18"/>
              </a:spcBef>
              <a:buNone/>
              <a:defRPr/>
            </a:pPr>
            <a:r>
              <a:rPr lang="en-GB" sz="1800" dirty="0">
                <a:solidFill>
                  <a:prstClr val="black"/>
                </a:solidFill>
                <a:latin typeface="+mn-lt"/>
                <a:ea typeface="Verdana" panose="020B0604030504040204" pitchFamily="34" charset="0"/>
                <a:cs typeface="Verdana" panose="020B0604030504040204" pitchFamily="34" charset="0"/>
              </a:rPr>
              <a:t>Dry: 		P(T catches fire) = 1/2</a:t>
            </a:r>
          </a:p>
          <a:p>
            <a:pPr marL="0" indent="0">
              <a:lnSpc>
                <a:spcPct val="100000"/>
              </a:lnSpc>
              <a:spcBef>
                <a:spcPts val="18"/>
              </a:spcBef>
              <a:buNone/>
              <a:defRPr/>
            </a:pPr>
            <a:r>
              <a:rPr lang="en-GB" sz="1800" dirty="0">
                <a:solidFill>
                  <a:prstClr val="black"/>
                </a:solidFill>
                <a:latin typeface="+mn-lt"/>
                <a:ea typeface="Verdana" panose="020B0604030504040204" pitchFamily="34" charset="0"/>
                <a:cs typeface="Verdana" panose="020B0604030504040204" pitchFamily="34" charset="0"/>
              </a:rPr>
              <a:t>Drought: 	P(T catches fire) = 5/6</a:t>
            </a:r>
            <a:endParaRPr lang="en-GB" sz="1800" i="1" dirty="0">
              <a:solidFill>
                <a:prstClr val="black"/>
              </a:solidFill>
              <a:ea typeface="Verdana" panose="020B0604030504040204" pitchFamily="34" charset="0"/>
              <a:cs typeface="Verdana" panose="020B0604030504040204" pitchFamily="34" charset="0"/>
            </a:endParaRPr>
          </a:p>
          <a:p>
            <a:pPr marL="0" indent="0">
              <a:lnSpc>
                <a:spcPct val="100000"/>
              </a:lnSpc>
              <a:spcBef>
                <a:spcPts val="18"/>
              </a:spcBef>
              <a:buNone/>
              <a:defRPr/>
            </a:pPr>
            <a:endParaRPr lang="en-GB" sz="1800" i="1" dirty="0">
              <a:solidFill>
                <a:prstClr val="black"/>
              </a:solidFill>
              <a:latin typeface="+mn-lt"/>
              <a:ea typeface="Verdana" panose="020B0604030504040204" pitchFamily="34" charset="0"/>
              <a:cs typeface="Verdana" panose="020B0604030504040204" pitchFamily="34" charset="0"/>
            </a:endParaRPr>
          </a:p>
          <a:p>
            <a:pPr marL="0" indent="0">
              <a:lnSpc>
                <a:spcPct val="100000"/>
              </a:lnSpc>
              <a:spcBef>
                <a:spcPts val="18"/>
              </a:spcBef>
              <a:buNone/>
              <a:defRPr/>
            </a:pPr>
            <a:r>
              <a:rPr lang="en-GB" sz="1800" dirty="0">
                <a:solidFill>
                  <a:prstClr val="black"/>
                </a:solidFill>
                <a:latin typeface="+mn-lt"/>
                <a:ea typeface="Verdana" panose="020B0604030504040204" pitchFamily="34" charset="0"/>
                <a:cs typeface="Verdana" panose="020B0604030504040204" pitchFamily="34" charset="0"/>
              </a:rPr>
              <a:t>Probabilities are for catching fire from exactly </a:t>
            </a:r>
            <a:r>
              <a:rPr lang="en-GB" sz="1800" b="1" dirty="0">
                <a:solidFill>
                  <a:prstClr val="black"/>
                </a:solidFill>
                <a:latin typeface="+mn-lt"/>
                <a:ea typeface="Verdana" panose="020B0604030504040204" pitchFamily="34" charset="0"/>
                <a:cs typeface="Verdana" panose="020B0604030504040204" pitchFamily="34" charset="0"/>
              </a:rPr>
              <a:t>one</a:t>
            </a:r>
            <a:r>
              <a:rPr lang="en-GB" sz="1800" dirty="0">
                <a:solidFill>
                  <a:prstClr val="black"/>
                </a:solidFill>
                <a:latin typeface="+mn-lt"/>
                <a:ea typeface="Verdana" panose="020B0604030504040204" pitchFamily="34" charset="0"/>
                <a:cs typeface="Verdana" panose="020B0604030504040204" pitchFamily="34" charset="0"/>
              </a:rPr>
              <a:t> burning neighbour tree.</a:t>
            </a:r>
          </a:p>
          <a:p>
            <a:pPr marL="0" indent="0">
              <a:lnSpc>
                <a:spcPct val="100000"/>
              </a:lnSpc>
              <a:spcBef>
                <a:spcPts val="18"/>
              </a:spcBef>
              <a:buNone/>
              <a:defRPr/>
            </a:pPr>
            <a:endParaRPr lang="en-GB" sz="1800" dirty="0">
              <a:solidFill>
                <a:prstClr val="black"/>
              </a:solidFill>
              <a:latin typeface="+mn-lt"/>
              <a:ea typeface="Verdana" panose="020B0604030504040204" pitchFamily="34" charset="0"/>
              <a:cs typeface="Verdana" panose="020B0604030504040204" pitchFamily="34" charset="0"/>
            </a:endParaRPr>
          </a:p>
          <a:p>
            <a:pPr marL="0" indent="0">
              <a:lnSpc>
                <a:spcPct val="100000"/>
              </a:lnSpc>
              <a:spcBef>
                <a:spcPts val="0"/>
              </a:spcBef>
              <a:buNone/>
              <a:defRPr/>
            </a:pPr>
            <a:r>
              <a:rPr lang="en-GB" sz="1800" b="1" dirty="0">
                <a:solidFill>
                  <a:prstClr val="black"/>
                </a:solidFill>
                <a:latin typeface="+mn-lt"/>
                <a:ea typeface="Verdana" panose="020B0604030504040204" pitchFamily="34" charset="0"/>
                <a:cs typeface="Verdana" panose="020B0604030504040204" pitchFamily="34" charset="0"/>
              </a:rPr>
              <a:t>Worksheet 2:</a:t>
            </a:r>
          </a:p>
          <a:p>
            <a:pPr marL="0" indent="0">
              <a:lnSpc>
                <a:spcPct val="100000"/>
              </a:lnSpc>
              <a:spcBef>
                <a:spcPts val="0"/>
              </a:spcBef>
              <a:buNone/>
              <a:defRPr/>
            </a:pPr>
            <a:r>
              <a:rPr lang="en-GB" sz="1800" dirty="0">
                <a:solidFill>
                  <a:prstClr val="black"/>
                </a:solidFill>
                <a:latin typeface="+mn-lt"/>
                <a:ea typeface="Verdana" panose="020B0604030504040204" pitchFamily="34" charset="0"/>
                <a:cs typeface="Verdana" panose="020B0604030504040204" pitchFamily="34" charset="0"/>
              </a:rPr>
              <a:t>Groups of 4. Each person has a different condition to model.</a:t>
            </a:r>
            <a:r>
              <a:rPr lang="en-GB" sz="1800" i="1" dirty="0">
                <a:solidFill>
                  <a:prstClr val="black"/>
                </a:solidFill>
                <a:ea typeface="Verdana" panose="020B0604030504040204" pitchFamily="34" charset="0"/>
                <a:cs typeface="Verdana" panose="020B0604030504040204" pitchFamily="34" charset="0"/>
              </a:rPr>
              <a:t> </a:t>
            </a:r>
            <a:r>
              <a:rPr lang="en-GB" sz="1800" i="1" dirty="0">
                <a:solidFill>
                  <a:prstClr val="black"/>
                </a:solidFill>
                <a:latin typeface="+mn-lt"/>
                <a:ea typeface="Verdana" panose="020B0604030504040204" pitchFamily="34" charset="0"/>
                <a:cs typeface="Verdana" panose="020B0604030504040204" pitchFamily="34" charset="0"/>
              </a:rPr>
              <a:t>Remember to roll the dice once for each burning neighbour, and if a tree escapes in one time step it might not in the next.</a:t>
            </a:r>
            <a:endParaRPr lang="en-GB" sz="1800" i="1" baseline="30000" dirty="0">
              <a:solidFill>
                <a:prstClr val="black"/>
              </a:solidFill>
              <a:latin typeface="+mn-lt"/>
              <a:ea typeface="Verdana" panose="020B0604030504040204" pitchFamily="34" charset="0"/>
              <a:cs typeface="Verdana" panose="020B0604030504040204" pitchFamily="34" charset="0"/>
            </a:endParaRPr>
          </a:p>
        </p:txBody>
      </p:sp>
      <p:graphicFrame>
        <p:nvGraphicFramePr>
          <p:cNvPr id="5" name="Table 4">
            <a:extLst>
              <a:ext uri="{FF2B5EF4-FFF2-40B4-BE49-F238E27FC236}">
                <a16:creationId xmlns:a16="http://schemas.microsoft.com/office/drawing/2014/main" id="{0E76442E-ED4F-9333-0BAC-2A544E10B0A6}"/>
              </a:ext>
            </a:extLst>
          </p:cNvPr>
          <p:cNvGraphicFramePr>
            <a:graphicFrameLocks noGrp="1"/>
          </p:cNvGraphicFramePr>
          <p:nvPr>
            <p:extLst>
              <p:ext uri="{D42A27DB-BD31-4B8C-83A1-F6EECF244321}">
                <p14:modId xmlns:p14="http://schemas.microsoft.com/office/powerpoint/2010/main" val="3226969245"/>
              </p:ext>
            </p:extLst>
          </p:nvPr>
        </p:nvGraphicFramePr>
        <p:xfrm>
          <a:off x="5809578" y="273844"/>
          <a:ext cx="961926" cy="972108"/>
        </p:xfrm>
        <a:graphic>
          <a:graphicData uri="http://schemas.openxmlformats.org/drawingml/2006/table">
            <a:tbl>
              <a:tblPr firstRow="1"/>
              <a:tblGrid>
                <a:gridCol w="320642">
                  <a:extLst>
                    <a:ext uri="{9D8B030D-6E8A-4147-A177-3AD203B41FA5}">
                      <a16:colId xmlns:a16="http://schemas.microsoft.com/office/drawing/2014/main" val="20000"/>
                    </a:ext>
                  </a:extLst>
                </a:gridCol>
                <a:gridCol w="320642">
                  <a:extLst>
                    <a:ext uri="{9D8B030D-6E8A-4147-A177-3AD203B41FA5}">
                      <a16:colId xmlns:a16="http://schemas.microsoft.com/office/drawing/2014/main" val="20001"/>
                    </a:ext>
                  </a:extLst>
                </a:gridCol>
                <a:gridCol w="320642">
                  <a:extLst>
                    <a:ext uri="{9D8B030D-6E8A-4147-A177-3AD203B41FA5}">
                      <a16:colId xmlns:a16="http://schemas.microsoft.com/office/drawing/2014/main" val="20002"/>
                    </a:ext>
                  </a:extLst>
                </a:gridCol>
              </a:tblGrid>
              <a:tr h="324036">
                <a:tc>
                  <a:txBody>
                    <a:bodyPr/>
                    <a:lstStyle/>
                    <a:p>
                      <a:pPr algn="ctr">
                        <a:lnSpc>
                          <a:spcPct val="115000"/>
                        </a:lnSpc>
                        <a:spcAft>
                          <a:spcPts val="0"/>
                        </a:spcAft>
                      </a:pPr>
                      <a:r>
                        <a:rPr lang="en-GB" sz="1200" b="0">
                          <a:latin typeface="Verdana" panose="020B0604030504040204" pitchFamily="34" charset="0"/>
                          <a:ea typeface="Verdana" panose="020B0604030504040204" pitchFamily="34" charset="0"/>
                          <a:cs typeface="Verdana" panose="020B0604030504040204" pitchFamily="34" charset="0"/>
                        </a:rPr>
                        <a:t>1</a:t>
                      </a:r>
                      <a:endParaRPr lang="en-GB" sz="2100" b="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4036">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 </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A</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B</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extLst>
                  <a:ext uri="{0D108BD9-81ED-4DB2-BD59-A6C34878D82A}">
                    <a16:rowId xmlns:a16="http://schemas.microsoft.com/office/drawing/2014/main" val="10001"/>
                  </a:ext>
                </a:extLst>
              </a:tr>
              <a:tr h="324036">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C</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3</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78175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Fire modelling</a:t>
            </a:r>
          </a:p>
        </p:txBody>
      </p:sp>
      <p:sp>
        <p:nvSpPr>
          <p:cNvPr id="3" name="Content Placeholder 2">
            <a:extLst>
              <a:ext uri="{FF2B5EF4-FFF2-40B4-BE49-F238E27FC236}">
                <a16:creationId xmlns:a16="http://schemas.microsoft.com/office/drawing/2014/main" id="{D0816F98-086D-4A3B-0DCE-81DF66D1DC1D}"/>
              </a:ext>
            </a:extLst>
          </p:cNvPr>
          <p:cNvSpPr>
            <a:spLocks noGrp="1"/>
          </p:cNvSpPr>
          <p:nvPr>
            <p:ph idx="1"/>
          </p:nvPr>
        </p:nvSpPr>
        <p:spPr>
          <a:xfrm>
            <a:off x="628650" y="1369219"/>
            <a:ext cx="6376950" cy="3263504"/>
          </a:xfrm>
        </p:spPr>
        <p:txBody>
          <a:bodyPr>
            <a:normAutofit fontScale="92500" lnSpcReduction="10000"/>
          </a:bodyPr>
          <a:lstStyle/>
          <a:p>
            <a:pPr marL="0" indent="0">
              <a:lnSpc>
                <a:spcPct val="100000"/>
              </a:lnSpc>
              <a:spcBef>
                <a:spcPts val="18"/>
              </a:spcBef>
              <a:buNone/>
              <a:defRPr/>
            </a:pPr>
            <a:r>
              <a:rPr lang="en-GB" sz="1950" dirty="0">
                <a:solidFill>
                  <a:prstClr val="black"/>
                </a:solidFill>
                <a:latin typeface="+mn-lt"/>
                <a:ea typeface="Verdana" panose="020B0604030504040204" pitchFamily="34" charset="0"/>
                <a:cs typeface="Verdana" panose="020B0604030504040204" pitchFamily="34" charset="0"/>
              </a:rPr>
              <a:t>How did your fires spread in different conditions?</a:t>
            </a:r>
          </a:p>
          <a:p>
            <a:pPr marL="0" indent="0">
              <a:lnSpc>
                <a:spcPct val="100000"/>
              </a:lnSpc>
              <a:spcBef>
                <a:spcPts val="18"/>
              </a:spcBef>
              <a:buNone/>
              <a:defRPr/>
            </a:pPr>
            <a:endParaRPr lang="en-GB" sz="1950" dirty="0">
              <a:solidFill>
                <a:prstClr val="black"/>
              </a:solidFill>
              <a:latin typeface="+mn-lt"/>
              <a:ea typeface="Verdana" panose="020B0604030504040204" pitchFamily="34" charset="0"/>
              <a:cs typeface="Verdana" panose="020B0604030504040204" pitchFamily="34" charset="0"/>
            </a:endParaRPr>
          </a:p>
          <a:p>
            <a:pPr marL="0" indent="0">
              <a:lnSpc>
                <a:spcPct val="100000"/>
              </a:lnSpc>
              <a:spcBef>
                <a:spcPts val="18"/>
              </a:spcBef>
              <a:buNone/>
              <a:defRPr/>
            </a:pPr>
            <a:r>
              <a:rPr lang="en-GB" sz="1950" dirty="0">
                <a:solidFill>
                  <a:prstClr val="black"/>
                </a:solidFill>
                <a:latin typeface="+mn-lt"/>
                <a:ea typeface="Verdana" panose="020B0604030504040204" pitchFamily="34" charset="0"/>
                <a:cs typeface="Verdana" panose="020B0604030504040204" pitchFamily="34" charset="0"/>
              </a:rPr>
              <a:t>Will all of your answers be the same?</a:t>
            </a:r>
          </a:p>
          <a:p>
            <a:pPr marL="0" indent="0">
              <a:lnSpc>
                <a:spcPct val="100000"/>
              </a:lnSpc>
              <a:spcBef>
                <a:spcPts val="18"/>
              </a:spcBef>
              <a:buNone/>
              <a:defRPr/>
            </a:pPr>
            <a:endParaRPr lang="en-GB" sz="1950" dirty="0">
              <a:solidFill>
                <a:prstClr val="black"/>
              </a:solidFill>
              <a:latin typeface="+mn-lt"/>
              <a:ea typeface="Verdana" panose="020B0604030504040204" pitchFamily="34" charset="0"/>
              <a:cs typeface="Verdana" panose="020B0604030504040204" pitchFamily="34" charset="0"/>
            </a:endParaRPr>
          </a:p>
          <a:p>
            <a:pPr marL="0" indent="0">
              <a:lnSpc>
                <a:spcPct val="100000"/>
              </a:lnSpc>
              <a:spcBef>
                <a:spcPts val="18"/>
              </a:spcBef>
              <a:buNone/>
              <a:defRPr/>
            </a:pPr>
            <a:r>
              <a:rPr lang="en-GB" sz="1950" dirty="0">
                <a:solidFill>
                  <a:prstClr val="black"/>
                </a:solidFill>
                <a:latin typeface="+mn-lt"/>
                <a:ea typeface="Verdana" panose="020B0604030504040204" pitchFamily="34" charset="0"/>
                <a:cs typeface="Verdana" panose="020B0604030504040204" pitchFamily="34" charset="0"/>
              </a:rPr>
              <a:t>What other factors could you incorporate?</a:t>
            </a:r>
          </a:p>
          <a:p>
            <a:pPr marL="0" indent="0">
              <a:lnSpc>
                <a:spcPct val="100000"/>
              </a:lnSpc>
              <a:spcBef>
                <a:spcPts val="18"/>
              </a:spcBef>
              <a:buNone/>
              <a:defRPr/>
            </a:pPr>
            <a:r>
              <a:rPr lang="en-GB" sz="1950" dirty="0">
                <a:solidFill>
                  <a:prstClr val="black"/>
                </a:solidFill>
                <a:latin typeface="+mn-lt"/>
                <a:ea typeface="Verdana" panose="020B0604030504040204" pitchFamily="34" charset="0"/>
                <a:cs typeface="Verdana" panose="020B0604030504040204" pitchFamily="34" charset="0"/>
              </a:rPr>
              <a:t>How will you do this?</a:t>
            </a:r>
          </a:p>
          <a:p>
            <a:pPr marL="0" indent="0">
              <a:lnSpc>
                <a:spcPct val="100000"/>
              </a:lnSpc>
              <a:spcBef>
                <a:spcPts val="18"/>
              </a:spcBef>
              <a:buNone/>
              <a:defRPr/>
            </a:pPr>
            <a:endParaRPr lang="en-GB" sz="1950" dirty="0">
              <a:solidFill>
                <a:prstClr val="black"/>
              </a:solidFill>
              <a:latin typeface="+mn-lt"/>
              <a:ea typeface="Verdana" panose="020B0604030504040204" pitchFamily="34" charset="0"/>
              <a:cs typeface="Verdana" panose="020B0604030504040204" pitchFamily="34" charset="0"/>
            </a:endParaRPr>
          </a:p>
          <a:p>
            <a:pPr marL="0" indent="0">
              <a:lnSpc>
                <a:spcPct val="100000"/>
              </a:lnSpc>
              <a:spcBef>
                <a:spcPts val="18"/>
              </a:spcBef>
              <a:buNone/>
              <a:defRPr/>
            </a:pPr>
            <a:r>
              <a:rPr lang="en-GB" sz="1950" b="1" dirty="0">
                <a:solidFill>
                  <a:prstClr val="black"/>
                </a:solidFill>
                <a:latin typeface="+mn-lt"/>
                <a:ea typeface="Verdana" panose="020B0604030504040204" pitchFamily="34" charset="0"/>
                <a:cs typeface="Verdana" panose="020B0604030504040204" pitchFamily="34" charset="0"/>
              </a:rPr>
              <a:t>Worksheet 3: </a:t>
            </a:r>
          </a:p>
          <a:p>
            <a:pPr>
              <a:lnSpc>
                <a:spcPct val="100000"/>
              </a:lnSpc>
              <a:spcBef>
                <a:spcPts val="18"/>
              </a:spcBef>
              <a:defRPr/>
            </a:pPr>
            <a:r>
              <a:rPr lang="en-GB" sz="1950" dirty="0">
                <a:solidFill>
                  <a:prstClr val="black"/>
                </a:solidFill>
                <a:latin typeface="+mn-lt"/>
                <a:ea typeface="Verdana" panose="020B0604030504040204" pitchFamily="34" charset="0"/>
                <a:cs typeface="Verdana" panose="020B0604030504040204" pitchFamily="34" charset="0"/>
              </a:rPr>
              <a:t>Think of an additional factor which would affect how your fire spreads in the real world</a:t>
            </a:r>
          </a:p>
          <a:p>
            <a:pPr>
              <a:lnSpc>
                <a:spcPct val="100000"/>
              </a:lnSpc>
              <a:spcBef>
                <a:spcPts val="18"/>
              </a:spcBef>
              <a:defRPr/>
            </a:pPr>
            <a:r>
              <a:rPr lang="en-GB" sz="1950" dirty="0">
                <a:solidFill>
                  <a:prstClr val="black"/>
                </a:solidFill>
                <a:latin typeface="+mn-lt"/>
                <a:ea typeface="Verdana" panose="020B0604030504040204" pitchFamily="34" charset="0"/>
                <a:cs typeface="Verdana" panose="020B0604030504040204" pitchFamily="34" charset="0"/>
              </a:rPr>
              <a:t>Adapt your model to include this factor</a:t>
            </a:r>
          </a:p>
          <a:p>
            <a:pPr>
              <a:lnSpc>
                <a:spcPct val="100000"/>
              </a:lnSpc>
              <a:spcBef>
                <a:spcPts val="18"/>
              </a:spcBef>
              <a:defRPr/>
            </a:pPr>
            <a:r>
              <a:rPr lang="en-GB" sz="1950" dirty="0">
                <a:solidFill>
                  <a:prstClr val="black"/>
                </a:solidFill>
                <a:latin typeface="+mn-lt"/>
                <a:ea typeface="Verdana" panose="020B0604030504040204" pitchFamily="34" charset="0"/>
                <a:cs typeface="Verdana" panose="020B0604030504040204" pitchFamily="34" charset="0"/>
              </a:rPr>
              <a:t>Is it realistic?</a:t>
            </a:r>
          </a:p>
        </p:txBody>
      </p:sp>
      <p:graphicFrame>
        <p:nvGraphicFramePr>
          <p:cNvPr id="5" name="Table 4" descr="3x3 grid containing colours as an example of the fire spreading cellular automaton grid."/>
          <p:cNvGraphicFramePr>
            <a:graphicFrameLocks noGrp="1"/>
          </p:cNvGraphicFramePr>
          <p:nvPr>
            <p:extLst>
              <p:ext uri="{D42A27DB-BD31-4B8C-83A1-F6EECF244321}">
                <p14:modId xmlns:p14="http://schemas.microsoft.com/office/powerpoint/2010/main" val="144311947"/>
              </p:ext>
            </p:extLst>
          </p:nvPr>
        </p:nvGraphicFramePr>
        <p:xfrm>
          <a:off x="5809578" y="273844"/>
          <a:ext cx="961926" cy="972108"/>
        </p:xfrm>
        <a:graphic>
          <a:graphicData uri="http://schemas.openxmlformats.org/drawingml/2006/table">
            <a:tbl>
              <a:tblPr firstRow="1"/>
              <a:tblGrid>
                <a:gridCol w="320642">
                  <a:extLst>
                    <a:ext uri="{9D8B030D-6E8A-4147-A177-3AD203B41FA5}">
                      <a16:colId xmlns:a16="http://schemas.microsoft.com/office/drawing/2014/main" val="20000"/>
                    </a:ext>
                  </a:extLst>
                </a:gridCol>
                <a:gridCol w="320642">
                  <a:extLst>
                    <a:ext uri="{9D8B030D-6E8A-4147-A177-3AD203B41FA5}">
                      <a16:colId xmlns:a16="http://schemas.microsoft.com/office/drawing/2014/main" val="20001"/>
                    </a:ext>
                  </a:extLst>
                </a:gridCol>
                <a:gridCol w="320642">
                  <a:extLst>
                    <a:ext uri="{9D8B030D-6E8A-4147-A177-3AD203B41FA5}">
                      <a16:colId xmlns:a16="http://schemas.microsoft.com/office/drawing/2014/main" val="20002"/>
                    </a:ext>
                  </a:extLst>
                </a:gridCol>
              </a:tblGrid>
              <a:tr h="324036">
                <a:tc>
                  <a:txBody>
                    <a:bodyPr/>
                    <a:lstStyle/>
                    <a:p>
                      <a:pPr algn="ctr">
                        <a:lnSpc>
                          <a:spcPct val="115000"/>
                        </a:lnSpc>
                        <a:spcAft>
                          <a:spcPts val="0"/>
                        </a:spcAft>
                      </a:pPr>
                      <a:endParaRPr lang="en-GB" sz="1200" b="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tc>
                  <a:txBody>
                    <a:bodyPr/>
                    <a:lstStyle/>
                    <a:p>
                      <a:pPr algn="ctr">
                        <a:lnSpc>
                          <a:spcPct val="115000"/>
                        </a:lnSpc>
                        <a:spcAft>
                          <a:spcPts val="0"/>
                        </a:spcAft>
                      </a:pPr>
                      <a:endParaRPr lang="en-GB" sz="8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a:lnSpc>
                          <a:spcPct val="115000"/>
                        </a:lnSpc>
                        <a:spcAft>
                          <a:spcPts val="0"/>
                        </a:spcAft>
                      </a:pPr>
                      <a:endParaRPr lang="en-GB" sz="8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0000"/>
                  </a:ext>
                </a:extLst>
              </a:tr>
              <a:tr h="324036">
                <a:tc>
                  <a:txBody>
                    <a:bodyPr/>
                    <a:lstStyle/>
                    <a:p>
                      <a:pPr algn="ctr">
                        <a:lnSpc>
                          <a:spcPct val="115000"/>
                        </a:lnSpc>
                        <a:spcAft>
                          <a:spcPts val="0"/>
                        </a:spcAft>
                      </a:pPr>
                      <a:endParaRPr lang="en-GB" sz="12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endParaRPr lang="en-GB" sz="12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endParaRPr lang="en-GB" sz="12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extLst>
                  <a:ext uri="{0D108BD9-81ED-4DB2-BD59-A6C34878D82A}">
                    <a16:rowId xmlns:a16="http://schemas.microsoft.com/office/drawing/2014/main" val="10001"/>
                  </a:ext>
                </a:extLst>
              </a:tr>
              <a:tr h="324036">
                <a:tc>
                  <a:txBody>
                    <a:bodyPr/>
                    <a:lstStyle/>
                    <a:p>
                      <a:pPr algn="ctr">
                        <a:lnSpc>
                          <a:spcPct val="115000"/>
                        </a:lnSpc>
                        <a:spcAft>
                          <a:spcPts val="0"/>
                        </a:spcAft>
                      </a:pPr>
                      <a:endParaRPr lang="en-GB" sz="8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lnSpc>
                          <a:spcPct val="115000"/>
                        </a:lnSpc>
                        <a:spcAft>
                          <a:spcPts val="0"/>
                        </a:spcAft>
                      </a:pPr>
                      <a:endParaRPr lang="en-GB" sz="12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endParaRPr lang="en-GB" sz="8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3471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Mathematical models</a:t>
            </a:r>
          </a:p>
        </p:txBody>
      </p:sp>
      <p:sp>
        <p:nvSpPr>
          <p:cNvPr id="16" name="Content Placeholder 2"/>
          <p:cNvSpPr txBox="1">
            <a:spLocks/>
          </p:cNvSpPr>
          <p:nvPr/>
        </p:nvSpPr>
        <p:spPr>
          <a:xfrm>
            <a:off x="628650" y="1119946"/>
            <a:ext cx="5723044" cy="369764"/>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8"/>
              </a:spcBef>
              <a:buNone/>
            </a:pPr>
            <a:r>
              <a:rPr lang="en-GB" sz="1800" dirty="0">
                <a:ea typeface="Verdana" panose="020B0604030504040204" pitchFamily="34" charset="0"/>
                <a:cs typeface="Verdana" panose="020B0604030504040204" pitchFamily="34" charset="0"/>
              </a:rPr>
              <a:t>You need to be careful with your assumptions!</a:t>
            </a:r>
          </a:p>
          <a:p>
            <a:pPr marL="0" indent="0">
              <a:spcBef>
                <a:spcPts val="18"/>
              </a:spcBef>
              <a:buNone/>
            </a:pPr>
            <a:endParaRPr lang="en-GB" sz="1800" dirty="0">
              <a:ea typeface="Verdana" panose="020B0604030504040204" pitchFamily="34" charset="0"/>
              <a:cs typeface="Verdana" panose="020B0604030504040204" pitchFamily="34" charset="0"/>
            </a:endParaRPr>
          </a:p>
          <a:p>
            <a:pPr marL="0" indent="0">
              <a:spcBef>
                <a:spcPts val="18"/>
              </a:spcBef>
              <a:buNone/>
            </a:pPr>
            <a:endParaRPr lang="en-GB" sz="1800" dirty="0">
              <a:ea typeface="Verdana" panose="020B0604030504040204" pitchFamily="34" charset="0"/>
              <a:cs typeface="Verdana" panose="020B0604030504040204" pitchFamily="34" charset="0"/>
            </a:endParaRPr>
          </a:p>
          <a:p>
            <a:pPr marL="0" indent="0">
              <a:spcBef>
                <a:spcPts val="18"/>
              </a:spcBef>
              <a:buNone/>
            </a:pPr>
            <a:endParaRPr lang="en-GB" sz="1800" baseline="30000" dirty="0">
              <a:ea typeface="Verdana" panose="020B0604030504040204" pitchFamily="34" charset="0"/>
              <a:cs typeface="Verdana" panose="020B0604030504040204" pitchFamily="34" charset="0"/>
            </a:endParaRPr>
          </a:p>
        </p:txBody>
      </p:sp>
      <p:pic>
        <p:nvPicPr>
          <p:cNvPr id="6150" name="Picture 6" descr="A cellular automaton showing disease spread in purpl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8651" y="1487093"/>
            <a:ext cx="2169314" cy="2169315"/>
          </a:xfrm>
          <a:prstGeom prst="rect">
            <a:avLst/>
          </a:prstGeom>
          <a:noFill/>
        </p:spPr>
      </p:pic>
      <p:pic>
        <p:nvPicPr>
          <p:cNvPr id="5" name="Picture 4" descr="A black and white triangle showing the Rule 30 diagram.">
            <a:extLst>
              <a:ext uri="{FF2B5EF4-FFF2-40B4-BE49-F238E27FC236}">
                <a16:creationId xmlns:a16="http://schemas.microsoft.com/office/drawing/2014/main" id="{6402E842-A3A5-4CF7-26E2-34DE4FCA796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2520" r="22052" b="45030"/>
          <a:stretch/>
        </p:blipFill>
        <p:spPr>
          <a:xfrm>
            <a:off x="2043545" y="1927261"/>
            <a:ext cx="3259384" cy="1616201"/>
          </a:xfrm>
          <a:prstGeom prst="triangle">
            <a:avLst/>
          </a:prstGeom>
        </p:spPr>
      </p:pic>
      <p:pic>
        <p:nvPicPr>
          <p:cNvPr id="6148" name="Picture 4" descr="A seashell with a pattern."/>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580204" y="1488570"/>
            <a:ext cx="1884205" cy="1067715"/>
          </a:xfrm>
          <a:prstGeom prst="rect">
            <a:avLst/>
          </a:prstGeom>
          <a:noFill/>
        </p:spPr>
      </p:pic>
      <p:sp>
        <p:nvSpPr>
          <p:cNvPr id="11" name="Content Placeholder 2"/>
          <p:cNvSpPr txBox="1">
            <a:spLocks/>
          </p:cNvSpPr>
          <p:nvPr/>
        </p:nvSpPr>
        <p:spPr>
          <a:xfrm>
            <a:off x="134665" y="3708958"/>
            <a:ext cx="7411766" cy="789469"/>
          </a:xfrm>
          <a:prstGeom prst="rect">
            <a:avLst/>
          </a:prstGeom>
        </p:spPr>
        <p:txBody>
          <a:bodyPr vert="horz" lIns="68580" tIns="34290" rIns="68580" bIns="3429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18"/>
              </a:spcBef>
              <a:buNone/>
            </a:pPr>
            <a:r>
              <a:rPr lang="en-GB" sz="1400" dirty="0">
                <a:ea typeface="Verdana"/>
                <a:cs typeface="Verdana" panose="020B0604030504040204" pitchFamily="34" charset="0"/>
              </a:rPr>
              <a:t>Nicky Case: </a:t>
            </a:r>
            <a:r>
              <a:rPr lang="en-GB" sz="1400" dirty="0">
                <a:ea typeface="Verdana"/>
                <a:cs typeface="Verdana" panose="020B0604030504040204" pitchFamily="34" charset="0"/>
                <a:hlinkClick r:id="rId6">
                  <a:extLst>
                    <a:ext uri="{A12FA001-AC4F-418D-AE19-62706E023703}">
                      <ahyp:hlinkClr xmlns:ahyp="http://schemas.microsoft.com/office/drawing/2018/hyperlinkcolor" val="tx"/>
                    </a:ext>
                  </a:extLst>
                </a:hlinkClick>
              </a:rPr>
              <a:t>http://ncase.me/emoji-prototype/</a:t>
            </a:r>
            <a:endParaRPr lang="en-GB" sz="1400" dirty="0">
              <a:ea typeface="Verdana"/>
              <a:cs typeface="Verdana" panose="020B0604030504040204" pitchFamily="34" charset="0"/>
            </a:endParaRPr>
          </a:p>
          <a:p>
            <a:pPr marL="0" indent="0">
              <a:lnSpc>
                <a:spcPct val="120000"/>
              </a:lnSpc>
              <a:spcBef>
                <a:spcPts val="18"/>
              </a:spcBef>
              <a:buNone/>
            </a:pPr>
            <a:r>
              <a:rPr lang="en-GB" sz="1400" dirty="0">
                <a:ea typeface="Verdana"/>
                <a:cs typeface="Verdana" panose="020B0604030504040204" pitchFamily="34" charset="0"/>
              </a:rPr>
              <a:t>Spots and Stripes: </a:t>
            </a:r>
            <a:r>
              <a:rPr lang="en-GB" sz="1400" dirty="0">
                <a:latin typeface="Verdana (Body)"/>
                <a:ea typeface="Verdana"/>
                <a:cs typeface="Verdana" pitchFamily="34" charset="0"/>
                <a:hlinkClick r:id="rId7">
                  <a:extLst>
                    <a:ext uri="{A12FA001-AC4F-418D-AE19-62706E023703}">
                      <ahyp:hlinkClr xmlns:ahyp="http://schemas.microsoft.com/office/drawing/2018/hyperlinkcolor" val="tx"/>
                    </a:ext>
                  </a:extLst>
                </a:hlinkClick>
              </a:rPr>
              <a:t>http://thatsmaths.com/2013/04/25/spots-and-stripes/</a:t>
            </a:r>
            <a:endParaRPr lang="en-GB" sz="1400" dirty="0">
              <a:latin typeface="Verdana (Body)"/>
              <a:ea typeface="Verdana"/>
              <a:cs typeface="Verdana" pitchFamily="34" charset="0"/>
            </a:endParaRPr>
          </a:p>
          <a:p>
            <a:pPr marL="0" indent="0">
              <a:lnSpc>
                <a:spcPct val="120000"/>
              </a:lnSpc>
              <a:spcBef>
                <a:spcPts val="18"/>
              </a:spcBef>
              <a:buNone/>
            </a:pPr>
            <a:r>
              <a:rPr lang="en-GB" sz="1400" dirty="0">
                <a:ea typeface="Verdana"/>
                <a:cs typeface="Verdana" panose="020B0604030504040204" pitchFamily="34" charset="0"/>
              </a:rPr>
              <a:t>John Conway’s “Game of Life”: </a:t>
            </a:r>
            <a:r>
              <a:rPr lang="en-GB" sz="1400" dirty="0">
                <a:ea typeface="Verdana"/>
                <a:cs typeface="Verdana" panose="020B0604030504040204" pitchFamily="34" charset="0"/>
                <a:hlinkClick r:id="rId8">
                  <a:extLst>
                    <a:ext uri="{A12FA001-AC4F-418D-AE19-62706E023703}">
                      <ahyp:hlinkClr xmlns:ahyp="http://schemas.microsoft.com/office/drawing/2018/hyperlinkcolor" val="tx"/>
                    </a:ext>
                  </a:extLst>
                </a:hlinkClick>
              </a:rPr>
              <a:t>https://playgameoflife.com/</a:t>
            </a:r>
            <a:r>
              <a:rPr lang="en-GB" sz="1400" dirty="0">
                <a:ea typeface="Verdana"/>
                <a:cs typeface="Verdana" panose="020B0604030504040204" pitchFamily="34" charset="0"/>
              </a:rPr>
              <a:t> </a:t>
            </a:r>
          </a:p>
          <a:p>
            <a:pPr marL="0" indent="0">
              <a:lnSpc>
                <a:spcPct val="120000"/>
              </a:lnSpc>
              <a:spcBef>
                <a:spcPts val="18"/>
              </a:spcBef>
              <a:buNone/>
            </a:pPr>
            <a:endParaRPr lang="en-GB" sz="1400" baseline="30000" dirty="0">
              <a:latin typeface="Verdana (Body)"/>
              <a:ea typeface="Verdana"/>
              <a:cs typeface="Calibri"/>
            </a:endParaRPr>
          </a:p>
        </p:txBody>
      </p:sp>
      <p:sp>
        <p:nvSpPr>
          <p:cNvPr id="3" name="TextBox 2">
            <a:extLst>
              <a:ext uri="{FF2B5EF4-FFF2-40B4-BE49-F238E27FC236}">
                <a16:creationId xmlns:a16="http://schemas.microsoft.com/office/drawing/2014/main" id="{828A3D7C-B1A3-D1C2-05BE-8FE357DBC4C3}"/>
              </a:ext>
            </a:extLst>
          </p:cNvPr>
          <p:cNvSpPr txBox="1"/>
          <p:nvPr/>
        </p:nvSpPr>
        <p:spPr>
          <a:xfrm>
            <a:off x="4900399" y="4583563"/>
            <a:ext cx="1451295" cy="369332"/>
          </a:xfrm>
          <a:prstGeom prst="rect">
            <a:avLst/>
          </a:prstGeom>
          <a:noFill/>
          <a:ln w="28575">
            <a:solidFill>
              <a:srgbClr val="FCD034"/>
            </a:solidFill>
          </a:ln>
        </p:spPr>
        <p:txBody>
          <a:bodyPr wrap="square" rtlCol="0">
            <a:spAutoFit/>
          </a:bodyPr>
          <a:lstStyle/>
          <a:p>
            <a:pPr algn="ctr"/>
            <a:r>
              <a:rPr lang="en-US"/>
              <a:t>Ask the Ri!</a:t>
            </a:r>
            <a:endParaRPr lang="en-GB"/>
          </a:p>
        </p:txBody>
      </p:sp>
      <p:sp>
        <p:nvSpPr>
          <p:cNvPr id="4" name="Subtitle 2">
            <a:extLst>
              <a:ext uri="{FF2B5EF4-FFF2-40B4-BE49-F238E27FC236}">
                <a16:creationId xmlns:a16="http://schemas.microsoft.com/office/drawing/2014/main" id="{E789CB63-06FB-3B15-2690-9FBA88707157}"/>
              </a:ext>
            </a:extLst>
          </p:cNvPr>
          <p:cNvSpPr txBox="1">
            <a:spLocks/>
          </p:cNvSpPr>
          <p:nvPr/>
        </p:nvSpPr>
        <p:spPr>
          <a:xfrm>
            <a:off x="3027215" y="3560058"/>
            <a:ext cx="2169314" cy="161152"/>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from https://scrapbox.io/PGBX/1D_Cell_Automaton</a:t>
            </a:r>
          </a:p>
        </p:txBody>
      </p:sp>
      <p:sp>
        <p:nvSpPr>
          <p:cNvPr id="6" name="Subtitle 2">
            <a:extLst>
              <a:ext uri="{FF2B5EF4-FFF2-40B4-BE49-F238E27FC236}">
                <a16:creationId xmlns:a16="http://schemas.microsoft.com/office/drawing/2014/main" id="{41F1084E-E874-3BBF-4FCF-3A2757E0E456}"/>
              </a:ext>
            </a:extLst>
          </p:cNvPr>
          <p:cNvSpPr txBox="1">
            <a:spLocks/>
          </p:cNvSpPr>
          <p:nvPr/>
        </p:nvSpPr>
        <p:spPr>
          <a:xfrm>
            <a:off x="176646" y="3239926"/>
            <a:ext cx="904008" cy="303536"/>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Credits: user Lefevre18 via Wikipedia</a:t>
            </a:r>
          </a:p>
        </p:txBody>
      </p:sp>
      <p:sp>
        <p:nvSpPr>
          <p:cNvPr id="7" name="Subtitle 2">
            <a:extLst>
              <a:ext uri="{FF2B5EF4-FFF2-40B4-BE49-F238E27FC236}">
                <a16:creationId xmlns:a16="http://schemas.microsoft.com/office/drawing/2014/main" id="{85B9DEC3-A3EA-0F5F-B8B5-04976B444A8B}"/>
              </a:ext>
            </a:extLst>
          </p:cNvPr>
          <p:cNvSpPr txBox="1">
            <a:spLocks/>
          </p:cNvSpPr>
          <p:nvPr/>
        </p:nvSpPr>
        <p:spPr>
          <a:xfrm>
            <a:off x="4358509" y="2556285"/>
            <a:ext cx="2169314" cy="161152"/>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from https://kids.kiddle.co/Cellular_automaton</a:t>
            </a:r>
          </a:p>
        </p:txBody>
      </p:sp>
    </p:spTree>
    <p:extLst>
      <p:ext uri="{BB962C8B-B14F-4D97-AF65-F5344CB8AC3E}">
        <p14:creationId xmlns:p14="http://schemas.microsoft.com/office/powerpoint/2010/main" val="386265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5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56953135"/>
              </p:ext>
            </p:extLst>
          </p:nvPr>
        </p:nvGraphicFramePr>
        <p:xfrm>
          <a:off x="2681007" y="3005734"/>
          <a:ext cx="1728000" cy="1728192"/>
        </p:xfrm>
        <a:graphic>
          <a:graphicData uri="http://schemas.openxmlformats.org/drawingml/2006/table">
            <a:tbl>
              <a:tblPr firstRow="1"/>
              <a:tblGrid>
                <a:gridCol w="5760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tblGrid>
              <a:tr h="576064">
                <a:tc>
                  <a:txBody>
                    <a:bodyPr/>
                    <a:lstStyle/>
                    <a:p>
                      <a:pPr algn="ctr">
                        <a:lnSpc>
                          <a:spcPct val="115000"/>
                        </a:lnSpc>
                        <a:spcBef>
                          <a:spcPts val="600"/>
                        </a:spcBef>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baseline="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76064">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6064">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2400" kern="1400">
                        <a:solidFill>
                          <a:schemeClr val="bg1">
                            <a:lumMod val="50000"/>
                          </a:schemeClr>
                        </a:solidFill>
                        <a:latin typeface="Verdana"/>
                        <a:ea typeface="Times New Roman"/>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5" name="Table 4">
            <a:extLst>
              <a:ext uri="{FF2B5EF4-FFF2-40B4-BE49-F238E27FC236}">
                <a16:creationId xmlns:a16="http://schemas.microsoft.com/office/drawing/2014/main" id="{A9826BC3-F1C0-8E73-B312-EF3825D6B3A1}"/>
              </a:ext>
            </a:extLst>
          </p:cNvPr>
          <p:cNvGraphicFramePr>
            <a:graphicFrameLocks noGrp="1"/>
          </p:cNvGraphicFramePr>
          <p:nvPr>
            <p:extLst>
              <p:ext uri="{D42A27DB-BD31-4B8C-83A1-F6EECF244321}">
                <p14:modId xmlns:p14="http://schemas.microsoft.com/office/powerpoint/2010/main" val="795859973"/>
              </p:ext>
            </p:extLst>
          </p:nvPr>
        </p:nvGraphicFramePr>
        <p:xfrm>
          <a:off x="2681007" y="3005734"/>
          <a:ext cx="1728000" cy="1728192"/>
        </p:xfrm>
        <a:graphic>
          <a:graphicData uri="http://schemas.openxmlformats.org/drawingml/2006/table">
            <a:tbl>
              <a:tblPr firstRow="1"/>
              <a:tblGrid>
                <a:gridCol w="5760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tblGrid>
              <a:tr h="576064">
                <a:tc>
                  <a:txBody>
                    <a:bodyPr/>
                    <a:lstStyle/>
                    <a:p>
                      <a:pPr algn="ctr">
                        <a:lnSpc>
                          <a:spcPct val="115000"/>
                        </a:lnSpc>
                        <a:spcBef>
                          <a:spcPts val="600"/>
                        </a:spcBef>
                        <a:spcAft>
                          <a:spcPts val="0"/>
                        </a:spcAft>
                      </a:pPr>
                      <a:r>
                        <a:rPr lang="en-US" sz="2100" kern="1400">
                          <a:solidFill>
                            <a:schemeClr val="bg1">
                              <a:lumMod val="50000"/>
                            </a:schemeClr>
                          </a:solidFill>
                          <a:latin typeface="Verdana"/>
                          <a:ea typeface="Times New Roman"/>
                          <a:cs typeface="Times New Roman"/>
                        </a:rPr>
                        <a:t>1</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2100" kern="1400" baseline="0">
                          <a:solidFill>
                            <a:schemeClr val="bg1">
                              <a:lumMod val="50000"/>
                            </a:schemeClr>
                          </a:solidFill>
                          <a:latin typeface="Verdana"/>
                          <a:ea typeface="Times New Roman"/>
                          <a:cs typeface="Times New Roman"/>
                        </a:rPr>
                        <a:t>2</a:t>
                      </a:r>
                      <a:endParaRPr lang="en-GB" sz="2100" kern="1400" baseline="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2100" kern="1400">
                          <a:solidFill>
                            <a:schemeClr val="bg1">
                              <a:lumMod val="50000"/>
                            </a:schemeClr>
                          </a:solidFill>
                          <a:latin typeface="Verdana"/>
                          <a:ea typeface="Times New Roman"/>
                          <a:cs typeface="Times New Roman"/>
                        </a:rPr>
                        <a:t>3</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76064">
                <a:tc>
                  <a:txBody>
                    <a:bodyPr/>
                    <a:lstStyle/>
                    <a:p>
                      <a:pPr algn="ctr">
                        <a:lnSpc>
                          <a:spcPct val="115000"/>
                        </a:lnSpc>
                        <a:spcAft>
                          <a:spcPts val="0"/>
                        </a:spcAft>
                      </a:pPr>
                      <a:r>
                        <a:rPr lang="en-US" sz="2100" kern="1400">
                          <a:solidFill>
                            <a:schemeClr val="bg1">
                              <a:lumMod val="50000"/>
                            </a:schemeClr>
                          </a:solidFill>
                          <a:latin typeface="Verdana"/>
                          <a:ea typeface="Times New Roman"/>
                          <a:cs typeface="Times New Roman"/>
                        </a:rPr>
                        <a:t>8</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2100" kern="1400">
                          <a:solidFill>
                            <a:schemeClr val="bg1">
                              <a:lumMod val="50000"/>
                            </a:schemeClr>
                          </a:solidFill>
                          <a:latin typeface="Verdana"/>
                          <a:ea typeface="Times New Roman"/>
                          <a:cs typeface="Times New Roman"/>
                        </a:rPr>
                        <a:t>4</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76064">
                <a:tc>
                  <a:txBody>
                    <a:bodyPr/>
                    <a:lstStyle/>
                    <a:p>
                      <a:pPr algn="ctr">
                        <a:lnSpc>
                          <a:spcPct val="115000"/>
                        </a:lnSpc>
                        <a:spcAft>
                          <a:spcPts val="0"/>
                        </a:spcAft>
                      </a:pPr>
                      <a:r>
                        <a:rPr lang="en-US" sz="2100" kern="1400">
                          <a:solidFill>
                            <a:schemeClr val="bg1">
                              <a:lumMod val="50000"/>
                            </a:schemeClr>
                          </a:solidFill>
                          <a:latin typeface="Verdana"/>
                          <a:ea typeface="Times New Roman"/>
                          <a:cs typeface="Times New Roman"/>
                        </a:rPr>
                        <a:t>7</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2100" kern="1400">
                          <a:solidFill>
                            <a:schemeClr val="bg1">
                              <a:lumMod val="50000"/>
                            </a:schemeClr>
                          </a:solidFill>
                          <a:latin typeface="Verdana"/>
                          <a:ea typeface="Times New Roman"/>
                          <a:cs typeface="Times New Roman"/>
                        </a:rPr>
                        <a:t>6</a:t>
                      </a:r>
                      <a:endParaRPr lang="en-GB" sz="2100" kern="140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US" sz="2100" kern="1400" dirty="0">
                          <a:solidFill>
                            <a:schemeClr val="bg1">
                              <a:lumMod val="50000"/>
                            </a:schemeClr>
                          </a:solidFill>
                          <a:latin typeface="Verdana"/>
                          <a:ea typeface="Times New Roman"/>
                          <a:cs typeface="Times New Roman"/>
                        </a:rPr>
                        <a:t>5</a:t>
                      </a:r>
                      <a:endParaRPr lang="en-GB" sz="2100" kern="1400" dirty="0">
                        <a:solidFill>
                          <a:schemeClr val="bg1">
                            <a:lumMod val="50000"/>
                          </a:schemeClr>
                        </a:solidFill>
                        <a:latin typeface="Verdana"/>
                        <a:ea typeface="Times New Roman"/>
                        <a:cs typeface="Times New Roman"/>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5" name="Oval 14">
            <a:extLst>
              <a:ext uri="{FF2B5EF4-FFF2-40B4-BE49-F238E27FC236}">
                <a16:creationId xmlns:a16="http://schemas.microsoft.com/office/drawing/2014/main" id="{2E7D0215-1DD2-7BDC-BFD8-23A6A30EA522}"/>
              </a:ext>
              <a:ext uri="{C183D7F6-B498-43B3-948B-1728B52AA6E4}">
                <adec:decorative xmlns:adec="http://schemas.microsoft.com/office/drawing/2017/decorative" val="1"/>
              </a:ext>
            </a:extLst>
          </p:cNvPr>
          <p:cNvSpPr/>
          <p:nvPr/>
        </p:nvSpPr>
        <p:spPr>
          <a:xfrm>
            <a:off x="3322975" y="3654712"/>
            <a:ext cx="443630" cy="444074"/>
          </a:xfrm>
          <a:prstGeom prst="ellipse">
            <a:avLst/>
          </a:prstGeom>
          <a:solidFill>
            <a:schemeClr val="accent6"/>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2" name="Title 1"/>
          <p:cNvSpPr>
            <a:spLocks noGrp="1"/>
          </p:cNvSpPr>
          <p:nvPr>
            <p:ph type="title"/>
          </p:nvPr>
        </p:nvSpPr>
        <p:spPr>
          <a:xfrm>
            <a:off x="628650" y="273844"/>
            <a:ext cx="6333750" cy="994172"/>
          </a:xfrm>
        </p:spPr>
        <p:txBody>
          <a:bodyPr>
            <a:normAutofit/>
          </a:bodyPr>
          <a:lstStyle/>
          <a:p>
            <a:r>
              <a:rPr lang="en-GB" sz="2500"/>
              <a:t>Cellular Automata</a:t>
            </a:r>
          </a:p>
        </p:txBody>
      </p:sp>
      <p:sp>
        <p:nvSpPr>
          <p:cNvPr id="3" name="Content Placeholder 2"/>
          <p:cNvSpPr>
            <a:spLocks noGrp="1"/>
          </p:cNvSpPr>
          <p:nvPr>
            <p:ph idx="1"/>
          </p:nvPr>
        </p:nvSpPr>
        <p:spPr>
          <a:xfrm>
            <a:off x="628650" y="1369219"/>
            <a:ext cx="6267450" cy="3263504"/>
          </a:xfrm>
        </p:spPr>
        <p:txBody>
          <a:bodyPr vert="horz" lIns="91440" tIns="45720" rIns="91440" bIns="45720" rtlCol="0" anchor="t">
            <a:normAutofit/>
          </a:bodyPr>
          <a:lstStyle/>
          <a:p>
            <a:pPr marL="207010" indent="-207010"/>
            <a:r>
              <a:rPr lang="en-GB" sz="1800">
                <a:latin typeface="+mn-lt"/>
              </a:rPr>
              <a:t>Cells are in a fixed grid</a:t>
            </a:r>
            <a:endParaRPr lang="en-US"/>
          </a:p>
          <a:p>
            <a:pPr marL="207010" indent="-207010"/>
            <a:r>
              <a:rPr lang="en-GB" sz="1800">
                <a:latin typeface="+mn-lt"/>
              </a:rPr>
              <a:t>Cells have a finite number of states, e.g. </a:t>
            </a:r>
            <a:r>
              <a:rPr lang="en-GB" sz="1800"/>
              <a:t>active or</a:t>
            </a:r>
            <a:r>
              <a:rPr lang="en-GB" sz="1800">
                <a:latin typeface="+mn-lt"/>
              </a:rPr>
              <a:t> </a:t>
            </a:r>
            <a:r>
              <a:rPr lang="en-GB" sz="1800"/>
              <a:t>inactive</a:t>
            </a:r>
            <a:endParaRPr lang="en-GB" sz="1800">
              <a:latin typeface="+mn-lt"/>
              <a:ea typeface="Verdana"/>
            </a:endParaRPr>
          </a:p>
          <a:p>
            <a:pPr marL="207010" indent="-207010"/>
            <a:r>
              <a:rPr lang="en-GB" sz="1800">
                <a:latin typeface="+mn-lt"/>
              </a:rPr>
              <a:t>There are simple rules governing what state each cell will become, depending on its neighbours</a:t>
            </a:r>
            <a:endParaRPr lang="en-GB" sz="1800">
              <a:latin typeface="+mn-lt"/>
              <a:ea typeface="Verdana"/>
            </a:endParaRPr>
          </a:p>
        </p:txBody>
      </p:sp>
      <p:grpSp>
        <p:nvGrpSpPr>
          <p:cNvPr id="16" name="Group 15" descr="A 3x3 grid with the middle box containing a green dot, and the surrounding boxes containing numbers from 1 to 8.&#10;">
            <a:extLst>
              <a:ext uri="{FF2B5EF4-FFF2-40B4-BE49-F238E27FC236}">
                <a16:creationId xmlns:a16="http://schemas.microsoft.com/office/drawing/2014/main" id="{96670CF8-AF97-8D9B-567B-E52AE1C1BD4F}"/>
              </a:ext>
            </a:extLst>
          </p:cNvPr>
          <p:cNvGrpSpPr/>
          <p:nvPr/>
        </p:nvGrpSpPr>
        <p:grpSpPr>
          <a:xfrm>
            <a:off x="2742568" y="3075360"/>
            <a:ext cx="1603213" cy="1599204"/>
            <a:chOff x="4521897" y="4238853"/>
            <a:chExt cx="2137617" cy="2132272"/>
          </a:xfrm>
        </p:grpSpPr>
        <p:sp>
          <p:nvSpPr>
            <p:cNvPr id="7" name="Oval 6">
              <a:extLst>
                <a:ext uri="{FF2B5EF4-FFF2-40B4-BE49-F238E27FC236}">
                  <a16:creationId xmlns:a16="http://schemas.microsoft.com/office/drawing/2014/main" id="{596D26DF-F8F4-0B5C-D996-B43F9968242E}"/>
                </a:ext>
              </a:extLst>
            </p:cNvPr>
            <p:cNvSpPr/>
            <p:nvPr/>
          </p:nvSpPr>
          <p:spPr>
            <a:xfrm>
              <a:off x="4521897" y="4238853"/>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8" name="Oval 7">
              <a:extLst>
                <a:ext uri="{FF2B5EF4-FFF2-40B4-BE49-F238E27FC236}">
                  <a16:creationId xmlns:a16="http://schemas.microsoft.com/office/drawing/2014/main" id="{BAE7E599-B1D4-EF52-BD4C-302D666BCB82}"/>
                </a:ext>
              </a:extLst>
            </p:cNvPr>
            <p:cNvSpPr/>
            <p:nvPr/>
          </p:nvSpPr>
          <p:spPr>
            <a:xfrm>
              <a:off x="6068007" y="5779026"/>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9" name="Oval 8">
              <a:extLst>
                <a:ext uri="{FF2B5EF4-FFF2-40B4-BE49-F238E27FC236}">
                  <a16:creationId xmlns:a16="http://schemas.microsoft.com/office/drawing/2014/main" id="{07103A61-246C-7271-69FC-C5146257D6F8}"/>
                </a:ext>
              </a:extLst>
            </p:cNvPr>
            <p:cNvSpPr/>
            <p:nvPr/>
          </p:nvSpPr>
          <p:spPr>
            <a:xfrm>
              <a:off x="6068007" y="5011321"/>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10" name="Oval 9">
              <a:extLst>
                <a:ext uri="{FF2B5EF4-FFF2-40B4-BE49-F238E27FC236}">
                  <a16:creationId xmlns:a16="http://schemas.microsoft.com/office/drawing/2014/main" id="{3655599E-5896-343B-0603-75A8757665FE}"/>
                </a:ext>
              </a:extLst>
            </p:cNvPr>
            <p:cNvSpPr/>
            <p:nvPr/>
          </p:nvSpPr>
          <p:spPr>
            <a:xfrm>
              <a:off x="6068007" y="4238853"/>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11" name="Oval 10">
              <a:extLst>
                <a:ext uri="{FF2B5EF4-FFF2-40B4-BE49-F238E27FC236}">
                  <a16:creationId xmlns:a16="http://schemas.microsoft.com/office/drawing/2014/main" id="{8F554BB8-CF23-4355-7E02-3A67D87077B9}"/>
                </a:ext>
              </a:extLst>
            </p:cNvPr>
            <p:cNvSpPr/>
            <p:nvPr/>
          </p:nvSpPr>
          <p:spPr>
            <a:xfrm>
              <a:off x="5294952" y="4238853"/>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12" name="Oval 11">
              <a:extLst>
                <a:ext uri="{FF2B5EF4-FFF2-40B4-BE49-F238E27FC236}">
                  <a16:creationId xmlns:a16="http://schemas.microsoft.com/office/drawing/2014/main" id="{8F49273A-3E0A-7A3B-A7EA-96DB7B6ED976}"/>
                </a:ext>
              </a:extLst>
            </p:cNvPr>
            <p:cNvSpPr/>
            <p:nvPr/>
          </p:nvSpPr>
          <p:spPr>
            <a:xfrm>
              <a:off x="4521897" y="5011321"/>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13" name="Oval 12">
              <a:extLst>
                <a:ext uri="{FF2B5EF4-FFF2-40B4-BE49-F238E27FC236}">
                  <a16:creationId xmlns:a16="http://schemas.microsoft.com/office/drawing/2014/main" id="{8AC1374F-E00C-49A6-866E-DFEBA6B30789}"/>
                </a:ext>
              </a:extLst>
            </p:cNvPr>
            <p:cNvSpPr/>
            <p:nvPr/>
          </p:nvSpPr>
          <p:spPr>
            <a:xfrm>
              <a:off x="4521897" y="5779026"/>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sp>
          <p:nvSpPr>
            <p:cNvPr id="14" name="Oval 13">
              <a:extLst>
                <a:ext uri="{FF2B5EF4-FFF2-40B4-BE49-F238E27FC236}">
                  <a16:creationId xmlns:a16="http://schemas.microsoft.com/office/drawing/2014/main" id="{52994484-6B18-9B33-52AA-D16513547E15}"/>
                </a:ext>
              </a:extLst>
            </p:cNvPr>
            <p:cNvSpPr/>
            <p:nvPr/>
          </p:nvSpPr>
          <p:spPr>
            <a:xfrm>
              <a:off x="5294952" y="5779026"/>
              <a:ext cx="591507" cy="592099"/>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solidFill>
                  <a:schemeClr val="accent6"/>
                </a:solidFill>
              </a:endParaRPr>
            </a:p>
          </p:txBody>
        </p:sp>
      </p:grpSp>
    </p:spTree>
    <p:extLst>
      <p:ext uri="{BB962C8B-B14F-4D97-AF65-F5344CB8AC3E}">
        <p14:creationId xmlns:p14="http://schemas.microsoft.com/office/powerpoint/2010/main" val="272615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Spreading dye</a:t>
            </a:r>
          </a:p>
        </p:txBody>
      </p:sp>
      <p:sp>
        <p:nvSpPr>
          <p:cNvPr id="3" name="Content Placeholder 2"/>
          <p:cNvSpPr>
            <a:spLocks noGrp="1"/>
          </p:cNvSpPr>
          <p:nvPr>
            <p:ph idx="1"/>
          </p:nvPr>
        </p:nvSpPr>
        <p:spPr>
          <a:xfrm>
            <a:off x="628650" y="1369219"/>
            <a:ext cx="6376950" cy="3263504"/>
          </a:xfrm>
        </p:spPr>
        <p:txBody>
          <a:bodyPr>
            <a:normAutofit/>
          </a:bodyPr>
          <a:lstStyle/>
          <a:p>
            <a:pPr marL="0" indent="0">
              <a:buNone/>
            </a:pPr>
            <a:r>
              <a:rPr lang="en-GB" sz="1800">
                <a:latin typeface="+mn-lt"/>
              </a:rPr>
              <a:t>Imagine that you are looking at dye spreading across a cloth which is divided up into squares (cells).</a:t>
            </a:r>
          </a:p>
          <a:p>
            <a:pPr marL="0" indent="0">
              <a:buNone/>
            </a:pPr>
            <a:endParaRPr lang="en-GB" sz="1800">
              <a:latin typeface="+mn-lt"/>
            </a:endParaRPr>
          </a:p>
          <a:p>
            <a:pPr marL="0" indent="0"/>
            <a:r>
              <a:rPr lang="en-GB" sz="1800">
                <a:latin typeface="+mn-lt"/>
              </a:rPr>
              <a:t> Once a square (cell) is dyed, it stays dyed.</a:t>
            </a:r>
          </a:p>
          <a:p>
            <a:pPr marL="0" indent="0"/>
            <a:r>
              <a:rPr lang="en-GB" sz="1800">
                <a:latin typeface="+mn-lt"/>
              </a:rPr>
              <a:t> If an un-dyed square (cell) has three or more dyed neighbours, it becomes dyed.</a:t>
            </a:r>
          </a:p>
          <a:p>
            <a:pPr marL="0" indent="0">
              <a:buNone/>
            </a:pPr>
            <a:endParaRPr lang="en-GB" sz="1800">
              <a:latin typeface="+mn-lt"/>
            </a:endParaRPr>
          </a:p>
          <a:p>
            <a:pPr marL="0" indent="0">
              <a:buNone/>
            </a:pPr>
            <a:r>
              <a:rPr lang="en-GB" sz="1800">
                <a:latin typeface="+mn-lt"/>
              </a:rPr>
              <a:t>Where will the dye spread? Work in time-steps: all changes happen at the same time.</a:t>
            </a:r>
          </a:p>
        </p:txBody>
      </p:sp>
      <p:sp>
        <p:nvSpPr>
          <p:cNvPr id="4" name="TextBox 3">
            <a:extLst>
              <a:ext uri="{FF2B5EF4-FFF2-40B4-BE49-F238E27FC236}">
                <a16:creationId xmlns:a16="http://schemas.microsoft.com/office/drawing/2014/main" id="{7E95CC27-CC54-BEA5-B7E1-74D8CAD43E6C}"/>
              </a:ext>
            </a:extLst>
          </p:cNvPr>
          <p:cNvSpPr txBox="1"/>
          <p:nvPr/>
        </p:nvSpPr>
        <p:spPr>
          <a:xfrm>
            <a:off x="518810" y="4582597"/>
            <a:ext cx="1880441" cy="369332"/>
          </a:xfrm>
          <a:prstGeom prst="rect">
            <a:avLst/>
          </a:prstGeom>
          <a:noFill/>
          <a:ln w="28575">
            <a:solidFill>
              <a:schemeClr val="tx1"/>
            </a:solidFill>
          </a:ln>
        </p:spPr>
        <p:txBody>
          <a:bodyPr wrap="square">
            <a:spAutoFit/>
          </a:bodyPr>
          <a:lstStyle/>
          <a:p>
            <a:pPr marL="0" indent="0" algn="ctr">
              <a:lnSpc>
                <a:spcPct val="100000"/>
              </a:lnSpc>
              <a:spcBef>
                <a:spcPts val="18"/>
              </a:spcBef>
              <a:buNone/>
              <a:defRPr/>
            </a:pPr>
            <a:r>
              <a:rPr lang="en-GB" sz="1800" b="1" dirty="0">
                <a:solidFill>
                  <a:prstClr val="black"/>
                </a:solidFill>
                <a:latin typeface="+mn-lt"/>
                <a:ea typeface="Verdana" panose="020B0604030504040204" pitchFamily="34" charset="0"/>
                <a:cs typeface="Verdana" panose="020B0604030504040204" pitchFamily="34" charset="0"/>
              </a:rPr>
              <a:t>Worksheet 1 </a:t>
            </a:r>
          </a:p>
        </p:txBody>
      </p:sp>
    </p:spTree>
    <p:extLst>
      <p:ext uri="{BB962C8B-B14F-4D97-AF65-F5344CB8AC3E}">
        <p14:creationId xmlns:p14="http://schemas.microsoft.com/office/powerpoint/2010/main" val="413951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Spreading dye: time-step </a:t>
            </a:r>
            <a:r>
              <a:rPr lang="en-GB" sz="2500">
                <a:solidFill>
                  <a:schemeClr val="accent2"/>
                </a:solidFill>
              </a:rPr>
              <a:t>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94370070"/>
              </p:ext>
            </p:extLst>
          </p:nvPr>
        </p:nvGraphicFramePr>
        <p:xfrm>
          <a:off x="792000" y="1142423"/>
          <a:ext cx="3780000" cy="32400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40000">
                  <a:extLst>
                    <a:ext uri="{9D8B030D-6E8A-4147-A177-3AD203B41FA5}">
                      <a16:colId xmlns:a16="http://schemas.microsoft.com/office/drawing/2014/main" val="20002"/>
                    </a:ext>
                  </a:extLst>
                </a:gridCol>
                <a:gridCol w="540000">
                  <a:extLst>
                    <a:ext uri="{9D8B030D-6E8A-4147-A177-3AD203B41FA5}">
                      <a16:colId xmlns:a16="http://schemas.microsoft.com/office/drawing/2014/main" val="20003"/>
                    </a:ext>
                  </a:extLst>
                </a:gridCol>
                <a:gridCol w="540000">
                  <a:extLst>
                    <a:ext uri="{9D8B030D-6E8A-4147-A177-3AD203B41FA5}">
                      <a16:colId xmlns:a16="http://schemas.microsoft.com/office/drawing/2014/main" val="20004"/>
                    </a:ext>
                  </a:extLst>
                </a:gridCol>
                <a:gridCol w="540000">
                  <a:extLst>
                    <a:ext uri="{9D8B030D-6E8A-4147-A177-3AD203B41FA5}">
                      <a16:colId xmlns:a16="http://schemas.microsoft.com/office/drawing/2014/main" val="20005"/>
                    </a:ext>
                  </a:extLst>
                </a:gridCol>
                <a:gridCol w="540000">
                  <a:extLst>
                    <a:ext uri="{9D8B030D-6E8A-4147-A177-3AD203B41FA5}">
                      <a16:colId xmlns:a16="http://schemas.microsoft.com/office/drawing/2014/main" val="20006"/>
                    </a:ext>
                  </a:extLst>
                </a:gridCol>
              </a:tblGrid>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graphicFrame>
        <p:nvGraphicFramePr>
          <p:cNvPr id="3" name="Content Placeholder 4">
            <a:extLst>
              <a:ext uri="{FF2B5EF4-FFF2-40B4-BE49-F238E27FC236}">
                <a16:creationId xmlns:a16="http://schemas.microsoft.com/office/drawing/2014/main" id="{297327EC-BA1B-A742-8858-7160135E42E8}"/>
              </a:ext>
            </a:extLst>
          </p:cNvPr>
          <p:cNvGraphicFramePr>
            <a:graphicFrameLocks/>
          </p:cNvGraphicFramePr>
          <p:nvPr>
            <p:extLst>
              <p:ext uri="{D42A27DB-BD31-4B8C-83A1-F6EECF244321}">
                <p14:modId xmlns:p14="http://schemas.microsoft.com/office/powerpoint/2010/main" val="2354949671"/>
              </p:ext>
            </p:extLst>
          </p:nvPr>
        </p:nvGraphicFramePr>
        <p:xfrm>
          <a:off x="792000" y="1142423"/>
          <a:ext cx="3780000" cy="32400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40000">
                  <a:extLst>
                    <a:ext uri="{9D8B030D-6E8A-4147-A177-3AD203B41FA5}">
                      <a16:colId xmlns:a16="http://schemas.microsoft.com/office/drawing/2014/main" val="20002"/>
                    </a:ext>
                  </a:extLst>
                </a:gridCol>
                <a:gridCol w="540000">
                  <a:extLst>
                    <a:ext uri="{9D8B030D-6E8A-4147-A177-3AD203B41FA5}">
                      <a16:colId xmlns:a16="http://schemas.microsoft.com/office/drawing/2014/main" val="20003"/>
                    </a:ext>
                  </a:extLst>
                </a:gridCol>
                <a:gridCol w="540000">
                  <a:extLst>
                    <a:ext uri="{9D8B030D-6E8A-4147-A177-3AD203B41FA5}">
                      <a16:colId xmlns:a16="http://schemas.microsoft.com/office/drawing/2014/main" val="20004"/>
                    </a:ext>
                  </a:extLst>
                </a:gridCol>
                <a:gridCol w="540000">
                  <a:extLst>
                    <a:ext uri="{9D8B030D-6E8A-4147-A177-3AD203B41FA5}">
                      <a16:colId xmlns:a16="http://schemas.microsoft.com/office/drawing/2014/main" val="20005"/>
                    </a:ext>
                  </a:extLst>
                </a:gridCol>
                <a:gridCol w="540000">
                  <a:extLst>
                    <a:ext uri="{9D8B030D-6E8A-4147-A177-3AD203B41FA5}">
                      <a16:colId xmlns:a16="http://schemas.microsoft.com/office/drawing/2014/main" val="20006"/>
                    </a:ext>
                  </a:extLst>
                </a:gridCol>
              </a:tblGrid>
              <a:tr h="540000">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40000">
                <a:tc>
                  <a:txBody>
                    <a:bodyPr/>
                    <a:lstStyle/>
                    <a:p>
                      <a:pPr algn="ctr"/>
                      <a:r>
                        <a:rPr lang="en-US" sz="2700" b="0" i="0">
                          <a:solidFill>
                            <a:schemeClr val="tx1"/>
                          </a:solidFill>
                        </a:rPr>
                        <a:t>0</a:t>
                      </a:r>
                      <a:endParaRPr lang="en-GB" sz="2700" b="0" i="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40000">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40000">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40000">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0000">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700" b="0">
                          <a:solidFill>
                            <a:schemeClr val="tx1"/>
                          </a:solidFill>
                        </a:rPr>
                        <a:t>0</a:t>
                      </a:r>
                      <a:endParaRPr lang="en-GB" sz="2700" b="0">
                        <a:solidFill>
                          <a:schemeClr val="tx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45" name="Content Placeholder 2"/>
          <p:cNvSpPr txBox="1">
            <a:spLocks/>
          </p:cNvSpPr>
          <p:nvPr/>
        </p:nvSpPr>
        <p:spPr>
          <a:xfrm>
            <a:off x="529146" y="4607308"/>
            <a:ext cx="5814631" cy="440626"/>
          </a:xfrm>
          <a:prstGeom prst="rect">
            <a:avLst/>
          </a:prstGeom>
        </p:spPr>
        <p:txBody>
          <a:bodyPr vert="horz" lIns="68580" tIns="34290" rIns="68580" bIns="34290" rtlCol="0">
            <a:normAutofit fontScale="85000" lnSpcReduction="10000"/>
          </a:bodyPr>
          <a:lstStyle/>
          <a:p>
            <a:pPr>
              <a:spcBef>
                <a:spcPct val="20000"/>
              </a:spcBef>
              <a:defRPr/>
            </a:pPr>
            <a:r>
              <a:rPr lang="en-GB" sz="1800">
                <a:ea typeface="Verdana" panose="020B0604030504040204" pitchFamily="34" charset="0"/>
                <a:cs typeface="Verdana" panose="020B0604030504040204" pitchFamily="34" charset="0"/>
              </a:rPr>
              <a:t>Which cells will become dyed at the end of this time-step?</a:t>
            </a:r>
          </a:p>
        </p:txBody>
      </p:sp>
      <p:sp>
        <p:nvSpPr>
          <p:cNvPr id="4" name="TextBox 3">
            <a:extLst>
              <a:ext uri="{FF2B5EF4-FFF2-40B4-BE49-F238E27FC236}">
                <a16:creationId xmlns:a16="http://schemas.microsoft.com/office/drawing/2014/main" id="{1E0653B0-3578-4686-CEDB-5334B465CB7D}"/>
              </a:ext>
            </a:extLst>
          </p:cNvPr>
          <p:cNvSpPr txBox="1"/>
          <p:nvPr/>
        </p:nvSpPr>
        <p:spPr>
          <a:xfrm>
            <a:off x="1960047" y="1677572"/>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6" name="TextBox 5">
            <a:extLst>
              <a:ext uri="{FF2B5EF4-FFF2-40B4-BE49-F238E27FC236}">
                <a16:creationId xmlns:a16="http://schemas.microsoft.com/office/drawing/2014/main" id="{3F5DDE2C-9C30-AA47-B8EC-3E0D6CA8320B}"/>
              </a:ext>
            </a:extLst>
          </p:cNvPr>
          <p:cNvSpPr txBox="1"/>
          <p:nvPr/>
        </p:nvSpPr>
        <p:spPr>
          <a:xfrm>
            <a:off x="2498813" y="1677572"/>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46" name="TextBox 45">
            <a:extLst>
              <a:ext uri="{FF2B5EF4-FFF2-40B4-BE49-F238E27FC236}">
                <a16:creationId xmlns:a16="http://schemas.microsoft.com/office/drawing/2014/main" id="{DC1924FD-FB43-4C23-3092-10A0661652DB}"/>
              </a:ext>
            </a:extLst>
          </p:cNvPr>
          <p:cNvSpPr txBox="1"/>
          <p:nvPr/>
        </p:nvSpPr>
        <p:spPr>
          <a:xfrm>
            <a:off x="3037578" y="1677572"/>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47" name="TextBox 46">
            <a:extLst>
              <a:ext uri="{FF2B5EF4-FFF2-40B4-BE49-F238E27FC236}">
                <a16:creationId xmlns:a16="http://schemas.microsoft.com/office/drawing/2014/main" id="{ED5ED39A-DDC7-A80C-1149-2D324F9E42E0}"/>
              </a:ext>
            </a:extLst>
          </p:cNvPr>
          <p:cNvSpPr txBox="1"/>
          <p:nvPr/>
        </p:nvSpPr>
        <p:spPr>
          <a:xfrm>
            <a:off x="3037578" y="223347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4</a:t>
            </a:r>
          </a:p>
        </p:txBody>
      </p:sp>
      <p:sp>
        <p:nvSpPr>
          <p:cNvPr id="48" name="TextBox 47">
            <a:extLst>
              <a:ext uri="{FF2B5EF4-FFF2-40B4-BE49-F238E27FC236}">
                <a16:creationId xmlns:a16="http://schemas.microsoft.com/office/drawing/2014/main" id="{F7CA673E-954B-A744-5F3C-FF8B3DE0B9F0}"/>
              </a:ext>
            </a:extLst>
          </p:cNvPr>
          <p:cNvSpPr txBox="1"/>
          <p:nvPr/>
        </p:nvSpPr>
        <p:spPr>
          <a:xfrm>
            <a:off x="3576344" y="223347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2</a:t>
            </a:r>
          </a:p>
        </p:txBody>
      </p:sp>
      <p:sp>
        <p:nvSpPr>
          <p:cNvPr id="49" name="TextBox 48">
            <a:extLst>
              <a:ext uri="{FF2B5EF4-FFF2-40B4-BE49-F238E27FC236}">
                <a16:creationId xmlns:a16="http://schemas.microsoft.com/office/drawing/2014/main" id="{BFE004A8-DE7B-0861-FC92-DD5E14CE5155}"/>
              </a:ext>
            </a:extLst>
          </p:cNvPr>
          <p:cNvSpPr txBox="1"/>
          <p:nvPr/>
        </p:nvSpPr>
        <p:spPr>
          <a:xfrm>
            <a:off x="4115110" y="223347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0" name="TextBox 49">
            <a:extLst>
              <a:ext uri="{FF2B5EF4-FFF2-40B4-BE49-F238E27FC236}">
                <a16:creationId xmlns:a16="http://schemas.microsoft.com/office/drawing/2014/main" id="{7C9B6886-6351-D9F2-39C3-FD960AED91F8}"/>
              </a:ext>
            </a:extLst>
          </p:cNvPr>
          <p:cNvSpPr txBox="1"/>
          <p:nvPr/>
        </p:nvSpPr>
        <p:spPr>
          <a:xfrm>
            <a:off x="4115110" y="277353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1" name="TextBox 50">
            <a:extLst>
              <a:ext uri="{FF2B5EF4-FFF2-40B4-BE49-F238E27FC236}">
                <a16:creationId xmlns:a16="http://schemas.microsoft.com/office/drawing/2014/main" id="{D708268D-0542-77A0-D2CE-42B3AF5D1FC2}"/>
              </a:ext>
            </a:extLst>
          </p:cNvPr>
          <p:cNvSpPr txBox="1"/>
          <p:nvPr/>
        </p:nvSpPr>
        <p:spPr>
          <a:xfrm>
            <a:off x="4115110"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2" name="TextBox 51">
            <a:extLst>
              <a:ext uri="{FF2B5EF4-FFF2-40B4-BE49-F238E27FC236}">
                <a16:creationId xmlns:a16="http://schemas.microsoft.com/office/drawing/2014/main" id="{5179F4DA-DFE4-F01E-E3DF-FC3FBAC34692}"/>
              </a:ext>
            </a:extLst>
          </p:cNvPr>
          <p:cNvSpPr txBox="1"/>
          <p:nvPr/>
        </p:nvSpPr>
        <p:spPr>
          <a:xfrm>
            <a:off x="3576344"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2</a:t>
            </a:r>
          </a:p>
        </p:txBody>
      </p:sp>
      <p:sp>
        <p:nvSpPr>
          <p:cNvPr id="53" name="TextBox 52">
            <a:extLst>
              <a:ext uri="{FF2B5EF4-FFF2-40B4-BE49-F238E27FC236}">
                <a16:creationId xmlns:a16="http://schemas.microsoft.com/office/drawing/2014/main" id="{7CE6074B-4C8D-2EFD-F510-EAFB5C5AED07}"/>
              </a:ext>
            </a:extLst>
          </p:cNvPr>
          <p:cNvSpPr txBox="1"/>
          <p:nvPr/>
        </p:nvSpPr>
        <p:spPr>
          <a:xfrm>
            <a:off x="3037578"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3</a:t>
            </a:r>
          </a:p>
        </p:txBody>
      </p:sp>
      <p:sp>
        <p:nvSpPr>
          <p:cNvPr id="54" name="TextBox 53">
            <a:extLst>
              <a:ext uri="{FF2B5EF4-FFF2-40B4-BE49-F238E27FC236}">
                <a16:creationId xmlns:a16="http://schemas.microsoft.com/office/drawing/2014/main" id="{A4CB01FB-0871-056E-8EC3-1F0F8F09CB03}"/>
              </a:ext>
            </a:extLst>
          </p:cNvPr>
          <p:cNvSpPr txBox="1"/>
          <p:nvPr/>
        </p:nvSpPr>
        <p:spPr>
          <a:xfrm>
            <a:off x="2498813"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3</a:t>
            </a:r>
          </a:p>
        </p:txBody>
      </p:sp>
      <p:sp>
        <p:nvSpPr>
          <p:cNvPr id="55" name="TextBox 54">
            <a:extLst>
              <a:ext uri="{FF2B5EF4-FFF2-40B4-BE49-F238E27FC236}">
                <a16:creationId xmlns:a16="http://schemas.microsoft.com/office/drawing/2014/main" id="{F15AD49B-BA58-62DF-362D-525BE165F47E}"/>
              </a:ext>
            </a:extLst>
          </p:cNvPr>
          <p:cNvSpPr txBox="1"/>
          <p:nvPr/>
        </p:nvSpPr>
        <p:spPr>
          <a:xfrm>
            <a:off x="1960047"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2</a:t>
            </a:r>
          </a:p>
        </p:txBody>
      </p:sp>
      <p:sp>
        <p:nvSpPr>
          <p:cNvPr id="56" name="TextBox 55">
            <a:extLst>
              <a:ext uri="{FF2B5EF4-FFF2-40B4-BE49-F238E27FC236}">
                <a16:creationId xmlns:a16="http://schemas.microsoft.com/office/drawing/2014/main" id="{47CE4F06-6036-D7E2-00D0-705F45FA77A1}"/>
              </a:ext>
            </a:extLst>
          </p:cNvPr>
          <p:cNvSpPr txBox="1"/>
          <p:nvPr/>
        </p:nvSpPr>
        <p:spPr>
          <a:xfrm>
            <a:off x="1421282" y="3319919"/>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7" name="TextBox 56">
            <a:extLst>
              <a:ext uri="{FF2B5EF4-FFF2-40B4-BE49-F238E27FC236}">
                <a16:creationId xmlns:a16="http://schemas.microsoft.com/office/drawing/2014/main" id="{5BD5324A-1C5F-9F63-7FCF-ABB5DEE3149C}"/>
              </a:ext>
            </a:extLst>
          </p:cNvPr>
          <p:cNvSpPr txBox="1"/>
          <p:nvPr/>
        </p:nvSpPr>
        <p:spPr>
          <a:xfrm>
            <a:off x="1421282" y="277353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8" name="TextBox 57">
            <a:extLst>
              <a:ext uri="{FF2B5EF4-FFF2-40B4-BE49-F238E27FC236}">
                <a16:creationId xmlns:a16="http://schemas.microsoft.com/office/drawing/2014/main" id="{D5E6A1BE-29E5-FFB4-3A60-1550476AB7C8}"/>
              </a:ext>
            </a:extLst>
          </p:cNvPr>
          <p:cNvSpPr txBox="1"/>
          <p:nvPr/>
        </p:nvSpPr>
        <p:spPr>
          <a:xfrm>
            <a:off x="1421282" y="223347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1</a:t>
            </a:r>
          </a:p>
        </p:txBody>
      </p:sp>
      <p:sp>
        <p:nvSpPr>
          <p:cNvPr id="59" name="TextBox 58">
            <a:extLst>
              <a:ext uri="{FF2B5EF4-FFF2-40B4-BE49-F238E27FC236}">
                <a16:creationId xmlns:a16="http://schemas.microsoft.com/office/drawing/2014/main" id="{A8271863-94FE-6F8D-1379-6315948D5F30}"/>
              </a:ext>
            </a:extLst>
          </p:cNvPr>
          <p:cNvSpPr txBox="1"/>
          <p:nvPr/>
        </p:nvSpPr>
        <p:spPr>
          <a:xfrm>
            <a:off x="1960047" y="2233477"/>
            <a:ext cx="378042" cy="507831"/>
          </a:xfrm>
          <a:prstGeom prst="rect">
            <a:avLst/>
          </a:prstGeom>
          <a:noFill/>
        </p:spPr>
        <p:txBody>
          <a:bodyPr wrap="square" rtlCol="0" anchor="ctr">
            <a:spAutoFit/>
          </a:bodyPr>
          <a:lstStyle/>
          <a:p>
            <a:pPr algn="ctr"/>
            <a:r>
              <a:rPr lang="en-GB" sz="2700">
                <a:ea typeface="Verdana" pitchFamily="34" charset="0"/>
                <a:cs typeface="Verdana" pitchFamily="34" charset="0"/>
              </a:rPr>
              <a:t>3</a:t>
            </a:r>
          </a:p>
        </p:txBody>
      </p:sp>
    </p:spTree>
    <p:extLst>
      <p:ext uri="{BB962C8B-B14F-4D97-AF65-F5344CB8AC3E}">
        <p14:creationId xmlns:p14="http://schemas.microsoft.com/office/powerpoint/2010/main" val="262558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5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53"/>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55"/>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6"/>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5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58"/>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59"/>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4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P spid="4" grpId="0"/>
      <p:bldP spid="6"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62B10-808F-6149-D366-D4808969B0E4}"/>
              </a:ext>
            </a:extLst>
          </p:cNvPr>
          <p:cNvSpPr>
            <a:spLocks noGrp="1"/>
          </p:cNvSpPr>
          <p:nvPr>
            <p:ph type="title"/>
          </p:nvPr>
        </p:nvSpPr>
        <p:spPr/>
        <p:txBody>
          <a:bodyPr>
            <a:normAutofit/>
          </a:bodyPr>
          <a:lstStyle/>
          <a:p>
            <a:r>
              <a:rPr lang="en-GB" sz="2500"/>
              <a:t>Spreading dye: time-step 1</a:t>
            </a:r>
            <a:r>
              <a:rPr lang="en-GB" sz="2500">
                <a:solidFill>
                  <a:schemeClr val="bg1"/>
                </a:solidFill>
              </a:rPr>
              <a:t> (2)</a:t>
            </a:r>
          </a:p>
        </p:txBody>
      </p:sp>
      <p:graphicFrame>
        <p:nvGraphicFramePr>
          <p:cNvPr id="10" name="Content Placeholder 4">
            <a:extLst>
              <a:ext uri="{FF2B5EF4-FFF2-40B4-BE49-F238E27FC236}">
                <a16:creationId xmlns:a16="http://schemas.microsoft.com/office/drawing/2014/main" id="{4E665915-5E77-8BF4-B7DC-9C7EA638188B}"/>
              </a:ext>
            </a:extLst>
          </p:cNvPr>
          <p:cNvGraphicFramePr>
            <a:graphicFrameLocks/>
          </p:cNvGraphicFramePr>
          <p:nvPr>
            <p:extLst>
              <p:ext uri="{D42A27DB-BD31-4B8C-83A1-F6EECF244321}">
                <p14:modId xmlns:p14="http://schemas.microsoft.com/office/powerpoint/2010/main" val="1087821676"/>
              </p:ext>
            </p:extLst>
          </p:nvPr>
        </p:nvGraphicFramePr>
        <p:xfrm>
          <a:off x="792000" y="1142423"/>
          <a:ext cx="3780000" cy="32400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40000">
                  <a:extLst>
                    <a:ext uri="{9D8B030D-6E8A-4147-A177-3AD203B41FA5}">
                      <a16:colId xmlns:a16="http://schemas.microsoft.com/office/drawing/2014/main" val="20002"/>
                    </a:ext>
                  </a:extLst>
                </a:gridCol>
                <a:gridCol w="540000">
                  <a:extLst>
                    <a:ext uri="{9D8B030D-6E8A-4147-A177-3AD203B41FA5}">
                      <a16:colId xmlns:a16="http://schemas.microsoft.com/office/drawing/2014/main" val="20003"/>
                    </a:ext>
                  </a:extLst>
                </a:gridCol>
                <a:gridCol w="540000">
                  <a:extLst>
                    <a:ext uri="{9D8B030D-6E8A-4147-A177-3AD203B41FA5}">
                      <a16:colId xmlns:a16="http://schemas.microsoft.com/office/drawing/2014/main" val="20004"/>
                    </a:ext>
                  </a:extLst>
                </a:gridCol>
                <a:gridCol w="540000">
                  <a:extLst>
                    <a:ext uri="{9D8B030D-6E8A-4147-A177-3AD203B41FA5}">
                      <a16:colId xmlns:a16="http://schemas.microsoft.com/office/drawing/2014/main" val="20005"/>
                    </a:ext>
                  </a:extLst>
                </a:gridCol>
                <a:gridCol w="540000">
                  <a:extLst>
                    <a:ext uri="{9D8B030D-6E8A-4147-A177-3AD203B41FA5}">
                      <a16:colId xmlns:a16="http://schemas.microsoft.com/office/drawing/2014/main" val="20006"/>
                    </a:ext>
                  </a:extLst>
                </a:gridCol>
              </a:tblGrid>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78601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948B9-B937-2659-7DDA-D92F45518929}"/>
              </a:ext>
            </a:extLst>
          </p:cNvPr>
          <p:cNvSpPr>
            <a:spLocks noGrp="1"/>
          </p:cNvSpPr>
          <p:nvPr>
            <p:ph type="title"/>
          </p:nvPr>
        </p:nvSpPr>
        <p:spPr/>
        <p:txBody>
          <a:bodyPr>
            <a:normAutofit/>
          </a:bodyPr>
          <a:lstStyle/>
          <a:p>
            <a:r>
              <a:rPr lang="en-GB" sz="2500"/>
              <a:t>Spreading dye: time-step </a:t>
            </a:r>
            <a:r>
              <a:rPr lang="en-GB" sz="2500">
                <a:solidFill>
                  <a:schemeClr val="accent2"/>
                </a:solidFill>
              </a:rPr>
              <a:t>2</a:t>
            </a:r>
          </a:p>
        </p:txBody>
      </p:sp>
      <p:graphicFrame>
        <p:nvGraphicFramePr>
          <p:cNvPr id="14" name="Content Placeholder 4">
            <a:extLst>
              <a:ext uri="{FF2B5EF4-FFF2-40B4-BE49-F238E27FC236}">
                <a16:creationId xmlns:a16="http://schemas.microsoft.com/office/drawing/2014/main" id="{21F5FD26-59A9-7EF2-AA99-5B34DC07BB71}"/>
              </a:ext>
            </a:extLst>
          </p:cNvPr>
          <p:cNvGraphicFramePr>
            <a:graphicFrameLocks noGrp="1"/>
          </p:cNvGraphicFramePr>
          <p:nvPr>
            <p:ph idx="1"/>
            <p:extLst>
              <p:ext uri="{D42A27DB-BD31-4B8C-83A1-F6EECF244321}">
                <p14:modId xmlns:p14="http://schemas.microsoft.com/office/powerpoint/2010/main" val="2321625739"/>
              </p:ext>
            </p:extLst>
          </p:nvPr>
        </p:nvGraphicFramePr>
        <p:xfrm>
          <a:off x="792000" y="1142423"/>
          <a:ext cx="3780000" cy="32400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40000">
                  <a:extLst>
                    <a:ext uri="{9D8B030D-6E8A-4147-A177-3AD203B41FA5}">
                      <a16:colId xmlns:a16="http://schemas.microsoft.com/office/drawing/2014/main" val="20002"/>
                    </a:ext>
                  </a:extLst>
                </a:gridCol>
                <a:gridCol w="540000">
                  <a:extLst>
                    <a:ext uri="{9D8B030D-6E8A-4147-A177-3AD203B41FA5}">
                      <a16:colId xmlns:a16="http://schemas.microsoft.com/office/drawing/2014/main" val="20003"/>
                    </a:ext>
                  </a:extLst>
                </a:gridCol>
                <a:gridCol w="540000">
                  <a:extLst>
                    <a:ext uri="{9D8B030D-6E8A-4147-A177-3AD203B41FA5}">
                      <a16:colId xmlns:a16="http://schemas.microsoft.com/office/drawing/2014/main" val="20004"/>
                    </a:ext>
                  </a:extLst>
                </a:gridCol>
                <a:gridCol w="540000">
                  <a:extLst>
                    <a:ext uri="{9D8B030D-6E8A-4147-A177-3AD203B41FA5}">
                      <a16:colId xmlns:a16="http://schemas.microsoft.com/office/drawing/2014/main" val="20005"/>
                    </a:ext>
                  </a:extLst>
                </a:gridCol>
                <a:gridCol w="540000">
                  <a:extLst>
                    <a:ext uri="{9D8B030D-6E8A-4147-A177-3AD203B41FA5}">
                      <a16:colId xmlns:a16="http://schemas.microsoft.com/office/drawing/2014/main" val="20006"/>
                    </a:ext>
                  </a:extLst>
                </a:gridCol>
              </a:tblGrid>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DC3E6"/>
                    </a:solid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40000">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GB" sz="2700" b="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6" name="Content Placeholder 2"/>
          <p:cNvSpPr txBox="1">
            <a:spLocks/>
          </p:cNvSpPr>
          <p:nvPr/>
        </p:nvSpPr>
        <p:spPr>
          <a:xfrm>
            <a:off x="4672333" y="1142423"/>
            <a:ext cx="2279738" cy="3294366"/>
          </a:xfrm>
          <a:prstGeom prst="rect">
            <a:avLst/>
          </a:prstGeom>
        </p:spPr>
        <p:txBody>
          <a:bodyPr vert="horz" lIns="68580" tIns="34290" rIns="68580" bIns="34290" rtlCol="0">
            <a:normAutofit/>
          </a:bodyPr>
          <a:lstStyle/>
          <a:p>
            <a:pPr>
              <a:spcBef>
                <a:spcPct val="20000"/>
              </a:spcBef>
              <a:defRPr/>
            </a:pPr>
            <a:r>
              <a:rPr lang="en-GB" sz="1800">
                <a:ea typeface="Verdana" panose="020B0604030504040204" pitchFamily="34" charset="0"/>
                <a:cs typeface="Verdana" panose="020B0604030504040204" pitchFamily="34" charset="0"/>
              </a:rPr>
              <a:t>New time-step: now, the black and blue squares are dyed.</a:t>
            </a:r>
          </a:p>
          <a:p>
            <a:pPr>
              <a:spcBef>
                <a:spcPct val="20000"/>
              </a:spcBef>
              <a:defRPr/>
            </a:pPr>
            <a:r>
              <a:rPr lang="en-GB" sz="1800">
                <a:ea typeface="Verdana" panose="020B0604030504040204" pitchFamily="34" charset="0"/>
                <a:cs typeface="Verdana" panose="020B0604030504040204" pitchFamily="34" charset="0"/>
              </a:rPr>
              <a:t>Which squares will become dyed in the next time-step?</a:t>
            </a:r>
          </a:p>
        </p:txBody>
      </p:sp>
      <p:sp>
        <p:nvSpPr>
          <p:cNvPr id="7" name="Multiply 6" descr="Cross indicating this square is about to be dyed."/>
          <p:cNvSpPr/>
          <p:nvPr/>
        </p:nvSpPr>
        <p:spPr>
          <a:xfrm>
            <a:off x="2521374" y="1793509"/>
            <a:ext cx="324036" cy="324036"/>
          </a:xfrm>
          <a:prstGeom prst="mathMultiply">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8" name="Multiply 7" descr="Cross indicating this square is about to be dyed."/>
          <p:cNvSpPr/>
          <p:nvPr/>
        </p:nvSpPr>
        <p:spPr>
          <a:xfrm>
            <a:off x="3598290" y="2339165"/>
            <a:ext cx="324036" cy="324036"/>
          </a:xfrm>
          <a:prstGeom prst="mathMultiply">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9" name="Multiply 8" descr="Cross indicating this square is about to be dyed."/>
          <p:cNvSpPr/>
          <p:nvPr/>
        </p:nvSpPr>
        <p:spPr>
          <a:xfrm>
            <a:off x="3598290" y="3416835"/>
            <a:ext cx="324036" cy="324036"/>
          </a:xfrm>
          <a:prstGeom prst="mathMultiply">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Multiply 9" descr="Cross indicating this square is about to be dyed."/>
          <p:cNvSpPr/>
          <p:nvPr/>
        </p:nvSpPr>
        <p:spPr>
          <a:xfrm>
            <a:off x="1983899" y="3416835"/>
            <a:ext cx="324036" cy="324036"/>
          </a:xfrm>
          <a:prstGeom prst="mathMultiply">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93016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Forest fires</a:t>
            </a:r>
          </a:p>
        </p:txBody>
      </p:sp>
      <p:sp>
        <p:nvSpPr>
          <p:cNvPr id="3" name="Content Placeholder 2"/>
          <p:cNvSpPr>
            <a:spLocks noGrp="1"/>
          </p:cNvSpPr>
          <p:nvPr>
            <p:ph idx="1"/>
          </p:nvPr>
        </p:nvSpPr>
        <p:spPr>
          <a:xfrm>
            <a:off x="628650" y="1369219"/>
            <a:ext cx="6362550" cy="3263504"/>
          </a:xfrm>
        </p:spPr>
        <p:txBody>
          <a:bodyPr>
            <a:normAutofit/>
          </a:bodyPr>
          <a:lstStyle/>
          <a:p>
            <a:pPr marL="0" indent="0">
              <a:buNone/>
            </a:pPr>
            <a:r>
              <a:rPr lang="en-GB" sz="1800" dirty="0">
                <a:latin typeface="+mn-lt"/>
              </a:rPr>
              <a:t>Cellular automata can be used to model      processes like forest fires.</a:t>
            </a:r>
          </a:p>
          <a:p>
            <a:pPr marL="0" indent="0">
              <a:spcBef>
                <a:spcPts val="18"/>
              </a:spcBef>
              <a:buNone/>
            </a:pPr>
            <a:endParaRPr lang="en-GB" sz="1800" dirty="0">
              <a:latin typeface="+mn-lt"/>
            </a:endParaRPr>
          </a:p>
          <a:p>
            <a:pPr marL="0" indent="0">
              <a:buNone/>
            </a:pPr>
            <a:r>
              <a:rPr lang="en-GB" sz="1800" dirty="0">
                <a:latin typeface="+mn-lt"/>
              </a:rPr>
              <a:t>What do we know about how fires spread?</a:t>
            </a:r>
          </a:p>
          <a:p>
            <a:pPr lvl="0"/>
            <a:r>
              <a:rPr lang="en-GB" sz="1800" dirty="0">
                <a:latin typeface="+mn-lt"/>
              </a:rPr>
              <a:t>Something will not spontaneously catch on fire, it needs a source of ignition (e.g. a nearby burning tree)</a:t>
            </a:r>
          </a:p>
          <a:p>
            <a:pPr lvl="0"/>
            <a:r>
              <a:rPr lang="en-GB" sz="1800" dirty="0">
                <a:latin typeface="+mn-lt"/>
              </a:rPr>
              <a:t>Fire will not definitely spread – there is some uncertainty/chance</a:t>
            </a:r>
          </a:p>
          <a:p>
            <a:pPr lvl="0"/>
            <a:r>
              <a:rPr lang="en-GB" sz="1800" dirty="0">
                <a:latin typeface="+mn-lt"/>
              </a:rPr>
              <a:t>A tree will be more likely to catch light if lots of trees around it are burning</a:t>
            </a:r>
          </a:p>
        </p:txBody>
      </p:sp>
      <p:pic>
        <p:nvPicPr>
          <p:cNvPr id="4" name="Picture 3">
            <a:extLst>
              <a:ext uri="{FF2B5EF4-FFF2-40B4-BE49-F238E27FC236}">
                <a16:creationId xmlns:a16="http://schemas.microsoft.com/office/drawing/2014/main" id="{FA3D9DA3-2F85-A851-FF1A-9F7BB442CC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66643" y="-39489"/>
            <a:ext cx="3587868" cy="1994414"/>
          </a:xfrm>
          <a:prstGeom prst="rect">
            <a:avLst/>
          </a:prstGeom>
        </p:spPr>
      </p:pic>
      <p:sp>
        <p:nvSpPr>
          <p:cNvPr id="5" name="Subtitle 2">
            <a:extLst>
              <a:ext uri="{FF2B5EF4-FFF2-40B4-BE49-F238E27FC236}">
                <a16:creationId xmlns:a16="http://schemas.microsoft.com/office/drawing/2014/main" id="{B5DC0162-698C-8FD1-8088-CF1EF61F122F}"/>
              </a:ext>
            </a:extLst>
          </p:cNvPr>
          <p:cNvSpPr txBox="1">
            <a:spLocks/>
          </p:cNvSpPr>
          <p:nvPr/>
        </p:nvSpPr>
        <p:spPr>
          <a:xfrm>
            <a:off x="7360576" y="2002248"/>
            <a:ext cx="1783423" cy="21035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Credits: Josh O’Connor via Forest Atlas</a:t>
            </a:r>
          </a:p>
        </p:txBody>
      </p:sp>
    </p:spTree>
    <p:extLst>
      <p:ext uri="{BB962C8B-B14F-4D97-AF65-F5344CB8AC3E}">
        <p14:creationId xmlns:p14="http://schemas.microsoft.com/office/powerpoint/2010/main" val="195431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Introducing chance</a:t>
            </a:r>
          </a:p>
        </p:txBody>
      </p:sp>
      <p:sp>
        <p:nvSpPr>
          <p:cNvPr id="3" name="Content Placeholder 2"/>
          <p:cNvSpPr>
            <a:spLocks noGrp="1"/>
          </p:cNvSpPr>
          <p:nvPr>
            <p:ph idx="1"/>
          </p:nvPr>
        </p:nvSpPr>
        <p:spPr>
          <a:xfrm>
            <a:off x="628650" y="1369219"/>
            <a:ext cx="6367769" cy="2848820"/>
          </a:xfrm>
        </p:spPr>
        <p:txBody>
          <a:bodyPr>
            <a:normAutofit lnSpcReduction="10000"/>
          </a:bodyPr>
          <a:lstStyle/>
          <a:p>
            <a:pPr marL="0" indent="0">
              <a:spcBef>
                <a:spcPts val="18"/>
              </a:spcBef>
              <a:buNone/>
            </a:pPr>
            <a:r>
              <a:rPr lang="en-GB" sz="1800">
                <a:latin typeface="+mn-lt"/>
              </a:rPr>
              <a:t>Let’s assume that a tree has a 1/3 chance of catching light from one burning neighbour tree in normal conditions.</a:t>
            </a:r>
          </a:p>
          <a:p>
            <a:pPr marL="0" indent="0">
              <a:spcBef>
                <a:spcPts val="18"/>
              </a:spcBef>
              <a:buNone/>
            </a:pPr>
            <a:endParaRPr lang="en-GB" sz="1800">
              <a:latin typeface="+mn-lt"/>
            </a:endParaRPr>
          </a:p>
          <a:p>
            <a:pPr marL="0" indent="0">
              <a:spcBef>
                <a:spcPts val="18"/>
              </a:spcBef>
              <a:buNone/>
            </a:pPr>
            <a:r>
              <a:rPr lang="en-GB" sz="1800">
                <a:latin typeface="+mn-lt"/>
              </a:rPr>
              <a:t>If it has two neighbours already burning:</a:t>
            </a:r>
          </a:p>
          <a:p>
            <a:pPr>
              <a:spcBef>
                <a:spcPts val="18"/>
              </a:spcBef>
            </a:pPr>
            <a:r>
              <a:rPr lang="en-GB" sz="1800">
                <a:latin typeface="+mn-lt"/>
              </a:rPr>
              <a:t>1/3 chance of catching light from neighbour 1</a:t>
            </a:r>
          </a:p>
          <a:p>
            <a:pPr>
              <a:spcBef>
                <a:spcPts val="18"/>
              </a:spcBef>
            </a:pPr>
            <a:r>
              <a:rPr lang="en-GB" sz="1800">
                <a:latin typeface="+mn-lt"/>
              </a:rPr>
              <a:t>1/3 chance of catching light from neighbour 2</a:t>
            </a:r>
          </a:p>
          <a:p>
            <a:pPr marL="0" indent="0">
              <a:spcBef>
                <a:spcPts val="18"/>
              </a:spcBef>
              <a:buNone/>
            </a:pPr>
            <a:endParaRPr lang="en-GB" sz="1800">
              <a:latin typeface="+mn-lt"/>
            </a:endParaRPr>
          </a:p>
          <a:p>
            <a:pPr marL="1755000" indent="0">
              <a:spcBef>
                <a:spcPts val="18"/>
              </a:spcBef>
              <a:buNone/>
            </a:pPr>
            <a:r>
              <a:rPr lang="en-GB" sz="1800">
                <a:latin typeface="+mn-lt"/>
              </a:rPr>
              <a:t>Two states: normal &amp; burning</a:t>
            </a:r>
          </a:p>
          <a:p>
            <a:pPr marL="1755000" indent="0">
              <a:spcBef>
                <a:spcPts val="18"/>
              </a:spcBef>
              <a:buNone/>
            </a:pPr>
            <a:r>
              <a:rPr lang="en-GB" sz="1800">
                <a:latin typeface="+mn-lt"/>
              </a:rPr>
              <a:t>Model using dice</a:t>
            </a:r>
          </a:p>
          <a:p>
            <a:pPr marL="1755000" indent="0">
              <a:spcBef>
                <a:spcPts val="18"/>
              </a:spcBef>
              <a:buNone/>
            </a:pPr>
            <a:endParaRPr lang="en-GB" sz="1800">
              <a:latin typeface="+mn-lt"/>
            </a:endParaRPr>
          </a:p>
          <a:p>
            <a:pPr marL="1755000" indent="0">
              <a:spcBef>
                <a:spcPts val="18"/>
              </a:spcBef>
              <a:buNone/>
            </a:pPr>
            <a:r>
              <a:rPr lang="en-GB" sz="1800">
                <a:latin typeface="+mn-lt"/>
              </a:rPr>
              <a:t>For example…</a:t>
            </a:r>
          </a:p>
        </p:txBody>
      </p:sp>
      <p:graphicFrame>
        <p:nvGraphicFramePr>
          <p:cNvPr id="4" name="Table 3"/>
          <p:cNvGraphicFramePr>
            <a:graphicFrameLocks noGrp="1"/>
          </p:cNvGraphicFramePr>
          <p:nvPr>
            <p:extLst>
              <p:ext uri="{D42A27DB-BD31-4B8C-83A1-F6EECF244321}">
                <p14:modId xmlns:p14="http://schemas.microsoft.com/office/powerpoint/2010/main" val="954537786"/>
              </p:ext>
            </p:extLst>
          </p:nvPr>
        </p:nvGraphicFramePr>
        <p:xfrm>
          <a:off x="709126" y="3274142"/>
          <a:ext cx="1646005" cy="1595514"/>
        </p:xfrm>
        <a:graphic>
          <a:graphicData uri="http://schemas.openxmlformats.org/drawingml/2006/table">
            <a:tbl>
              <a:tblPr firstRow="1"/>
              <a:tblGrid>
                <a:gridCol w="329201">
                  <a:extLst>
                    <a:ext uri="{9D8B030D-6E8A-4147-A177-3AD203B41FA5}">
                      <a16:colId xmlns:a16="http://schemas.microsoft.com/office/drawing/2014/main" val="20000"/>
                    </a:ext>
                  </a:extLst>
                </a:gridCol>
                <a:gridCol w="329201">
                  <a:extLst>
                    <a:ext uri="{9D8B030D-6E8A-4147-A177-3AD203B41FA5}">
                      <a16:colId xmlns:a16="http://schemas.microsoft.com/office/drawing/2014/main" val="20001"/>
                    </a:ext>
                  </a:extLst>
                </a:gridCol>
                <a:gridCol w="329201">
                  <a:extLst>
                    <a:ext uri="{9D8B030D-6E8A-4147-A177-3AD203B41FA5}">
                      <a16:colId xmlns:a16="http://schemas.microsoft.com/office/drawing/2014/main" val="20002"/>
                    </a:ext>
                  </a:extLst>
                </a:gridCol>
                <a:gridCol w="329201">
                  <a:extLst>
                    <a:ext uri="{9D8B030D-6E8A-4147-A177-3AD203B41FA5}">
                      <a16:colId xmlns:a16="http://schemas.microsoft.com/office/drawing/2014/main" val="20003"/>
                    </a:ext>
                  </a:extLst>
                </a:gridCol>
                <a:gridCol w="329201">
                  <a:extLst>
                    <a:ext uri="{9D8B030D-6E8A-4147-A177-3AD203B41FA5}">
                      <a16:colId xmlns:a16="http://schemas.microsoft.com/office/drawing/2014/main" val="20004"/>
                    </a:ext>
                  </a:extLst>
                </a:gridCol>
              </a:tblGrid>
              <a:tr h="321918">
                <a:tc>
                  <a:txBody>
                    <a:bodyPr/>
                    <a:lstStyle/>
                    <a:p>
                      <a:pPr algn="ctr">
                        <a:lnSpc>
                          <a:spcPct val="115000"/>
                        </a:lnSpc>
                        <a:spcAft>
                          <a:spcPts val="0"/>
                        </a:spcAft>
                      </a:pPr>
                      <a:r>
                        <a:rPr lang="en-GB" sz="1800">
                          <a:latin typeface="Calibri"/>
                          <a:ea typeface="Calibri"/>
                          <a:cs typeface="Times New Roman"/>
                        </a:rPr>
                        <a:t>D</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18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latin typeface="Calibri"/>
                          <a:ea typeface="Calibri"/>
                          <a:cs typeface="Times New Roman"/>
                        </a:rPr>
                        <a:t>E</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8399">
                <a:tc>
                  <a:txBody>
                    <a:bodyPr/>
                    <a:lstStyle/>
                    <a:p>
                      <a:pPr algn="ctr">
                        <a:lnSpc>
                          <a:spcPct val="115000"/>
                        </a:lnSpc>
                        <a:spcAft>
                          <a:spcPts val="0"/>
                        </a:spcAft>
                      </a:pPr>
                      <a:r>
                        <a:rPr lang="en-GB" sz="1800">
                          <a:latin typeface="Calibri"/>
                          <a:ea typeface="Calibri"/>
                          <a:cs typeface="Times New Roman"/>
                        </a:rPr>
                        <a:t> </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latin typeface="Calibri"/>
                          <a:ea typeface="Calibri"/>
                          <a:cs typeface="Times New Roman"/>
                        </a:rPr>
                        <a:t>A</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800">
                          <a:latin typeface="Calibri"/>
                          <a:ea typeface="Calibri"/>
                          <a:cs typeface="Times New Roman"/>
                        </a:rPr>
                        <a:t>B</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8399">
                <a:tc>
                  <a:txBody>
                    <a:bodyPr/>
                    <a:lstStyle/>
                    <a:p>
                      <a:pPr algn="ctr">
                        <a:lnSpc>
                          <a:spcPct val="115000"/>
                        </a:lnSpc>
                        <a:spcAft>
                          <a:spcPts val="0"/>
                        </a:spcAft>
                      </a:pPr>
                      <a:endParaRPr lang="en-GB" sz="18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a:latin typeface="Calibri"/>
                          <a:ea typeface="Calibri"/>
                          <a:cs typeface="Times New Roman"/>
                        </a:rPr>
                        <a:t>C</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800">
                          <a:latin typeface="Calibri"/>
                          <a:ea typeface="Calibri"/>
                          <a:cs typeface="Times New Roman"/>
                        </a:rPr>
                        <a:t>F</a:t>
                      </a:r>
                      <a:endParaRPr lang="en-GB" sz="30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8399">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8399">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GB" sz="600">
                        <a:latin typeface="Calibri"/>
                        <a:ea typeface="Calibri"/>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4429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500"/>
              <a:t>Conditions (1)</a:t>
            </a:r>
          </a:p>
        </p:txBody>
      </p:sp>
      <p:sp>
        <p:nvSpPr>
          <p:cNvPr id="3" name="Content Placeholder 2">
            <a:extLst>
              <a:ext uri="{FF2B5EF4-FFF2-40B4-BE49-F238E27FC236}">
                <a16:creationId xmlns:a16="http://schemas.microsoft.com/office/drawing/2014/main" id="{981FC859-C27D-8511-BF61-AC1933D695C1}"/>
              </a:ext>
            </a:extLst>
          </p:cNvPr>
          <p:cNvSpPr>
            <a:spLocks noGrp="1"/>
          </p:cNvSpPr>
          <p:nvPr>
            <p:ph idx="1"/>
          </p:nvPr>
        </p:nvSpPr>
        <p:spPr>
          <a:xfrm>
            <a:off x="628650" y="1369219"/>
            <a:ext cx="6362550" cy="3263504"/>
          </a:xfrm>
        </p:spPr>
        <p:txBody>
          <a:bodyPr>
            <a:normAutofit/>
          </a:bodyPr>
          <a:lstStyle/>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Normal: P(T catches fire) = 1/3		</a:t>
            </a:r>
          </a:p>
          <a:p>
            <a:pPr marL="0" indent="0" algn="r">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e.g. roll 5 or 6</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Dry:</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High likelihood, P(T catches fire) = 1/2</a:t>
            </a:r>
          </a:p>
          <a:p>
            <a:pPr marL="0" indent="0" algn="r">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e.g. roll 1, 2 or 3</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Drought: </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Higher likelihood, P(T catches fire) = 5/6</a:t>
            </a:r>
          </a:p>
          <a:p>
            <a:pPr marL="0" indent="0" algn="r">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e.g. roll 2, 3, 4, 5 or 6</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Wet weather/flood:</a:t>
            </a:r>
          </a:p>
          <a:p>
            <a:pPr marL="0" indent="0">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Lower likelihood, P(T catches fire) = 1/10</a:t>
            </a:r>
          </a:p>
          <a:p>
            <a:pPr marL="0" indent="0" algn="r">
              <a:lnSpc>
                <a:spcPct val="100000"/>
              </a:lnSpc>
              <a:spcBef>
                <a:spcPts val="18"/>
              </a:spcBef>
              <a:buNone/>
              <a:defRPr/>
            </a:pPr>
            <a:r>
              <a:rPr lang="en-GB" sz="1800">
                <a:solidFill>
                  <a:prstClr val="black"/>
                </a:solidFill>
                <a:latin typeface="+mn-lt"/>
                <a:ea typeface="Verdana" panose="020B0604030504040204" pitchFamily="34" charset="0"/>
                <a:cs typeface="Verdana" panose="020B0604030504040204" pitchFamily="34" charset="0"/>
              </a:rPr>
              <a:t>e.g. roll 1 on a ten-sided die</a:t>
            </a:r>
            <a:r>
              <a:rPr lang="en-GB" sz="1800">
                <a:latin typeface="+mn-lt"/>
              </a:rPr>
              <a:t>.</a:t>
            </a:r>
            <a:endParaRPr lang="en-GB" sz="1800">
              <a:solidFill>
                <a:prstClr val="black"/>
              </a:solidFill>
              <a:latin typeface="+mn-lt"/>
              <a:ea typeface="Verdana" panose="020B0604030504040204" pitchFamily="34" charset="0"/>
              <a:cs typeface="Verdana" panose="020B060403050404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199619466"/>
              </p:ext>
            </p:extLst>
          </p:nvPr>
        </p:nvGraphicFramePr>
        <p:xfrm>
          <a:off x="5809578" y="273844"/>
          <a:ext cx="961926" cy="972108"/>
        </p:xfrm>
        <a:graphic>
          <a:graphicData uri="http://schemas.openxmlformats.org/drawingml/2006/table">
            <a:tbl>
              <a:tblPr firstRow="1"/>
              <a:tblGrid>
                <a:gridCol w="320642">
                  <a:extLst>
                    <a:ext uri="{9D8B030D-6E8A-4147-A177-3AD203B41FA5}">
                      <a16:colId xmlns:a16="http://schemas.microsoft.com/office/drawing/2014/main" val="20000"/>
                    </a:ext>
                  </a:extLst>
                </a:gridCol>
                <a:gridCol w="320642">
                  <a:extLst>
                    <a:ext uri="{9D8B030D-6E8A-4147-A177-3AD203B41FA5}">
                      <a16:colId xmlns:a16="http://schemas.microsoft.com/office/drawing/2014/main" val="20001"/>
                    </a:ext>
                  </a:extLst>
                </a:gridCol>
                <a:gridCol w="320642">
                  <a:extLst>
                    <a:ext uri="{9D8B030D-6E8A-4147-A177-3AD203B41FA5}">
                      <a16:colId xmlns:a16="http://schemas.microsoft.com/office/drawing/2014/main" val="20002"/>
                    </a:ext>
                  </a:extLst>
                </a:gridCol>
              </a:tblGrid>
              <a:tr h="324036">
                <a:tc>
                  <a:txBody>
                    <a:bodyPr/>
                    <a:lstStyle/>
                    <a:p>
                      <a:pPr algn="ctr">
                        <a:lnSpc>
                          <a:spcPct val="115000"/>
                        </a:lnSpc>
                        <a:spcAft>
                          <a:spcPts val="0"/>
                        </a:spcAft>
                      </a:pPr>
                      <a:r>
                        <a:rPr lang="en-GB" sz="1200" b="0">
                          <a:latin typeface="Verdana" panose="020B0604030504040204" pitchFamily="34" charset="0"/>
                          <a:ea typeface="Verdana" panose="020B0604030504040204" pitchFamily="34" charset="0"/>
                          <a:cs typeface="Verdana" panose="020B0604030504040204" pitchFamily="34" charset="0"/>
                        </a:rPr>
                        <a:t>1</a:t>
                      </a:r>
                      <a:endParaRPr lang="en-GB" sz="2100" b="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4036">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 </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A</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B</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extLst>
                  <a:ext uri="{0D108BD9-81ED-4DB2-BD59-A6C34878D82A}">
                    <a16:rowId xmlns:a16="http://schemas.microsoft.com/office/drawing/2014/main" val="10001"/>
                  </a:ext>
                </a:extLst>
              </a:tr>
              <a:tr h="324036">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2</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C</a:t>
                      </a:r>
                      <a:endParaRPr lang="en-GB" sz="2100">
                        <a:latin typeface="Verdana" panose="020B0604030504040204" pitchFamily="34" charset="0"/>
                        <a:ea typeface="Verdana" panose="020B0604030504040204" pitchFamily="34" charset="0"/>
                        <a:cs typeface="Verdana" panose="020B0604030504040204" pitchFamily="34" charset="0"/>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c>
                  <a:txBody>
                    <a:bodyPr/>
                    <a:lstStyle/>
                    <a:p>
                      <a:pPr algn="ctr">
                        <a:lnSpc>
                          <a:spcPct val="115000"/>
                        </a:lnSpc>
                        <a:spcAft>
                          <a:spcPts val="0"/>
                        </a:spcAft>
                      </a:pPr>
                      <a:r>
                        <a:rPr lang="en-GB" sz="1200">
                          <a:latin typeface="Verdana" panose="020B0604030504040204" pitchFamily="34" charset="0"/>
                          <a:ea typeface="Verdana" panose="020B0604030504040204" pitchFamily="34" charset="0"/>
                          <a:cs typeface="Verdana" panose="020B0604030504040204" pitchFamily="34" charset="0"/>
                        </a:rPr>
                        <a:t>3</a:t>
                      </a: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102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Ri colours">
      <a:dk1>
        <a:sysClr val="windowText" lastClr="000000"/>
      </a:dk1>
      <a:lt1>
        <a:sysClr val="window" lastClr="FFFFFF"/>
      </a:lt1>
      <a:dk2>
        <a:srgbClr val="44546A"/>
      </a:dk2>
      <a:lt2>
        <a:srgbClr val="E7E6E6"/>
      </a:lt2>
      <a:accent1>
        <a:srgbClr val="000000"/>
      </a:accent1>
      <a:accent2>
        <a:srgbClr val="B44A6E"/>
      </a:accent2>
      <a:accent3>
        <a:srgbClr val="C7CE5C"/>
      </a:accent3>
      <a:accent4>
        <a:srgbClr val="E8CA31"/>
      </a:accent4>
      <a:accent5>
        <a:srgbClr val="000000"/>
      </a:accent5>
      <a:accent6>
        <a:srgbClr val="70AD47"/>
      </a:accent6>
      <a:hlink>
        <a:srgbClr val="83B9DA"/>
      </a:hlink>
      <a:folHlink>
        <a:srgbClr val="954F72"/>
      </a:folHlink>
    </a:clrScheme>
    <a:fontScheme name="Custom 4">
      <a:majorFont>
        <a:latin typeface="Verdana Pro Semibold"/>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5" ma:contentTypeDescription="Create a new document." ma:contentTypeScope="" ma:versionID="14be7268ac1252d1b8ce7476161d3071">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c70e7541f9837ca5fcd878eba8f4a4c9"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3505947-c026-4ae1-9619-931bb6cf241d">
      <Terms xmlns="http://schemas.microsoft.com/office/infopath/2007/PartnerControls"/>
    </lcf76f155ced4ddcb4097134ff3c332f>
    <TaxCatchAll xmlns="a4ad3fa0-b3f8-44de-91d5-885247d8d97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A4F786-C459-42ED-A527-66AE93C702A8}">
  <ds:schemaRefs>
    <ds:schemaRef ds:uri="73505947-c026-4ae1-9619-931bb6cf241d"/>
    <ds:schemaRef ds:uri="a4ad3fa0-b3f8-44de-91d5-885247d8d97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BAA53D2-1983-4472-A16F-50E2C140255F}">
  <ds:schemaRefs>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purl.org/dc/dcmitype/"/>
    <ds:schemaRef ds:uri="http://schemas.microsoft.com/office/infopath/2007/PartnerControls"/>
    <ds:schemaRef ds:uri="http://purl.org/dc/elements/1.1/"/>
    <ds:schemaRef ds:uri="a4ad3fa0-b3f8-44de-91d5-885247d8d97c"/>
    <ds:schemaRef ds:uri="73505947-c026-4ae1-9619-931bb6cf241d"/>
    <ds:schemaRef ds:uri="http://www.w3.org/XML/1998/namespace"/>
  </ds:schemaRefs>
</ds:datastoreItem>
</file>

<file path=customXml/itemProps3.xml><?xml version="1.0" encoding="utf-8"?>
<ds:datastoreItem xmlns:ds="http://schemas.openxmlformats.org/officeDocument/2006/customXml" ds:itemID="{ADB53F9E-2425-406F-A26C-779D1C933D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TotalTime>
  <Words>4968</Words>
  <Application>Microsoft Office PowerPoint</Application>
  <PresentationFormat>On-screen Show (16:9)</PresentationFormat>
  <Paragraphs>289</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MetaBold-Roman</vt:lpstr>
      <vt:lpstr>MetaBook-Roman</vt:lpstr>
      <vt:lpstr>Verdana</vt:lpstr>
      <vt:lpstr>Verdana (Body)</vt:lpstr>
      <vt:lpstr>Verdana Pro Semibold</vt:lpstr>
      <vt:lpstr>Office Theme</vt:lpstr>
      <vt:lpstr>Modelling Forest Fires</vt:lpstr>
      <vt:lpstr>Cellular Automata</vt:lpstr>
      <vt:lpstr>Spreading dye</vt:lpstr>
      <vt:lpstr>Spreading dye: time-step 1</vt:lpstr>
      <vt:lpstr>Spreading dye: time-step 1 (2)</vt:lpstr>
      <vt:lpstr>Spreading dye: time-step 2</vt:lpstr>
      <vt:lpstr>Forest fires</vt:lpstr>
      <vt:lpstr>Introducing chance</vt:lpstr>
      <vt:lpstr>Conditions (1)</vt:lpstr>
      <vt:lpstr>Conditions (2)</vt:lpstr>
      <vt:lpstr>Fire modelling</vt:lpstr>
      <vt:lpstr>Mathematical models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Lefévère-Laoide</dc:creator>
  <cp:lastModifiedBy>Ashley Cole</cp:lastModifiedBy>
  <cp:revision>2</cp:revision>
  <dcterms:created xsi:type="dcterms:W3CDTF">2024-08-10T19:35:24Z</dcterms:created>
  <dcterms:modified xsi:type="dcterms:W3CDTF">2025-03-31T11:34:25Z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ies>
</file>