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2"/>
  </p:notesMasterIdLst>
  <p:sldIdLst>
    <p:sldId id="305" r:id="rId2"/>
    <p:sldId id="287" r:id="rId3"/>
    <p:sldId id="308" r:id="rId4"/>
    <p:sldId id="306" r:id="rId5"/>
    <p:sldId id="279" r:id="rId6"/>
    <p:sldId id="280" r:id="rId7"/>
    <p:sldId id="304" r:id="rId8"/>
    <p:sldId id="282" r:id="rId9"/>
    <p:sldId id="283" r:id="rId10"/>
    <p:sldId id="284" r:id="rId11"/>
    <p:sldId id="309" r:id="rId12"/>
    <p:sldId id="310" r:id="rId13"/>
    <p:sldId id="278" r:id="rId14"/>
    <p:sldId id="290" r:id="rId15"/>
    <p:sldId id="293" r:id="rId16"/>
    <p:sldId id="294" r:id="rId17"/>
    <p:sldId id="259" r:id="rId18"/>
    <p:sldId id="295" r:id="rId19"/>
    <p:sldId id="264" r:id="rId20"/>
    <p:sldId id="260" r:id="rId21"/>
    <p:sldId id="296" r:id="rId22"/>
    <p:sldId id="297" r:id="rId23"/>
    <p:sldId id="298" r:id="rId24"/>
    <p:sldId id="301" r:id="rId25"/>
    <p:sldId id="302" r:id="rId26"/>
    <p:sldId id="300" r:id="rId27"/>
    <p:sldId id="291" r:id="rId28"/>
    <p:sldId id="299" r:id="rId29"/>
    <p:sldId id="285" r:id="rId30"/>
    <p:sldId id="286" r:id="rId31"/>
  </p:sldIdLst>
  <p:sldSz cx="9144000" cy="6858000" type="screen4x3"/>
  <p:notesSz cx="6645275" cy="97758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ourtney McLaughlin" initials="CM" lastIdx="1" clrIdx="0">
    <p:extLst>
      <p:ext uri="{19B8F6BF-5375-455C-9EA6-DF929625EA0E}">
        <p15:presenceInfo xmlns:p15="http://schemas.microsoft.com/office/powerpoint/2012/main" userId="S-1-5-21-2907497116-2697546570-1609353548-40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CAE"/>
    <a:srgbClr val="00CC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628" autoAdjust="0"/>
    <p:restoredTop sz="94660"/>
  </p:normalViewPr>
  <p:slideViewPr>
    <p:cSldViewPr snapToGrid="0" showGuides="1">
      <p:cViewPr varScale="1">
        <p:scale>
          <a:sx n="112" d="100"/>
          <a:sy n="112" d="100"/>
        </p:scale>
        <p:origin x="1968" y="108"/>
      </p:cViewPr>
      <p:guideLst>
        <p:guide orient="horz" pos="2160"/>
        <p:guide pos="2880"/>
      </p:guideLst>
    </p:cSldViewPr>
  </p:slideViewPr>
  <p:notesTextViewPr>
    <p:cViewPr>
      <p:scale>
        <a:sx n="1" d="1"/>
        <a:sy n="1" d="1"/>
      </p:scale>
      <p:origin x="0" y="0"/>
    </p:cViewPr>
  </p:notesTextViewPr>
  <p:sorterViewPr>
    <p:cViewPr>
      <p:scale>
        <a:sx n="100" d="100"/>
        <a:sy n="100" d="100"/>
      </p:scale>
      <p:origin x="0" y="-186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79619" cy="490489"/>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764118" y="0"/>
            <a:ext cx="2879619" cy="490489"/>
          </a:xfrm>
          <a:prstGeom prst="rect">
            <a:avLst/>
          </a:prstGeom>
        </p:spPr>
        <p:txBody>
          <a:bodyPr vert="horz" lIns="91440" tIns="45720" rIns="91440" bIns="45720" rtlCol="0"/>
          <a:lstStyle>
            <a:lvl1pPr algn="r">
              <a:defRPr sz="1200"/>
            </a:lvl1pPr>
          </a:lstStyle>
          <a:p>
            <a:fld id="{3C8A5E0E-82DF-446A-A27C-637375F57137}" type="datetimeFigureOut">
              <a:rPr lang="en-GB" smtClean="0"/>
              <a:t>13/03/2019</a:t>
            </a:fld>
            <a:endParaRPr lang="en-GB"/>
          </a:p>
        </p:txBody>
      </p:sp>
      <p:sp>
        <p:nvSpPr>
          <p:cNvPr id="4" name="Slide Image Placeholder 3"/>
          <p:cNvSpPr>
            <a:spLocks noGrp="1" noRot="1" noChangeAspect="1"/>
          </p:cNvSpPr>
          <p:nvPr>
            <p:ph type="sldImg" idx="2"/>
          </p:nvPr>
        </p:nvSpPr>
        <p:spPr>
          <a:xfrm>
            <a:off x="1123950" y="1222375"/>
            <a:ext cx="4397375" cy="32988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64528" y="4704616"/>
            <a:ext cx="5316220" cy="3849231"/>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285338"/>
            <a:ext cx="2879619" cy="490488"/>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764118" y="9285338"/>
            <a:ext cx="2879619" cy="490488"/>
          </a:xfrm>
          <a:prstGeom prst="rect">
            <a:avLst/>
          </a:prstGeom>
        </p:spPr>
        <p:txBody>
          <a:bodyPr vert="horz" lIns="91440" tIns="45720" rIns="91440" bIns="45720" rtlCol="0" anchor="b"/>
          <a:lstStyle>
            <a:lvl1pPr algn="r">
              <a:defRPr sz="1200"/>
            </a:lvl1pPr>
          </a:lstStyle>
          <a:p>
            <a:fld id="{2DD9F895-405C-4A43-B828-4C757917D432}" type="slidenum">
              <a:rPr lang="en-GB" smtClean="0"/>
              <a:t>‹#›</a:t>
            </a:fld>
            <a:endParaRPr lang="en-GB"/>
          </a:p>
        </p:txBody>
      </p:sp>
    </p:spTree>
    <p:extLst>
      <p:ext uri="{BB962C8B-B14F-4D97-AF65-F5344CB8AC3E}">
        <p14:creationId xmlns:p14="http://schemas.microsoft.com/office/powerpoint/2010/main" val="1847462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rigb.org/christmas-lectures/watch/2006/the-num8er-my5teries/lecture-1"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mailto:masterclasses@ri.ac.uk"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The Ri is a science communication charity which has been around since 1799. We’ve got a huge amount of history and lots of famous scientists lived and worked at the Ri. Most importantly, we’ve always been about communicating science to the general public – and that’s something we still do today. We do talks and activities for the public as well as with schools all across the UK.</a:t>
            </a: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735365" y="10097805"/>
            <a:ext cx="2857622" cy="533406"/>
          </a:xfrm>
          <a:prstGeom prst="rect">
            <a:avLst/>
          </a:prstGeom>
        </p:spPr>
        <p:txBody>
          <a:bodyPr/>
          <a:lstStyle/>
          <a:p>
            <a:fld id="{C7574F40-1275-42A8-AFEA-51C7CC288D57}" type="slidenum">
              <a:rPr lang="en-GB" smtClean="0">
                <a:solidFill>
                  <a:prstClr val="black"/>
                </a:solidFill>
              </a:rPr>
              <a:pPr/>
              <a:t>5</a:t>
            </a:fld>
            <a:endParaRPr lang="en-GB">
              <a:solidFill>
                <a:prstClr val="black"/>
              </a:solidFill>
            </a:endParaRPr>
          </a:p>
        </p:txBody>
      </p:sp>
    </p:spTree>
    <p:extLst>
      <p:ext uri="{BB962C8B-B14F-4D97-AF65-F5344CB8AC3E}">
        <p14:creationId xmlns:p14="http://schemas.microsoft.com/office/powerpoint/2010/main" val="8917854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Here are some of the things that the Ri does today. We especially</a:t>
            </a:r>
            <a:r>
              <a:rPr lang="en-GB" sz="1200" kern="1200" baseline="0" dirty="0" smtClean="0">
                <a:solidFill>
                  <a:schemeClr val="tx1"/>
                </a:solidFill>
                <a:effectLst/>
                <a:latin typeface="+mn-lt"/>
                <a:ea typeface="+mn-ea"/>
                <a:cs typeface="+mn-cs"/>
              </a:rPr>
              <a:t> have lots going on in London, so if you enjoy your Masterclasses there are a range of holiday workshops at the Ri which you might like to take part in. </a:t>
            </a:r>
            <a:endParaRPr lang="en-GB" dirty="0"/>
          </a:p>
        </p:txBody>
      </p:sp>
      <p:sp>
        <p:nvSpPr>
          <p:cNvPr id="4" name="Slide Number Placeholder 3"/>
          <p:cNvSpPr>
            <a:spLocks noGrp="1"/>
          </p:cNvSpPr>
          <p:nvPr>
            <p:ph type="sldNum" sz="quarter" idx="10"/>
          </p:nvPr>
        </p:nvSpPr>
        <p:spPr>
          <a:xfrm>
            <a:off x="3735365" y="10097805"/>
            <a:ext cx="2857622" cy="533406"/>
          </a:xfrm>
          <a:prstGeom prst="rect">
            <a:avLst/>
          </a:prstGeom>
        </p:spPr>
        <p:txBody>
          <a:bodyPr/>
          <a:lstStyle/>
          <a:p>
            <a:fld id="{C7574F40-1275-42A8-AFEA-51C7CC288D57}" type="slidenum">
              <a:rPr lang="en-GB" smtClean="0">
                <a:solidFill>
                  <a:prstClr val="black"/>
                </a:solidFill>
              </a:rPr>
              <a:pPr/>
              <a:t>6</a:t>
            </a:fld>
            <a:endParaRPr lang="en-GB">
              <a:solidFill>
                <a:prstClr val="black"/>
              </a:solidFill>
            </a:endParaRPr>
          </a:p>
        </p:txBody>
      </p:sp>
    </p:spTree>
    <p:extLst>
      <p:ext uri="{BB962C8B-B14F-4D97-AF65-F5344CB8AC3E}">
        <p14:creationId xmlns:p14="http://schemas.microsoft.com/office/powerpoint/2010/main" val="34782731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Begun by Michael Faraday in 1825, the CHRISTMAS LECTURES are now broadcast on UK television every December and have formed part of the British Christmas tradition for generations. The Lectures have been broadcast on TV since 1936 – we think they were the very first science programme on television. The theme changes every year, with the Lectures delivered by an expert in their field. Many world-famous scientists have given the Lectures since 1925, including David Attenborough, Carl Sagan, Richard Dawkins, and our latest Lecturer Sophie Scott. You can watch all of the recent CHRISTMAS LECTURES on our website, along with many of the older ones – and more are going online all the time. Ri members and UK schools can apply for tickets to see them being filmed live – but no adults can attend without someone aged 11-17 accompanying them! To find out more about the Lectures (or Ri Membership) visit our website, www.rigb.org.</a:t>
            </a:r>
          </a:p>
          <a:p>
            <a:endParaRPr lang="en-GB" dirty="0"/>
          </a:p>
          <a:p>
            <a:r>
              <a:rPr lang="en-GB" dirty="0"/>
              <a:t>The first mathematics CHRISTMAS LECTURES were not until 1978, and were delivered by Professor Sir Christopher Zeeman. They were extremely popular and demonstrated all sorts of mathematical concepts, including mathematical proof – some of which you will see in your Masterclasses. In fact, the lectures were so popular that they started off the Masterclass programme and Christopher Zeeman delivered many of the sessions in the first few series of workshops in London. The most recent maths-themed CHRSITMAS LECTURES were delivered by Marcus Du </a:t>
            </a:r>
            <a:r>
              <a:rPr lang="en-GB" dirty="0" err="1"/>
              <a:t>Sautoy</a:t>
            </a:r>
            <a:r>
              <a:rPr lang="en-GB" dirty="0"/>
              <a:t> in 2006.</a:t>
            </a:r>
          </a:p>
          <a:p>
            <a:endParaRPr lang="en-GB" dirty="0"/>
          </a:p>
          <a:p>
            <a:r>
              <a:rPr lang="en-GB" dirty="0"/>
              <a:t>Watch Prof Sir Christopher Zeeman’s 1978 CHRISTMAS LECTURES:</a:t>
            </a:r>
          </a:p>
          <a:p>
            <a:r>
              <a:rPr lang="en-GB" dirty="0"/>
              <a:t>http://www.rigb.org/christmas-lectures/watch/1978/mathematics-into-pictures </a:t>
            </a:r>
          </a:p>
          <a:p>
            <a:endParaRPr lang="en-GB" dirty="0"/>
          </a:p>
          <a:p>
            <a:r>
              <a:rPr lang="en-GB" dirty="0"/>
              <a:t>Watch Marcus du </a:t>
            </a:r>
            <a:r>
              <a:rPr lang="en-GB" dirty="0" err="1"/>
              <a:t>Sautoy’s</a:t>
            </a:r>
            <a:r>
              <a:rPr lang="en-GB" dirty="0"/>
              <a:t> 2006 CHRISTMAS LECTURES:</a:t>
            </a:r>
          </a:p>
          <a:p>
            <a:r>
              <a:rPr lang="en-GB" u="sng" dirty="0">
                <a:hlinkClick r:id="rId3"/>
              </a:rPr>
              <a:t>http://www.rigb.org/christmas-lectures/watch/2006/the-num8er-my5teries/lecture-1</a:t>
            </a:r>
            <a:endParaRPr lang="en-GB" dirty="0"/>
          </a:p>
          <a:p>
            <a:r>
              <a:rPr lang="en-GB" dirty="0"/>
              <a:t> </a:t>
            </a:r>
          </a:p>
        </p:txBody>
      </p:sp>
      <p:sp>
        <p:nvSpPr>
          <p:cNvPr id="4" name="Slide Number Placeholder 3"/>
          <p:cNvSpPr>
            <a:spLocks noGrp="1"/>
          </p:cNvSpPr>
          <p:nvPr>
            <p:ph type="sldNum" sz="quarter" idx="10"/>
          </p:nvPr>
        </p:nvSpPr>
        <p:spPr>
          <a:xfrm>
            <a:off x="3764118" y="9285338"/>
            <a:ext cx="2879619" cy="490488"/>
          </a:xfrm>
          <a:prstGeom prst="rect">
            <a:avLst/>
          </a:prstGeom>
        </p:spPr>
        <p:txBody>
          <a:bodyPr/>
          <a:lstStyle/>
          <a:p>
            <a:fld id="{C7574F40-1275-42A8-AFEA-51C7CC288D57}" type="slidenum">
              <a:rPr lang="en-GB" smtClean="0">
                <a:solidFill>
                  <a:prstClr val="black"/>
                </a:solidFill>
              </a:rPr>
              <a:pPr/>
              <a:t>7</a:t>
            </a:fld>
            <a:endParaRPr lang="en-GB">
              <a:solidFill>
                <a:prstClr val="black"/>
              </a:solidFill>
            </a:endParaRPr>
          </a:p>
        </p:txBody>
      </p:sp>
    </p:spTree>
    <p:extLst>
      <p:ext uri="{BB962C8B-B14F-4D97-AF65-F5344CB8AC3E}">
        <p14:creationId xmlns:p14="http://schemas.microsoft.com/office/powerpoint/2010/main" val="11609259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We have a huge video channel on YouTube – if</a:t>
            </a:r>
            <a:r>
              <a:rPr lang="en-GB" sz="1200" kern="1200" baseline="0" dirty="0" smtClean="0">
                <a:solidFill>
                  <a:schemeClr val="tx1"/>
                </a:solidFill>
                <a:effectLst/>
                <a:latin typeface="+mn-lt"/>
                <a:ea typeface="+mn-ea"/>
                <a:cs typeface="+mn-cs"/>
              </a:rPr>
              <a:t> you have five minutes or five hours, there is something to interest you if you like science and maths. We make short videos showing a variety of experiments and the science behind the everyday, animations on interesting topics and we film many of our talks in London. We also have a special series called </a:t>
            </a:r>
            <a:r>
              <a:rPr lang="en-GB" sz="1200" kern="1200" baseline="0" dirty="0" err="1" smtClean="0">
                <a:solidFill>
                  <a:schemeClr val="tx1"/>
                </a:solidFill>
                <a:effectLst/>
                <a:latin typeface="+mn-lt"/>
                <a:ea typeface="+mn-ea"/>
                <a:cs typeface="+mn-cs"/>
              </a:rPr>
              <a:t>ExpeRimental</a:t>
            </a:r>
            <a:r>
              <a:rPr lang="en-GB" sz="1200" kern="1200" baseline="0" dirty="0" smtClean="0">
                <a:solidFill>
                  <a:schemeClr val="tx1"/>
                </a:solidFill>
                <a:effectLst/>
                <a:latin typeface="+mn-lt"/>
                <a:ea typeface="+mn-ea"/>
                <a:cs typeface="+mn-cs"/>
              </a:rPr>
              <a:t> which is mainly for parents and carers, or older brothers and sisters, all about doing science experiments at home with their children or younger siblings. As has been mentioned, r</a:t>
            </a:r>
            <a:r>
              <a:rPr lang="en-GB" sz="1200" kern="1200" dirty="0" smtClean="0">
                <a:solidFill>
                  <a:schemeClr val="tx1"/>
                </a:solidFill>
                <a:effectLst/>
                <a:latin typeface="+mn-lt"/>
                <a:ea typeface="+mn-ea"/>
                <a:cs typeface="+mn-cs"/>
              </a:rPr>
              <a:t>ecent CHRISTMAS LECTURES are available on the Ri website alongside select past Christmas Lectures – more are being digitised all the time. To watch</a:t>
            </a:r>
            <a:r>
              <a:rPr lang="en-GB" sz="1200" kern="1200" baseline="0" dirty="0" smtClean="0">
                <a:solidFill>
                  <a:schemeClr val="tx1"/>
                </a:solidFill>
                <a:effectLst/>
                <a:latin typeface="+mn-lt"/>
                <a:ea typeface="+mn-ea"/>
                <a:cs typeface="+mn-cs"/>
              </a:rPr>
              <a:t> our videos you can search for the Royal Institution on YouTube.</a:t>
            </a:r>
            <a:r>
              <a:rPr lang="en-GB" sz="1200" kern="1200" dirty="0" smtClean="0">
                <a:solidFill>
                  <a:schemeClr val="tx1"/>
                </a:solidFill>
                <a:effectLst/>
                <a:latin typeface="+mn-lt"/>
                <a:ea typeface="+mn-ea"/>
                <a:cs typeface="+mn-cs"/>
              </a:rPr>
              <a:t>  We hope that you will be able to find lots of fascinating things to watch and</a:t>
            </a:r>
            <a:r>
              <a:rPr lang="en-GB" sz="1200" kern="1200" baseline="0" dirty="0" smtClean="0">
                <a:solidFill>
                  <a:schemeClr val="tx1"/>
                </a:solidFill>
                <a:effectLst/>
                <a:latin typeface="+mn-lt"/>
                <a:ea typeface="+mn-ea"/>
                <a:cs typeface="+mn-cs"/>
              </a:rPr>
              <a:t> to help you continue your interest in science and maths once your Masterclass series has finished.</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735365" y="10097805"/>
            <a:ext cx="2857622" cy="533406"/>
          </a:xfrm>
          <a:prstGeom prst="rect">
            <a:avLst/>
          </a:prstGeom>
        </p:spPr>
        <p:txBody>
          <a:bodyPr/>
          <a:lstStyle/>
          <a:p>
            <a:fld id="{C7574F40-1275-42A8-AFEA-51C7CC288D57}" type="slidenum">
              <a:rPr lang="en-GB" smtClean="0">
                <a:solidFill>
                  <a:prstClr val="black"/>
                </a:solidFill>
              </a:rPr>
              <a:pPr/>
              <a:t>8</a:t>
            </a:fld>
            <a:endParaRPr lang="en-GB">
              <a:solidFill>
                <a:prstClr val="black"/>
              </a:solidFill>
            </a:endParaRPr>
          </a:p>
        </p:txBody>
      </p:sp>
    </p:spTree>
    <p:extLst>
      <p:ext uri="{BB962C8B-B14F-4D97-AF65-F5344CB8AC3E}">
        <p14:creationId xmlns:p14="http://schemas.microsoft.com/office/powerpoint/2010/main" val="2707731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We have a huge video channel on YouTube – if</a:t>
            </a:r>
            <a:r>
              <a:rPr lang="en-GB" sz="1200" kern="1200" baseline="0" dirty="0" smtClean="0">
                <a:solidFill>
                  <a:schemeClr val="tx1"/>
                </a:solidFill>
                <a:effectLst/>
                <a:latin typeface="+mn-lt"/>
                <a:ea typeface="+mn-ea"/>
                <a:cs typeface="+mn-cs"/>
              </a:rPr>
              <a:t> you have five minutes or five hours, there is something to interest you if you like science and maths. We make short videos showing a variety of experiments and the science behind the everyday, animations on interesting topics and we film many of our talks in London. We also have a special series called </a:t>
            </a:r>
            <a:r>
              <a:rPr lang="en-GB" sz="1200" kern="1200" baseline="0" dirty="0" err="1" smtClean="0">
                <a:solidFill>
                  <a:schemeClr val="tx1"/>
                </a:solidFill>
                <a:effectLst/>
                <a:latin typeface="+mn-lt"/>
                <a:ea typeface="+mn-ea"/>
                <a:cs typeface="+mn-cs"/>
              </a:rPr>
              <a:t>ExpeRimental</a:t>
            </a:r>
            <a:r>
              <a:rPr lang="en-GB" sz="1200" kern="1200" baseline="0" dirty="0" smtClean="0">
                <a:solidFill>
                  <a:schemeClr val="tx1"/>
                </a:solidFill>
                <a:effectLst/>
                <a:latin typeface="+mn-lt"/>
                <a:ea typeface="+mn-ea"/>
                <a:cs typeface="+mn-cs"/>
              </a:rPr>
              <a:t> which is mainly for parents and carers, or older brothers and sisters, all about doing science experiments at home with their children or younger siblings. As has been mentioned, r</a:t>
            </a:r>
            <a:r>
              <a:rPr lang="en-GB" sz="1200" kern="1200" dirty="0" smtClean="0">
                <a:solidFill>
                  <a:schemeClr val="tx1"/>
                </a:solidFill>
                <a:effectLst/>
                <a:latin typeface="+mn-lt"/>
                <a:ea typeface="+mn-ea"/>
                <a:cs typeface="+mn-cs"/>
              </a:rPr>
              <a:t>ecent CHRISTMAS LECTURES are available on the Ri website alongside select past Christmas Lectures – more are being digitised all the time. To watch</a:t>
            </a:r>
            <a:r>
              <a:rPr lang="en-GB" sz="1200" kern="1200" baseline="0" dirty="0" smtClean="0">
                <a:solidFill>
                  <a:schemeClr val="tx1"/>
                </a:solidFill>
                <a:effectLst/>
                <a:latin typeface="+mn-lt"/>
                <a:ea typeface="+mn-ea"/>
                <a:cs typeface="+mn-cs"/>
              </a:rPr>
              <a:t> our videos you can search for the Royal Institution on YouTube.</a:t>
            </a:r>
            <a:r>
              <a:rPr lang="en-GB" sz="1200" kern="1200" dirty="0" smtClean="0">
                <a:solidFill>
                  <a:schemeClr val="tx1"/>
                </a:solidFill>
                <a:effectLst/>
                <a:latin typeface="+mn-lt"/>
                <a:ea typeface="+mn-ea"/>
                <a:cs typeface="+mn-cs"/>
              </a:rPr>
              <a:t>  We hope that you will be able to find lots of fascinating things to watch and</a:t>
            </a:r>
            <a:r>
              <a:rPr lang="en-GB" sz="1200" kern="1200" baseline="0" dirty="0" smtClean="0">
                <a:solidFill>
                  <a:schemeClr val="tx1"/>
                </a:solidFill>
                <a:effectLst/>
                <a:latin typeface="+mn-lt"/>
                <a:ea typeface="+mn-ea"/>
                <a:cs typeface="+mn-cs"/>
              </a:rPr>
              <a:t> to help you continue your interest in science and maths once your Masterclass series has finished.</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735365" y="10097805"/>
            <a:ext cx="2857622" cy="533406"/>
          </a:xfrm>
          <a:prstGeom prst="rect">
            <a:avLst/>
          </a:prstGeom>
        </p:spPr>
        <p:txBody>
          <a:bodyPr/>
          <a:lstStyle/>
          <a:p>
            <a:fld id="{C7574F40-1275-42A8-AFEA-51C7CC288D57}" type="slidenum">
              <a:rPr lang="en-GB" smtClean="0">
                <a:solidFill>
                  <a:prstClr val="black"/>
                </a:solidFill>
              </a:rPr>
              <a:pPr/>
              <a:t>9</a:t>
            </a:fld>
            <a:endParaRPr lang="en-GB">
              <a:solidFill>
                <a:prstClr val="black"/>
              </a:solidFill>
            </a:endParaRPr>
          </a:p>
        </p:txBody>
      </p:sp>
    </p:spTree>
    <p:extLst>
      <p:ext uri="{BB962C8B-B14F-4D97-AF65-F5344CB8AC3E}">
        <p14:creationId xmlns:p14="http://schemas.microsoft.com/office/powerpoint/2010/main" val="20923683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We have a huge video channel on YouTube – if</a:t>
            </a:r>
            <a:r>
              <a:rPr lang="en-GB" sz="1200" kern="1200" baseline="0" dirty="0" smtClean="0">
                <a:solidFill>
                  <a:schemeClr val="tx1"/>
                </a:solidFill>
                <a:effectLst/>
                <a:latin typeface="+mn-lt"/>
                <a:ea typeface="+mn-ea"/>
                <a:cs typeface="+mn-cs"/>
              </a:rPr>
              <a:t> you have five minutes or five hours, there is something to interest you if you like science and maths. We make short videos showing a variety of experiments and the science behind the everyday, animations on interesting topics and we film many of our talks in London. We also have a special series called </a:t>
            </a:r>
            <a:r>
              <a:rPr lang="en-GB" sz="1200" kern="1200" baseline="0" dirty="0" err="1" smtClean="0">
                <a:solidFill>
                  <a:schemeClr val="tx1"/>
                </a:solidFill>
                <a:effectLst/>
                <a:latin typeface="+mn-lt"/>
                <a:ea typeface="+mn-ea"/>
                <a:cs typeface="+mn-cs"/>
              </a:rPr>
              <a:t>ExpeRimental</a:t>
            </a:r>
            <a:r>
              <a:rPr lang="en-GB" sz="1200" kern="1200" baseline="0" dirty="0" smtClean="0">
                <a:solidFill>
                  <a:schemeClr val="tx1"/>
                </a:solidFill>
                <a:effectLst/>
                <a:latin typeface="+mn-lt"/>
                <a:ea typeface="+mn-ea"/>
                <a:cs typeface="+mn-cs"/>
              </a:rPr>
              <a:t> which is mainly for parents and carers, or older brothers and sisters, all about doing science experiments at home with their children or younger siblings. As has been mentioned, r</a:t>
            </a:r>
            <a:r>
              <a:rPr lang="en-GB" sz="1200" kern="1200" dirty="0" smtClean="0">
                <a:solidFill>
                  <a:schemeClr val="tx1"/>
                </a:solidFill>
                <a:effectLst/>
                <a:latin typeface="+mn-lt"/>
                <a:ea typeface="+mn-ea"/>
                <a:cs typeface="+mn-cs"/>
              </a:rPr>
              <a:t>ecent CHRISTMAS LECTURES are available on the Ri website alongside select past Christmas Lectures – more are being digitised all the time. To watch</a:t>
            </a:r>
            <a:r>
              <a:rPr lang="en-GB" sz="1200" kern="1200" baseline="0" dirty="0" smtClean="0">
                <a:solidFill>
                  <a:schemeClr val="tx1"/>
                </a:solidFill>
                <a:effectLst/>
                <a:latin typeface="+mn-lt"/>
                <a:ea typeface="+mn-ea"/>
                <a:cs typeface="+mn-cs"/>
              </a:rPr>
              <a:t> our videos you can search for the Royal Institution on YouTube.</a:t>
            </a:r>
            <a:r>
              <a:rPr lang="en-GB" sz="1200" kern="1200" dirty="0" smtClean="0">
                <a:solidFill>
                  <a:schemeClr val="tx1"/>
                </a:solidFill>
                <a:effectLst/>
                <a:latin typeface="+mn-lt"/>
                <a:ea typeface="+mn-ea"/>
                <a:cs typeface="+mn-cs"/>
              </a:rPr>
              <a:t>  We hope that you will be able to find lots of fascinating things to watch and</a:t>
            </a:r>
            <a:r>
              <a:rPr lang="en-GB" sz="1200" kern="1200" baseline="0" dirty="0" smtClean="0">
                <a:solidFill>
                  <a:schemeClr val="tx1"/>
                </a:solidFill>
                <a:effectLst/>
                <a:latin typeface="+mn-lt"/>
                <a:ea typeface="+mn-ea"/>
                <a:cs typeface="+mn-cs"/>
              </a:rPr>
              <a:t> to help you continue your interest in science and maths once your Masterclass series has finished.</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735365" y="10097805"/>
            <a:ext cx="2857622" cy="533406"/>
          </a:xfrm>
          <a:prstGeom prst="rect">
            <a:avLst/>
          </a:prstGeom>
        </p:spPr>
        <p:txBody>
          <a:bodyPr/>
          <a:lstStyle/>
          <a:p>
            <a:fld id="{C7574F40-1275-42A8-AFEA-51C7CC288D57}" type="slidenum">
              <a:rPr lang="en-GB" smtClean="0">
                <a:solidFill>
                  <a:prstClr val="black"/>
                </a:solidFill>
              </a:rPr>
              <a:pPr/>
              <a:t>10</a:t>
            </a:fld>
            <a:endParaRPr lang="en-GB">
              <a:solidFill>
                <a:prstClr val="black"/>
              </a:solidFill>
            </a:endParaRPr>
          </a:p>
        </p:txBody>
      </p:sp>
    </p:spTree>
    <p:extLst>
      <p:ext uri="{BB962C8B-B14F-4D97-AF65-F5344CB8AC3E}">
        <p14:creationId xmlns:p14="http://schemas.microsoft.com/office/powerpoint/2010/main" val="23463995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Don’t forget to collect any questions which arise, and email them to the Masterclass team at the Royal Institution: </a:t>
            </a:r>
            <a:r>
              <a:rPr lang="en-GB" sz="1200" u="sng" kern="1200" dirty="0" smtClean="0">
                <a:solidFill>
                  <a:schemeClr val="tx1"/>
                </a:solidFill>
                <a:effectLst/>
                <a:latin typeface="+mn-lt"/>
                <a:ea typeface="+mn-ea"/>
                <a:cs typeface="+mn-cs"/>
                <a:hlinkClick r:id="rId3"/>
              </a:rPr>
              <a:t>masterclasses@ri.ac.uk</a:t>
            </a:r>
            <a:endParaRPr lang="en-GB" sz="1200" kern="1200" dirty="0" smtClean="0">
              <a:solidFill>
                <a:schemeClr val="tx1"/>
              </a:solidFill>
              <a:effectLst/>
              <a:latin typeface="+mn-lt"/>
              <a:ea typeface="+mn-ea"/>
              <a:cs typeface="+mn-cs"/>
            </a:endParaRPr>
          </a:p>
          <a:p>
            <a:r>
              <a:rPr lang="en-GB" sz="1200" u="none" strike="noStrike" kern="1200" dirty="0" smtClean="0">
                <a:solidFill>
                  <a:schemeClr val="tx1"/>
                </a:solidFill>
                <a:effectLst/>
                <a:latin typeface="+mn-lt"/>
                <a:ea typeface="+mn-ea"/>
                <a:cs typeface="+mn-cs"/>
              </a:rPr>
              <a:t> </a:t>
            </a:r>
            <a:endParaRPr lang="en-GB" sz="1200" kern="1200" dirty="0" smtClean="0">
              <a:solidFill>
                <a:schemeClr val="tx1"/>
              </a:solidFill>
              <a:effectLst/>
              <a:latin typeface="+mn-lt"/>
              <a:ea typeface="+mn-ea"/>
              <a:cs typeface="+mn-cs"/>
            </a:endParaRPr>
          </a:p>
          <a:p>
            <a:r>
              <a:rPr lang="en-GB" sz="1200" u="none" strike="noStrike" kern="1200" dirty="0" smtClean="0">
                <a:solidFill>
                  <a:schemeClr val="tx1"/>
                </a:solidFill>
                <a:effectLst/>
                <a:latin typeface="+mn-lt"/>
                <a:ea typeface="+mn-ea"/>
                <a:cs typeface="+mn-cs"/>
              </a:rPr>
              <a:t>We will send you answers as soon as possible. Then these can be reported back to the children at their next Masterclass session</a:t>
            </a:r>
            <a:r>
              <a:rPr lang="en-GB" sz="1200" u="sng" kern="1200" dirty="0" smtClean="0">
                <a:solidFill>
                  <a:schemeClr val="tx1"/>
                </a:solidFill>
                <a:effectLst/>
                <a:latin typeface="+mn-lt"/>
                <a:ea typeface="+mn-ea"/>
                <a:cs typeface="+mn-cs"/>
              </a:rPr>
              <a:t>. In this way you cannot be “caught out” by a question. It also demonstrates the point that not everything in maths is known, but some questions need time and research to find answers sometimes, and sometimes the answer has not been found by anyone yet, of course! Maybe our Masterclass students will be the ones who solve the problem when they are older?</a:t>
            </a:r>
            <a:endParaRPr lang="en-GB" sz="1200" kern="1200" dirty="0" smtClean="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44790431-14A4-4088-A1B3-5AB8287637DD}" type="slidenum">
              <a:rPr lang="en-GB" smtClean="0"/>
              <a:t>29</a:t>
            </a:fld>
            <a:endParaRPr lang="en-GB"/>
          </a:p>
        </p:txBody>
      </p:sp>
    </p:spTree>
    <p:extLst>
      <p:ext uri="{BB962C8B-B14F-4D97-AF65-F5344CB8AC3E}">
        <p14:creationId xmlns:p14="http://schemas.microsoft.com/office/powerpoint/2010/main" val="36816263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This slide could be printed and given out as a nice “take home” activity suggestion.</a:t>
            </a:r>
            <a:endParaRPr lang="en-GB" dirty="0"/>
          </a:p>
        </p:txBody>
      </p:sp>
      <p:sp>
        <p:nvSpPr>
          <p:cNvPr id="4" name="Slide Number Placeholder 3"/>
          <p:cNvSpPr>
            <a:spLocks noGrp="1"/>
          </p:cNvSpPr>
          <p:nvPr>
            <p:ph type="sldNum" sz="quarter" idx="10"/>
          </p:nvPr>
        </p:nvSpPr>
        <p:spPr/>
        <p:txBody>
          <a:bodyPr/>
          <a:lstStyle/>
          <a:p>
            <a:fld id="{44790431-14A4-4088-A1B3-5AB8287637DD}" type="slidenum">
              <a:rPr lang="en-GB" smtClean="0"/>
              <a:t>30</a:t>
            </a:fld>
            <a:endParaRPr lang="en-GB"/>
          </a:p>
        </p:txBody>
      </p:sp>
    </p:spTree>
    <p:extLst>
      <p:ext uri="{BB962C8B-B14F-4D97-AF65-F5344CB8AC3E}">
        <p14:creationId xmlns:p14="http://schemas.microsoft.com/office/powerpoint/2010/main" val="13633671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276D8CD-1051-4C98-B983-D9832CF87256}" type="datetimeFigureOut">
              <a:rPr lang="en-GB" smtClean="0"/>
              <a:t>13/03/2019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AD4C703-5333-43C5-80DC-660F086F5BF6}" type="slidenum">
              <a:rPr lang="en-GB" smtClean="0"/>
              <a:t>‹#›</a:t>
            </a:fld>
            <a:endParaRPr lang="en-GB"/>
          </a:p>
        </p:txBody>
      </p:sp>
    </p:spTree>
    <p:extLst>
      <p:ext uri="{BB962C8B-B14F-4D97-AF65-F5344CB8AC3E}">
        <p14:creationId xmlns:p14="http://schemas.microsoft.com/office/powerpoint/2010/main" val="7571663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276D8CD-1051-4C98-B983-D9832CF87256}" type="datetimeFigureOut">
              <a:rPr lang="en-GB" smtClean="0"/>
              <a:t>13/03/2019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AD4C703-5333-43C5-80DC-660F086F5BF6}" type="slidenum">
              <a:rPr lang="en-GB" smtClean="0"/>
              <a:t>‹#›</a:t>
            </a:fld>
            <a:endParaRPr lang="en-GB"/>
          </a:p>
        </p:txBody>
      </p:sp>
    </p:spTree>
    <p:extLst>
      <p:ext uri="{BB962C8B-B14F-4D97-AF65-F5344CB8AC3E}">
        <p14:creationId xmlns:p14="http://schemas.microsoft.com/office/powerpoint/2010/main" val="13593302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276D8CD-1051-4C98-B983-D9832CF87256}" type="datetimeFigureOut">
              <a:rPr lang="en-GB" smtClean="0"/>
              <a:t>13/03/2019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AD4C703-5333-43C5-80DC-660F086F5BF6}" type="slidenum">
              <a:rPr lang="en-GB" smtClean="0"/>
              <a:t>‹#›</a:t>
            </a:fld>
            <a:endParaRPr lang="en-GB"/>
          </a:p>
        </p:txBody>
      </p:sp>
    </p:spTree>
    <p:extLst>
      <p:ext uri="{BB962C8B-B14F-4D97-AF65-F5344CB8AC3E}">
        <p14:creationId xmlns:p14="http://schemas.microsoft.com/office/powerpoint/2010/main" val="18240927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276D8CD-1051-4C98-B983-D9832CF87256}" type="datetimeFigureOut">
              <a:rPr lang="en-GB" smtClean="0"/>
              <a:t>13/03/2019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AD4C703-5333-43C5-80DC-660F086F5BF6}" type="slidenum">
              <a:rPr lang="en-GB" smtClean="0"/>
              <a:t>‹#›</a:t>
            </a:fld>
            <a:endParaRPr lang="en-GB"/>
          </a:p>
        </p:txBody>
      </p:sp>
    </p:spTree>
    <p:extLst>
      <p:ext uri="{BB962C8B-B14F-4D97-AF65-F5344CB8AC3E}">
        <p14:creationId xmlns:p14="http://schemas.microsoft.com/office/powerpoint/2010/main" val="36164878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276D8CD-1051-4C98-B983-D9832CF87256}" type="datetimeFigureOut">
              <a:rPr lang="en-GB" smtClean="0"/>
              <a:t>13/03/2019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AD4C703-5333-43C5-80DC-660F086F5BF6}" type="slidenum">
              <a:rPr lang="en-GB" smtClean="0"/>
              <a:t>‹#›</a:t>
            </a:fld>
            <a:endParaRPr lang="en-GB"/>
          </a:p>
        </p:txBody>
      </p:sp>
    </p:spTree>
    <p:extLst>
      <p:ext uri="{BB962C8B-B14F-4D97-AF65-F5344CB8AC3E}">
        <p14:creationId xmlns:p14="http://schemas.microsoft.com/office/powerpoint/2010/main" val="18007332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276D8CD-1051-4C98-B983-D9832CF87256}" type="datetimeFigureOut">
              <a:rPr lang="en-GB" smtClean="0"/>
              <a:t>13/03/2019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AD4C703-5333-43C5-80DC-660F086F5BF6}" type="slidenum">
              <a:rPr lang="en-GB" smtClean="0"/>
              <a:t>‹#›</a:t>
            </a:fld>
            <a:endParaRPr lang="en-GB"/>
          </a:p>
        </p:txBody>
      </p:sp>
    </p:spTree>
    <p:extLst>
      <p:ext uri="{BB962C8B-B14F-4D97-AF65-F5344CB8AC3E}">
        <p14:creationId xmlns:p14="http://schemas.microsoft.com/office/powerpoint/2010/main" val="27108432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276D8CD-1051-4C98-B983-D9832CF87256}" type="datetimeFigureOut">
              <a:rPr lang="en-GB" smtClean="0"/>
              <a:t>13/03/2019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AD4C703-5333-43C5-80DC-660F086F5BF6}" type="slidenum">
              <a:rPr lang="en-GB" smtClean="0"/>
              <a:t>‹#›</a:t>
            </a:fld>
            <a:endParaRPr lang="en-GB"/>
          </a:p>
        </p:txBody>
      </p:sp>
    </p:spTree>
    <p:extLst>
      <p:ext uri="{BB962C8B-B14F-4D97-AF65-F5344CB8AC3E}">
        <p14:creationId xmlns:p14="http://schemas.microsoft.com/office/powerpoint/2010/main" val="10090222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0276D8CD-1051-4C98-B983-D9832CF87256}" type="datetimeFigureOut">
              <a:rPr lang="en-GB" smtClean="0"/>
              <a:t>13/03/2019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AD4C703-5333-43C5-80DC-660F086F5BF6}" type="slidenum">
              <a:rPr lang="en-GB" smtClean="0"/>
              <a:t>‹#›</a:t>
            </a:fld>
            <a:endParaRPr lang="en-GB"/>
          </a:p>
        </p:txBody>
      </p:sp>
    </p:spTree>
    <p:extLst>
      <p:ext uri="{BB962C8B-B14F-4D97-AF65-F5344CB8AC3E}">
        <p14:creationId xmlns:p14="http://schemas.microsoft.com/office/powerpoint/2010/main" val="1096316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76D8CD-1051-4C98-B983-D9832CF87256}" type="datetimeFigureOut">
              <a:rPr lang="en-GB" smtClean="0"/>
              <a:t>13/03/2019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AD4C703-5333-43C5-80DC-660F086F5BF6}" type="slidenum">
              <a:rPr lang="en-GB" smtClean="0"/>
              <a:t>‹#›</a:t>
            </a:fld>
            <a:endParaRPr lang="en-GB"/>
          </a:p>
        </p:txBody>
      </p:sp>
    </p:spTree>
    <p:extLst>
      <p:ext uri="{BB962C8B-B14F-4D97-AF65-F5344CB8AC3E}">
        <p14:creationId xmlns:p14="http://schemas.microsoft.com/office/powerpoint/2010/main" val="21132727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276D8CD-1051-4C98-B983-D9832CF87256}" type="datetimeFigureOut">
              <a:rPr lang="en-GB" smtClean="0"/>
              <a:t>13/03/2019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AD4C703-5333-43C5-80DC-660F086F5BF6}" type="slidenum">
              <a:rPr lang="en-GB" smtClean="0"/>
              <a:t>‹#›</a:t>
            </a:fld>
            <a:endParaRPr lang="en-GB"/>
          </a:p>
        </p:txBody>
      </p:sp>
    </p:spTree>
    <p:extLst>
      <p:ext uri="{BB962C8B-B14F-4D97-AF65-F5344CB8AC3E}">
        <p14:creationId xmlns:p14="http://schemas.microsoft.com/office/powerpoint/2010/main" val="2162876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276D8CD-1051-4C98-B983-D9832CF87256}" type="datetimeFigureOut">
              <a:rPr lang="en-GB" smtClean="0"/>
              <a:t>13/03/2019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AD4C703-5333-43C5-80DC-660F086F5BF6}" type="slidenum">
              <a:rPr lang="en-GB" smtClean="0"/>
              <a:t>‹#›</a:t>
            </a:fld>
            <a:endParaRPr lang="en-GB"/>
          </a:p>
        </p:txBody>
      </p:sp>
    </p:spTree>
    <p:extLst>
      <p:ext uri="{BB962C8B-B14F-4D97-AF65-F5344CB8AC3E}">
        <p14:creationId xmlns:p14="http://schemas.microsoft.com/office/powerpoint/2010/main" val="25687158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76D8CD-1051-4C98-B983-D9832CF87256}" type="datetimeFigureOut">
              <a:rPr lang="en-GB" smtClean="0"/>
              <a:t>13/03/2019</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D4C703-5333-43C5-80DC-660F086F5BF6}" type="slidenum">
              <a:rPr lang="en-GB" smtClean="0"/>
              <a:t>‹#›</a:t>
            </a:fld>
            <a:endParaRPr lang="en-GB"/>
          </a:p>
        </p:txBody>
      </p:sp>
    </p:spTree>
    <p:extLst>
      <p:ext uri="{BB962C8B-B14F-4D97-AF65-F5344CB8AC3E}">
        <p14:creationId xmlns:p14="http://schemas.microsoft.com/office/powerpoint/2010/main" val="39250713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2.JPG"/></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3" Type="http://schemas.openxmlformats.org/officeDocument/2006/relationships/hyperlink" Target="https://www.youtube.com/watch?v=5ykGnwN2f14" TargetMode="External"/><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hyperlink" Target="http://www.mypiday.com/" TargetMode="External"/><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hyperlink" Target="mailto:masterclasses@ri.ac.uk" TargetMode="External"/><Relationship Id="rId4" Type="http://schemas.openxmlformats.org/officeDocument/2006/relationships/image" Target="../media/image25.jpeg"/></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8.jpeg"/><Relationship Id="rId7" Type="http://schemas.openxmlformats.org/officeDocument/2006/relationships/image" Target="../media/image28.png"/><Relationship Id="rId12" Type="http://schemas.openxmlformats.org/officeDocument/2006/relationships/hyperlink" Target="http://www.mypiday.com/"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7.png"/><Relationship Id="rId11" Type="http://schemas.openxmlformats.org/officeDocument/2006/relationships/hyperlink" Target="https://www.youtube.com/watch?v=ZNiRzZ66YN0" TargetMode="External"/><Relationship Id="rId5" Type="http://schemas.openxmlformats.org/officeDocument/2006/relationships/image" Target="../media/image26.png"/><Relationship Id="rId10" Type="http://schemas.openxmlformats.org/officeDocument/2006/relationships/hyperlink" Target="https://www.math.hmc.edu/funfacts/ffiles/10001.2-8.shtml" TargetMode="External"/><Relationship Id="rId4" Type="http://schemas.openxmlformats.org/officeDocument/2006/relationships/image" Target="../media/image25.jpeg"/><Relationship Id="rId9" Type="http://schemas.openxmlformats.org/officeDocument/2006/relationships/hyperlink" Target="https://nrich.maths.org/2490"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7.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sp>
        <p:nvSpPr>
          <p:cNvPr id="8" name="Rectangle 7"/>
          <p:cNvSpPr/>
          <p:nvPr/>
        </p:nvSpPr>
        <p:spPr>
          <a:xfrm>
            <a:off x="654367" y="6558663"/>
            <a:ext cx="1635384" cy="219291"/>
          </a:xfrm>
          <a:prstGeom prst="rect">
            <a:avLst/>
          </a:prstGeom>
        </p:spPr>
        <p:txBody>
          <a:bodyPr wrap="none">
            <a:spAutoFit/>
          </a:bodyPr>
          <a:lstStyle/>
          <a:p>
            <a:r>
              <a:rPr lang="en-GB" sz="825" dirty="0">
                <a:latin typeface="Verdana" panose="020B0604030504040204" pitchFamily="34" charset="0"/>
                <a:ea typeface="Verdana" panose="020B0604030504040204" pitchFamily="34" charset="0"/>
                <a:cs typeface="Verdana" panose="020B0604030504040204" pitchFamily="34" charset="0"/>
              </a:rPr>
              <a:t>Image credits: </a:t>
            </a:r>
            <a:r>
              <a:rPr lang="en-GB" sz="825" dirty="0" smtClean="0">
                <a:latin typeface="Verdana" panose="020B0604030504040204" pitchFamily="34" charset="0"/>
                <a:ea typeface="Verdana" panose="020B0604030504040204" pitchFamily="34" charset="0"/>
                <a:cs typeface="Verdana" panose="020B0604030504040204" pitchFamily="34" charset="0"/>
              </a:rPr>
              <a:t>Tim </a:t>
            </a:r>
            <a:r>
              <a:rPr lang="en-GB" sz="825" dirty="0">
                <a:latin typeface="Verdana" panose="020B0604030504040204" pitchFamily="34" charset="0"/>
                <a:ea typeface="Verdana" panose="020B0604030504040204" pitchFamily="34" charset="0"/>
                <a:cs typeface="Verdana" panose="020B0604030504040204" pitchFamily="34" charset="0"/>
              </a:rPr>
              <a:t>Mitchell</a:t>
            </a:r>
          </a:p>
        </p:txBody>
      </p:sp>
      <p:sp>
        <p:nvSpPr>
          <p:cNvPr id="14" name="TextBox 13"/>
          <p:cNvSpPr txBox="1"/>
          <p:nvPr/>
        </p:nvSpPr>
        <p:spPr>
          <a:xfrm>
            <a:off x="1079859" y="5976785"/>
            <a:ext cx="3492141" cy="553998"/>
          </a:xfrm>
          <a:prstGeom prst="rect">
            <a:avLst/>
          </a:prstGeom>
          <a:noFill/>
        </p:spPr>
        <p:txBody>
          <a:bodyPr wrap="square" rtlCol="0">
            <a:spAutoFit/>
          </a:bodyPr>
          <a:lstStyle/>
          <a:p>
            <a:r>
              <a:rPr lang="en-GB" sz="1500" dirty="0">
                <a:latin typeface="Verdana" panose="020B0604030504040204" pitchFamily="34" charset="0"/>
                <a:ea typeface="Verdana" panose="020B0604030504040204" pitchFamily="34" charset="0"/>
                <a:cs typeface="Verdana" panose="020B0604030504040204" pitchFamily="34" charset="0"/>
              </a:rPr>
              <a:t>rigb.org</a:t>
            </a:r>
            <a:br>
              <a:rPr lang="en-GB" sz="1500" dirty="0">
                <a:latin typeface="Verdana" panose="020B0604030504040204" pitchFamily="34" charset="0"/>
                <a:ea typeface="Verdana" panose="020B0604030504040204" pitchFamily="34" charset="0"/>
                <a:cs typeface="Verdana" panose="020B0604030504040204" pitchFamily="34" charset="0"/>
              </a:rPr>
            </a:br>
            <a:r>
              <a:rPr lang="en-GB" sz="1500" dirty="0">
                <a:latin typeface="Verdana" panose="020B0604030504040204" pitchFamily="34" charset="0"/>
                <a:ea typeface="Verdana" panose="020B0604030504040204" pitchFamily="34" charset="0"/>
                <a:cs typeface="Verdana" panose="020B0604030504040204" pitchFamily="34" charset="0"/>
              </a:rPr>
              <a:t>@</a:t>
            </a:r>
            <a:r>
              <a:rPr lang="en-GB" sz="1500" dirty="0" err="1">
                <a:latin typeface="Verdana" panose="020B0604030504040204" pitchFamily="34" charset="0"/>
                <a:ea typeface="Verdana" panose="020B0604030504040204" pitchFamily="34" charset="0"/>
                <a:cs typeface="Verdana" panose="020B0604030504040204" pitchFamily="34" charset="0"/>
              </a:rPr>
              <a:t>Ri_Science</a:t>
            </a:r>
            <a:endParaRPr lang="en-GB" sz="1500" dirty="0">
              <a:latin typeface="Verdana" panose="020B0604030504040204" pitchFamily="34" charset="0"/>
              <a:ea typeface="Verdana" panose="020B0604030504040204" pitchFamily="34" charset="0"/>
              <a:cs typeface="Verdana" panose="020B0604030504040204" pitchFamily="34" charset="0"/>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10507" y="1843804"/>
            <a:ext cx="5685189" cy="3789417"/>
          </a:xfrm>
          <a:prstGeom prst="snip2DiagRect">
            <a:avLst/>
          </a:prstGeom>
        </p:spPr>
      </p:pic>
      <p:pic>
        <p:nvPicPr>
          <p:cNvPr id="5" name="Picture 4"/>
          <p:cNvPicPr>
            <a:picLocks noChangeAspect="1"/>
          </p:cNvPicPr>
          <p:nvPr/>
        </p:nvPicPr>
        <p:blipFill>
          <a:blip r:embed="rId5"/>
          <a:stretch>
            <a:fillRect/>
          </a:stretch>
        </p:blipFill>
        <p:spPr>
          <a:xfrm>
            <a:off x="1231186" y="89970"/>
            <a:ext cx="7858425" cy="658425"/>
          </a:xfrm>
          <a:prstGeom prst="rect">
            <a:avLst/>
          </a:prstGeom>
        </p:spPr>
      </p:pic>
      <p:sp>
        <p:nvSpPr>
          <p:cNvPr id="10" name="TextBox 9"/>
          <p:cNvSpPr txBox="1"/>
          <p:nvPr/>
        </p:nvSpPr>
        <p:spPr>
          <a:xfrm>
            <a:off x="801741" y="614905"/>
            <a:ext cx="7702720" cy="954107"/>
          </a:xfrm>
          <a:prstGeom prst="rect">
            <a:avLst/>
          </a:prstGeom>
          <a:noFill/>
        </p:spPr>
        <p:txBody>
          <a:bodyPr wrap="square" rtlCol="0">
            <a:spAutoFit/>
          </a:bodyPr>
          <a:lstStyle/>
          <a:p>
            <a:pPr algn="ctr"/>
            <a:r>
              <a:rPr lang="en-GB" sz="2800" dirty="0">
                <a:solidFill>
                  <a:srgbClr val="00ACAE"/>
                </a:solidFill>
                <a:latin typeface="Verdana" panose="020B0604030504040204" pitchFamily="34" charset="0"/>
                <a:ea typeface="Verdana" panose="020B0604030504040204" pitchFamily="34" charset="0"/>
                <a:cs typeface="Verdana" panose="020B0604030504040204" pitchFamily="34" charset="0"/>
              </a:rPr>
              <a:t>Off the shelf </a:t>
            </a:r>
            <a:r>
              <a:rPr lang="en-GB" sz="28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Masterclass </a:t>
            </a:r>
            <a:endParaRPr lang="en-GB" sz="2800" dirty="0">
              <a:solidFill>
                <a:srgbClr val="00ACAE"/>
              </a:solidFill>
              <a:latin typeface="Verdana" panose="020B0604030504040204" pitchFamily="34" charset="0"/>
              <a:ea typeface="Verdana" panose="020B0604030504040204" pitchFamily="34" charset="0"/>
              <a:cs typeface="Verdana" panose="020B0604030504040204" pitchFamily="34" charset="0"/>
            </a:endParaRPr>
          </a:p>
          <a:p>
            <a:pPr algn="ctr"/>
            <a:r>
              <a:rPr lang="en-GB" sz="28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The Special Number</a:t>
            </a:r>
            <a:endParaRPr lang="en-GB" sz="28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845788753"/>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9" name="TextBox 8"/>
          <p:cNvSpPr txBox="1"/>
          <p:nvPr/>
        </p:nvSpPr>
        <p:spPr>
          <a:xfrm>
            <a:off x="1231186" y="291195"/>
            <a:ext cx="5771701" cy="461665"/>
          </a:xfrm>
          <a:prstGeom prst="rect">
            <a:avLst/>
          </a:prstGeom>
          <a:noFill/>
        </p:spPr>
        <p:txBody>
          <a:bodyPr wrap="square" rtlCol="0">
            <a:spAutoFit/>
          </a:bodyPr>
          <a:lstStyle/>
          <a:p>
            <a:r>
              <a:rPr lang="en-GB" sz="24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Royal Institution videos</a:t>
            </a:r>
            <a:endParaRPr lang="en-GB" sz="24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p:cNvSpPr txBox="1"/>
          <p:nvPr/>
        </p:nvSpPr>
        <p:spPr>
          <a:xfrm>
            <a:off x="1231186" y="847241"/>
            <a:ext cx="7835266" cy="1477328"/>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CHRISTMAS LECTURES – on the </a:t>
            </a: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Ri website</a:t>
            </a:r>
          </a:p>
          <a:p>
            <a:pPr marL="342900" indent="-342900">
              <a:lnSpc>
                <a:spcPct val="150000"/>
              </a:lnSpc>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Ri on YouTube – experiments, videos &amp; talks for all ages</a:t>
            </a:r>
          </a:p>
          <a:p>
            <a:pPr marL="342900" indent="-342900">
              <a:lnSpc>
                <a:spcPct val="150000"/>
              </a:lnSpc>
              <a:buFont typeface="Arial" panose="020B0604020202020204" pitchFamily="34" charset="0"/>
              <a:buChar char="•"/>
            </a:pPr>
            <a:r>
              <a:rPr lang="en-GB" sz="2000" dirty="0" err="1" smtClean="0">
                <a:solidFill>
                  <a:srgbClr val="00ACAE"/>
                </a:solidFill>
                <a:latin typeface="Verdana" panose="020B0604030504040204" pitchFamily="34" charset="0"/>
                <a:ea typeface="Verdana" panose="020B0604030504040204" pitchFamily="34" charset="0"/>
                <a:cs typeface="Verdana" panose="020B0604030504040204" pitchFamily="34" charset="0"/>
              </a:rPr>
              <a:t>ExpeRimental</a:t>
            </a: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 – science experiments at home</a:t>
            </a:r>
            <a:endParaRPr lang="en-GB" dirty="0">
              <a:solidFill>
                <a:srgbClr val="00ACAE"/>
              </a:solidFill>
              <a:latin typeface="MetaBook-Roman" panose="020B0502040000020004" pitchFamily="34" charset="0"/>
              <a:ea typeface="Verdana" pitchFamily="34" charset="0"/>
              <a:cs typeface="Verdana" pitchFamily="34" charset="0"/>
            </a:endParaRPr>
          </a:p>
        </p:txBody>
      </p:sp>
      <p:pic>
        <p:nvPicPr>
          <p:cNvPr id="8" name="Picture 7"/>
          <p:cNvPicPr>
            <a:picLocks noChangeAspect="1"/>
          </p:cNvPicPr>
          <p:nvPr/>
        </p:nvPicPr>
        <p:blipFill rotWithShape="1">
          <a:blip r:embed="rId4"/>
          <a:srcRect l="1832" t="10448" r="3556" b="14426"/>
          <a:stretch/>
        </p:blipFill>
        <p:spPr>
          <a:xfrm>
            <a:off x="1308735" y="2514600"/>
            <a:ext cx="4781550" cy="4238625"/>
          </a:xfrm>
          <a:prstGeom prst="rect">
            <a:avLst/>
          </a:prstGeom>
          <a:ln w="12700">
            <a:noFill/>
          </a:ln>
          <a:effectLst>
            <a:outerShdw blurRad="50800" dist="38100" dir="13500000" algn="br" rotWithShape="0">
              <a:prstClr val="black">
                <a:alpha val="40000"/>
              </a:prstClr>
            </a:outerShdw>
          </a:effectLst>
        </p:spPr>
      </p:pic>
      <p:pic>
        <p:nvPicPr>
          <p:cNvPr id="7" name="Picture 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51993" y="4794983"/>
            <a:ext cx="660050" cy="208282"/>
          </a:xfrm>
          <a:prstGeom prst="rect">
            <a:avLst/>
          </a:prstGeom>
        </p:spPr>
      </p:pic>
      <p:pic>
        <p:nvPicPr>
          <p:cNvPr id="11" name="Picture 10"/>
          <p:cNvPicPr>
            <a:picLocks noChangeAspect="1"/>
          </p:cNvPicPr>
          <p:nvPr/>
        </p:nvPicPr>
        <p:blipFill rotWithShape="1">
          <a:blip r:embed="rId6" cstate="screen">
            <a:extLst>
              <a:ext uri="{28A0092B-C50C-407E-A947-70E740481C1C}">
                <a14:useLocalDpi xmlns:a14="http://schemas.microsoft.com/office/drawing/2010/main"/>
              </a:ext>
            </a:extLst>
          </a:blip>
          <a:srcRect l="2996" t="7954" b="9321"/>
          <a:stretch/>
        </p:blipFill>
        <p:spPr>
          <a:xfrm>
            <a:off x="3097718" y="3882785"/>
            <a:ext cx="4810044" cy="2879965"/>
          </a:xfrm>
          <a:prstGeom prst="rect">
            <a:avLst/>
          </a:prstGeom>
          <a:ln>
            <a:noFill/>
          </a:ln>
          <a:effectLst>
            <a:outerShdw blurRad="50800" dist="38100" dir="13500000" algn="br" rotWithShape="0">
              <a:prstClr val="black">
                <a:alpha val="40000"/>
              </a:prstClr>
            </a:outerShdw>
          </a:effectLst>
        </p:spPr>
      </p:pic>
      <p:pic>
        <p:nvPicPr>
          <p:cNvPr id="5" name="Picture 4"/>
          <p:cNvPicPr>
            <a:picLocks noChangeAspect="1"/>
          </p:cNvPicPr>
          <p:nvPr/>
        </p:nvPicPr>
        <p:blipFill rotWithShape="1">
          <a:blip r:embed="rId7"/>
          <a:srcRect l="1185" t="8012" r="3019" b="48022"/>
          <a:stretch/>
        </p:blipFill>
        <p:spPr>
          <a:xfrm>
            <a:off x="4736076" y="4547333"/>
            <a:ext cx="4330376" cy="2218689"/>
          </a:xfrm>
          <a:prstGeom prst="rect">
            <a:avLst/>
          </a:prstGeom>
          <a:ln>
            <a:noFill/>
          </a:ln>
          <a:effectLst>
            <a:outerShdw blurRad="50800" dist="38100" dir="13500000" algn="br" rotWithShape="0">
              <a:prstClr val="black">
                <a:alpha val="40000"/>
              </a:prstClr>
            </a:outerShdw>
          </a:effectLst>
        </p:spPr>
      </p:pic>
    </p:spTree>
    <p:extLst>
      <p:ext uri="{BB962C8B-B14F-4D97-AF65-F5344CB8AC3E}">
        <p14:creationId xmlns:p14="http://schemas.microsoft.com/office/powerpoint/2010/main" val="28188499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1098"/>
          <a:stretch/>
        </p:blipFill>
        <p:spPr>
          <a:xfrm>
            <a:off x="478167" y="3496278"/>
            <a:ext cx="6313255" cy="2935797"/>
          </a:xfrm>
          <a:prstGeom prst="rect">
            <a:avLst/>
          </a:prstGeom>
        </p:spPr>
      </p:pic>
      <p:sp>
        <p:nvSpPr>
          <p:cNvPr id="5" name="TextBox 4"/>
          <p:cNvSpPr txBox="1"/>
          <p:nvPr/>
        </p:nvSpPr>
        <p:spPr>
          <a:xfrm>
            <a:off x="239904" y="51284"/>
            <a:ext cx="6320961" cy="523220"/>
          </a:xfrm>
          <a:prstGeom prst="rect">
            <a:avLst/>
          </a:prstGeom>
          <a:noFill/>
        </p:spPr>
        <p:txBody>
          <a:bodyPr wrap="none" rtlCol="0">
            <a:spAutoFit/>
          </a:bodyPr>
          <a:lstStyle/>
          <a:p>
            <a:r>
              <a:rPr lang="en-GB" sz="28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Quadrilaterals: starter activity</a:t>
            </a:r>
            <a:endParaRPr lang="en-GB" sz="28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
        <p:nvSpPr>
          <p:cNvPr id="6" name="Rectangle 5"/>
          <p:cNvSpPr/>
          <p:nvPr/>
        </p:nvSpPr>
        <p:spPr>
          <a:xfrm>
            <a:off x="239904" y="6553508"/>
            <a:ext cx="2749471" cy="307777"/>
          </a:xfrm>
          <a:prstGeom prst="rect">
            <a:avLst/>
          </a:prstGeom>
        </p:spPr>
        <p:txBody>
          <a:bodyPr wrap="none">
            <a:spAutoFit/>
          </a:bodyPr>
          <a:lstStyle/>
          <a:p>
            <a:r>
              <a:rPr lang="en-GB" sz="1400" i="1" dirty="0">
                <a:latin typeface="Verdana" panose="020B0604030504040204" pitchFamily="34" charset="0"/>
                <a:ea typeface="Verdana" panose="020B0604030504040204" pitchFamily="34" charset="0"/>
                <a:cs typeface="Verdana" panose="020B0604030504040204" pitchFamily="34" charset="0"/>
              </a:rPr>
              <a:t>https://</a:t>
            </a:r>
            <a:r>
              <a:rPr lang="en-GB" sz="1400" i="1" dirty="0" smtClean="0">
                <a:latin typeface="Verdana" panose="020B0604030504040204" pitchFamily="34" charset="0"/>
                <a:ea typeface="Verdana" panose="020B0604030504040204" pitchFamily="34" charset="0"/>
                <a:cs typeface="Verdana" panose="020B0604030504040204" pitchFamily="34" charset="0"/>
              </a:rPr>
              <a:t>nrich.maths.org/962</a:t>
            </a:r>
            <a:endParaRPr lang="en-GB" sz="1400" i="1" dirty="0">
              <a:latin typeface="Verdana" panose="020B0604030504040204" pitchFamily="34" charset="0"/>
              <a:ea typeface="Verdana" panose="020B0604030504040204" pitchFamily="34" charset="0"/>
              <a:cs typeface="Verdana" panose="020B0604030504040204" pitchFamily="34" charset="0"/>
            </a:endParaRPr>
          </a:p>
        </p:txBody>
      </p:sp>
      <p:pic>
        <p:nvPicPr>
          <p:cNvPr id="3" name="Picture 2"/>
          <p:cNvPicPr>
            <a:picLocks noChangeAspect="1"/>
          </p:cNvPicPr>
          <p:nvPr/>
        </p:nvPicPr>
        <p:blipFill rotWithShape="1">
          <a:blip r:embed="rId3"/>
          <a:srcRect l="3423"/>
          <a:stretch/>
        </p:blipFill>
        <p:spPr>
          <a:xfrm>
            <a:off x="126460" y="513630"/>
            <a:ext cx="3567335" cy="2762269"/>
          </a:xfrm>
          <a:prstGeom prst="rect">
            <a:avLst/>
          </a:prstGeom>
        </p:spPr>
      </p:pic>
      <p:sp>
        <p:nvSpPr>
          <p:cNvPr id="8" name="TextBox 7"/>
          <p:cNvSpPr txBox="1"/>
          <p:nvPr/>
        </p:nvSpPr>
        <p:spPr>
          <a:xfrm>
            <a:off x="3807239" y="604230"/>
            <a:ext cx="5080554" cy="2862322"/>
          </a:xfrm>
          <a:prstGeom prst="rect">
            <a:avLst/>
          </a:prstGeom>
          <a:noFill/>
        </p:spPr>
        <p:txBody>
          <a:bodyPr wrap="square" rtlCol="0">
            <a:spAutoFit/>
          </a:bodyPr>
          <a:lstStyle/>
          <a:p>
            <a:pPr marL="285750" indent="-285750">
              <a:buFont typeface="Arial" panose="020B0604020202020204" pitchFamily="34" charset="0"/>
              <a:buChar char="•"/>
            </a:pPr>
            <a:r>
              <a:rPr lang="en-GB" dirty="0" smtClean="0">
                <a:latin typeface="Verdana" panose="020B0604030504040204" pitchFamily="34" charset="0"/>
                <a:ea typeface="Verdana" panose="020B0604030504040204" pitchFamily="34" charset="0"/>
                <a:cs typeface="Verdana" panose="020B0604030504040204" pitchFamily="34" charset="0"/>
              </a:rPr>
              <a:t>Use your sheet of circles to draw as many different quadrilaterals as you can.</a:t>
            </a:r>
          </a:p>
          <a:p>
            <a:pPr marL="285750" indent="-285750">
              <a:buFont typeface="Arial" panose="020B0604020202020204" pitchFamily="34" charset="0"/>
              <a:buChar char="•"/>
            </a:pPr>
            <a:endParaRPr lang="en-GB" dirty="0" smtClean="0">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en-GB" dirty="0" smtClean="0">
                <a:latin typeface="Verdana" panose="020B0604030504040204" pitchFamily="34" charset="0"/>
                <a:ea typeface="Verdana" panose="020B0604030504040204" pitchFamily="34" charset="0"/>
                <a:cs typeface="Verdana" panose="020B0604030504040204" pitchFamily="34" charset="0"/>
              </a:rPr>
              <a:t>How many have you found?</a:t>
            </a:r>
          </a:p>
          <a:p>
            <a:pPr marL="285750" indent="-285750">
              <a:buFont typeface="Arial" panose="020B0604020202020204" pitchFamily="34" charset="0"/>
              <a:buChar char="•"/>
            </a:pPr>
            <a:endParaRPr lang="en-GB" dirty="0" smtClean="0">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en-GB" dirty="0" smtClean="0">
                <a:latin typeface="Verdana" panose="020B0604030504040204" pitchFamily="34" charset="0"/>
                <a:ea typeface="Verdana" panose="020B0604030504040204" pitchFamily="34" charset="0"/>
                <a:cs typeface="Verdana" panose="020B0604030504040204" pitchFamily="34" charset="0"/>
              </a:rPr>
              <a:t>Have you found them all?</a:t>
            </a:r>
          </a:p>
          <a:p>
            <a:pPr marL="285750" indent="-285750">
              <a:buFont typeface="Arial" panose="020B0604020202020204" pitchFamily="34" charset="0"/>
              <a:buChar char="•"/>
            </a:pPr>
            <a:endParaRPr lang="en-GB" dirty="0" smtClean="0">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en-GB" dirty="0" smtClean="0">
                <a:latin typeface="Verdana" panose="020B0604030504040204" pitchFamily="34" charset="0"/>
                <a:ea typeface="Verdana" panose="020B0604030504040204" pitchFamily="34" charset="0"/>
                <a:cs typeface="Verdana" panose="020B0604030504040204" pitchFamily="34" charset="0"/>
              </a:rPr>
              <a:t>Discuss your findings with your neighbour.</a:t>
            </a:r>
            <a:endParaRPr lang="en-GB" dirty="0">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p:cNvSpPr/>
          <p:nvPr/>
        </p:nvSpPr>
        <p:spPr>
          <a:xfrm>
            <a:off x="400347" y="3693739"/>
            <a:ext cx="6178320" cy="2814871"/>
          </a:xfrm>
          <a:prstGeom prst="rect">
            <a:avLst/>
          </a:prstGeom>
          <a:noFill/>
          <a:ln w="76200">
            <a:solidFill>
              <a:srgbClr val="00AC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Verdana" panose="020B0604030504040204" pitchFamily="34" charset="0"/>
              <a:ea typeface="Verdana" panose="020B0604030504040204" pitchFamily="34" charset="0"/>
              <a:cs typeface="Verdana" panose="020B0604030504040204" pitchFamily="34" charset="0"/>
            </a:endParaRPr>
          </a:p>
        </p:txBody>
      </p:sp>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spTree>
    <p:extLst>
      <p:ext uri="{BB962C8B-B14F-4D97-AF65-F5344CB8AC3E}">
        <p14:creationId xmlns:p14="http://schemas.microsoft.com/office/powerpoint/2010/main" val="2794014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pic>
        <p:nvPicPr>
          <p:cNvPr id="2" name="Picture 1"/>
          <p:cNvPicPr>
            <a:picLocks noChangeAspect="1"/>
          </p:cNvPicPr>
          <p:nvPr/>
        </p:nvPicPr>
        <p:blipFill rotWithShape="1">
          <a:blip r:embed="rId4"/>
          <a:srcRect l="4813" r="9277"/>
          <a:stretch/>
        </p:blipFill>
        <p:spPr>
          <a:xfrm>
            <a:off x="1796234" y="239004"/>
            <a:ext cx="2684834" cy="5330757"/>
          </a:xfrm>
          <a:prstGeom prst="rect">
            <a:avLst/>
          </a:prstGeom>
        </p:spPr>
      </p:pic>
      <p:sp>
        <p:nvSpPr>
          <p:cNvPr id="7" name="TextBox 6"/>
          <p:cNvSpPr txBox="1"/>
          <p:nvPr/>
        </p:nvSpPr>
        <p:spPr>
          <a:xfrm>
            <a:off x="4481068" y="919223"/>
            <a:ext cx="4267396" cy="3970318"/>
          </a:xfrm>
          <a:prstGeom prst="rect">
            <a:avLst/>
          </a:prstGeom>
          <a:noFill/>
        </p:spPr>
        <p:txBody>
          <a:bodyPr wrap="square" rtlCol="0">
            <a:spAutoFit/>
          </a:bodyPr>
          <a:lstStyle/>
          <a:p>
            <a:pPr marL="285750" indent="-285750">
              <a:buFont typeface="Arial" panose="020B0604020202020204" pitchFamily="34" charset="0"/>
              <a:buChar char="•"/>
            </a:pPr>
            <a:r>
              <a:rPr lang="en-GB" dirty="0" smtClean="0">
                <a:latin typeface="Verdana" panose="020B0604030504040204" pitchFamily="34" charset="0"/>
                <a:ea typeface="Verdana" panose="020B0604030504040204" pitchFamily="34" charset="0"/>
                <a:cs typeface="Verdana" panose="020B0604030504040204" pitchFamily="34" charset="0"/>
              </a:rPr>
              <a:t>First we have to decide whether reflections and rotations count as the same shape or different shapes</a:t>
            </a:r>
          </a:p>
          <a:p>
            <a:pPr marL="285750" indent="-285750">
              <a:buFont typeface="Arial" panose="020B0604020202020204" pitchFamily="34" charset="0"/>
              <a:buChar char="•"/>
            </a:pPr>
            <a:endParaRPr lang="en-GB" dirty="0" smtClean="0">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en-GB" dirty="0" smtClean="0">
                <a:latin typeface="Verdana" panose="020B0604030504040204" pitchFamily="34" charset="0"/>
                <a:ea typeface="Verdana" panose="020B0604030504040204" pitchFamily="34" charset="0"/>
                <a:cs typeface="Verdana" panose="020B0604030504040204" pitchFamily="34" charset="0"/>
              </a:rPr>
              <a:t>I have decided that they do not count as new solutions</a:t>
            </a:r>
          </a:p>
          <a:p>
            <a:pPr marL="285750" indent="-285750">
              <a:buFont typeface="Arial" panose="020B0604020202020204" pitchFamily="34" charset="0"/>
              <a:buChar char="•"/>
            </a:pPr>
            <a:endParaRPr lang="en-GB" dirty="0" smtClean="0">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en-GB" dirty="0" smtClean="0">
                <a:latin typeface="Verdana" panose="020B0604030504040204" pitchFamily="34" charset="0"/>
                <a:ea typeface="Verdana" panose="020B0604030504040204" pitchFamily="34" charset="0"/>
                <a:cs typeface="Verdana" panose="020B0604030504040204" pitchFamily="34" charset="0"/>
              </a:rPr>
              <a:t>I have found 8 unique solutions</a:t>
            </a:r>
          </a:p>
          <a:p>
            <a:pPr marL="285750" indent="-285750">
              <a:buFont typeface="Arial" panose="020B0604020202020204" pitchFamily="34" charset="0"/>
              <a:buChar char="•"/>
            </a:pPr>
            <a:endParaRPr lang="en-GB" dirty="0" smtClean="0">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en-GB" dirty="0" smtClean="0">
                <a:latin typeface="Verdana" panose="020B0604030504040204" pitchFamily="34" charset="0"/>
                <a:ea typeface="Verdana" panose="020B0604030504040204" pitchFamily="34" charset="0"/>
                <a:cs typeface="Verdana" panose="020B0604030504040204" pitchFamily="34" charset="0"/>
              </a:rPr>
              <a:t>I have laid them out in this order to work systematically, and to show that I have thought of all possibilities</a:t>
            </a:r>
            <a:endParaRPr lang="en-GB"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794697489"/>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8238"/>
            <a:ext cx="1308735" cy="6858000"/>
          </a:xfrm>
          <a:prstGeom prst="rect">
            <a:avLst/>
          </a:prstGeom>
        </p:spPr>
      </p:pic>
      <p:sp>
        <p:nvSpPr>
          <p:cNvPr id="9" name="TextBox 8"/>
          <p:cNvSpPr txBox="1"/>
          <p:nvPr/>
        </p:nvSpPr>
        <p:spPr>
          <a:xfrm>
            <a:off x="1240845" y="153554"/>
            <a:ext cx="5771701" cy="523220"/>
          </a:xfrm>
          <a:prstGeom prst="rect">
            <a:avLst/>
          </a:prstGeom>
          <a:noFill/>
        </p:spPr>
        <p:txBody>
          <a:bodyPr wrap="square" rtlCol="0">
            <a:spAutoFit/>
          </a:bodyPr>
          <a:lstStyle/>
          <a:p>
            <a:r>
              <a:rPr lang="en-GB" sz="2800" b="1" dirty="0">
                <a:solidFill>
                  <a:srgbClr val="00ACAE"/>
                </a:solidFill>
                <a:latin typeface="Verdana" panose="020B0604030504040204" pitchFamily="34" charset="0"/>
                <a:ea typeface="Verdana" panose="020B0604030504040204" pitchFamily="34" charset="0"/>
                <a:cs typeface="Verdana" panose="020B0604030504040204" pitchFamily="34" charset="0"/>
              </a:rPr>
              <a:t>Locus of a point</a:t>
            </a:r>
          </a:p>
        </p:txBody>
      </p:sp>
      <p:sp>
        <p:nvSpPr>
          <p:cNvPr id="10" name="TextBox 9"/>
          <p:cNvSpPr txBox="1"/>
          <p:nvPr/>
        </p:nvSpPr>
        <p:spPr>
          <a:xfrm>
            <a:off x="1240845" y="709680"/>
            <a:ext cx="7664258" cy="5170646"/>
          </a:xfrm>
          <a:prstGeom prst="rect">
            <a:avLst/>
          </a:prstGeom>
          <a:noFill/>
        </p:spPr>
        <p:txBody>
          <a:bodyPr wrap="square" rtlCol="0">
            <a:spAutoFit/>
          </a:bodyPr>
          <a:lstStyle/>
          <a:p>
            <a:pPr marL="342900" indent="-342900">
              <a:spcBef>
                <a:spcPts val="300"/>
              </a:spcBef>
              <a:spcAft>
                <a:spcPts val="300"/>
              </a:spcAft>
              <a:buFont typeface="Arial" panose="020B0604020202020204" pitchFamily="34" charset="0"/>
              <a:buChar char="•"/>
            </a:pPr>
            <a:r>
              <a:rPr lang="en-GB" sz="2000" dirty="0">
                <a:latin typeface="Verdana" panose="020B0604030504040204" pitchFamily="34" charset="0"/>
                <a:ea typeface="Verdana" panose="020B0604030504040204" pitchFamily="34" charset="0"/>
                <a:cs typeface="Verdana" panose="020B0604030504040204" pitchFamily="34" charset="0"/>
              </a:rPr>
              <a:t>Rule:</a:t>
            </a:r>
          </a:p>
          <a:p>
            <a:pPr marL="342900" indent="-342900">
              <a:spcBef>
                <a:spcPts val="300"/>
              </a:spcBef>
              <a:spcAft>
                <a:spcPts val="300"/>
              </a:spcAft>
              <a:buFont typeface="Arial" panose="020B0604020202020204" pitchFamily="34" charset="0"/>
              <a:buChar char="•"/>
            </a:pPr>
            <a:r>
              <a:rPr lang="en-GB" sz="2000" dirty="0" smtClean="0">
                <a:latin typeface="Verdana" panose="020B0604030504040204" pitchFamily="34" charset="0"/>
                <a:ea typeface="Verdana" panose="020B0604030504040204" pitchFamily="34" charset="0"/>
                <a:cs typeface="Verdana" panose="020B0604030504040204" pitchFamily="34" charset="0"/>
              </a:rPr>
              <a:t>Put </a:t>
            </a:r>
            <a:r>
              <a:rPr lang="en-GB" sz="2000" dirty="0">
                <a:latin typeface="Verdana" panose="020B0604030504040204" pitchFamily="34" charset="0"/>
                <a:ea typeface="Verdana" panose="020B0604030504040204" pitchFamily="34" charset="0"/>
                <a:cs typeface="Verdana" panose="020B0604030504040204" pitchFamily="34" charset="0"/>
              </a:rPr>
              <a:t>a </a:t>
            </a:r>
            <a:r>
              <a:rPr lang="en-GB" sz="2000" dirty="0" smtClean="0">
                <a:latin typeface="Verdana" panose="020B0604030504040204" pitchFamily="34" charset="0"/>
                <a:ea typeface="Verdana" panose="020B0604030504040204" pitchFamily="34" charset="0"/>
                <a:cs typeface="Verdana" panose="020B0604030504040204" pitchFamily="34" charset="0"/>
              </a:rPr>
              <a:t>central white counter on </a:t>
            </a:r>
            <a:r>
              <a:rPr lang="en-GB" sz="2000" dirty="0">
                <a:latin typeface="Verdana" panose="020B0604030504040204" pitchFamily="34" charset="0"/>
                <a:ea typeface="Verdana" panose="020B0604030504040204" pitchFamily="34" charset="0"/>
                <a:cs typeface="Verdana" panose="020B0604030504040204" pitchFamily="34" charset="0"/>
              </a:rPr>
              <a:t>the </a:t>
            </a:r>
            <a:r>
              <a:rPr lang="en-GB" sz="2000" dirty="0" smtClean="0">
                <a:latin typeface="Verdana" panose="020B0604030504040204" pitchFamily="34" charset="0"/>
                <a:ea typeface="Verdana" panose="020B0604030504040204" pitchFamily="34" charset="0"/>
                <a:cs typeface="Verdana" panose="020B0604030504040204" pitchFamily="34" charset="0"/>
              </a:rPr>
              <a:t>table</a:t>
            </a:r>
            <a:endParaRPr lang="en-GB" sz="2000" dirty="0">
              <a:latin typeface="Verdana" panose="020B0604030504040204" pitchFamily="34" charset="0"/>
              <a:ea typeface="Verdana" panose="020B0604030504040204" pitchFamily="34" charset="0"/>
              <a:cs typeface="Verdana" panose="020B0604030504040204" pitchFamily="34" charset="0"/>
            </a:endParaRPr>
          </a:p>
          <a:p>
            <a:pPr marL="342900" indent="-342900">
              <a:spcBef>
                <a:spcPts val="300"/>
              </a:spcBef>
              <a:spcAft>
                <a:spcPts val="300"/>
              </a:spcAft>
              <a:buFont typeface="Arial" panose="020B0604020202020204" pitchFamily="34" charset="0"/>
              <a:buChar char="•"/>
            </a:pPr>
            <a:r>
              <a:rPr lang="en-GB" sz="2000" dirty="0">
                <a:latin typeface="Verdana" panose="020B0604030504040204" pitchFamily="34" charset="0"/>
                <a:ea typeface="Verdana" panose="020B0604030504040204" pitchFamily="34" charset="0"/>
                <a:cs typeface="Verdana" panose="020B0604030504040204" pitchFamily="34" charset="0"/>
              </a:rPr>
              <a:t>Choose another colour, and pick up 12 of that </a:t>
            </a:r>
            <a:r>
              <a:rPr lang="en-GB" sz="2000" dirty="0" smtClean="0">
                <a:latin typeface="Verdana" panose="020B0604030504040204" pitchFamily="34" charset="0"/>
                <a:ea typeface="Verdana" panose="020B0604030504040204" pitchFamily="34" charset="0"/>
                <a:cs typeface="Verdana" panose="020B0604030504040204" pitchFamily="34" charset="0"/>
              </a:rPr>
              <a:t>colour</a:t>
            </a:r>
            <a:endParaRPr lang="en-GB" sz="2000" dirty="0">
              <a:latin typeface="Verdana" panose="020B0604030504040204" pitchFamily="34" charset="0"/>
              <a:ea typeface="Verdana" panose="020B0604030504040204" pitchFamily="34" charset="0"/>
              <a:cs typeface="Verdana" panose="020B0604030504040204" pitchFamily="34" charset="0"/>
            </a:endParaRPr>
          </a:p>
          <a:p>
            <a:pPr marL="342900" indent="-342900">
              <a:spcBef>
                <a:spcPts val="300"/>
              </a:spcBef>
              <a:spcAft>
                <a:spcPts val="300"/>
              </a:spcAft>
              <a:buFont typeface="Arial" panose="020B0604020202020204" pitchFamily="34" charset="0"/>
              <a:buChar char="•"/>
            </a:pPr>
            <a:r>
              <a:rPr lang="en-GB" sz="2000" dirty="0">
                <a:latin typeface="Verdana" panose="020B0604030504040204" pitchFamily="34" charset="0"/>
                <a:ea typeface="Verdana" panose="020B0604030504040204" pitchFamily="34" charset="0"/>
                <a:cs typeface="Verdana" panose="020B0604030504040204" pitchFamily="34" charset="0"/>
              </a:rPr>
              <a:t>Place a coloured </a:t>
            </a:r>
            <a:r>
              <a:rPr lang="en-GB" sz="2000" dirty="0" smtClean="0">
                <a:latin typeface="Verdana" panose="020B0604030504040204" pitchFamily="34" charset="0"/>
                <a:ea typeface="Verdana" panose="020B0604030504040204" pitchFamily="34" charset="0"/>
                <a:cs typeface="Verdana" panose="020B0604030504040204" pitchFamily="34" charset="0"/>
              </a:rPr>
              <a:t>counter </a:t>
            </a:r>
            <a:r>
              <a:rPr lang="en-GB" sz="2000" dirty="0">
                <a:latin typeface="Verdana" panose="020B0604030504040204" pitchFamily="34" charset="0"/>
                <a:ea typeface="Verdana" panose="020B0604030504040204" pitchFamily="34" charset="0"/>
                <a:cs typeface="Verdana" panose="020B0604030504040204" pitchFamily="34" charset="0"/>
              </a:rPr>
              <a:t>so that it is </a:t>
            </a:r>
            <a:r>
              <a:rPr lang="en-GB" sz="2000" dirty="0" smtClean="0">
                <a:latin typeface="Verdana" panose="020B0604030504040204" pitchFamily="34" charset="0"/>
                <a:ea typeface="Verdana" panose="020B0604030504040204" pitchFamily="34" charset="0"/>
                <a:cs typeface="Verdana" panose="020B0604030504040204" pitchFamily="34" charset="0"/>
              </a:rPr>
              <a:t>10 </a:t>
            </a:r>
            <a:r>
              <a:rPr lang="en-GB" sz="2000" dirty="0">
                <a:latin typeface="Verdana" panose="020B0604030504040204" pitchFamily="34" charset="0"/>
                <a:ea typeface="Verdana" panose="020B0604030504040204" pitchFamily="34" charset="0"/>
                <a:cs typeface="Verdana" panose="020B0604030504040204" pitchFamily="34" charset="0"/>
              </a:rPr>
              <a:t>cm from the white </a:t>
            </a:r>
            <a:r>
              <a:rPr lang="en-GB" sz="2000" dirty="0" smtClean="0">
                <a:latin typeface="Verdana" panose="020B0604030504040204" pitchFamily="34" charset="0"/>
                <a:ea typeface="Verdana" panose="020B0604030504040204" pitchFamily="34" charset="0"/>
                <a:cs typeface="Verdana" panose="020B0604030504040204" pitchFamily="34" charset="0"/>
              </a:rPr>
              <a:t>counter</a:t>
            </a:r>
            <a:endParaRPr lang="en-GB" sz="2000" dirty="0">
              <a:latin typeface="Verdana" panose="020B0604030504040204" pitchFamily="34" charset="0"/>
              <a:ea typeface="Verdana" panose="020B0604030504040204" pitchFamily="34" charset="0"/>
              <a:cs typeface="Verdana" panose="020B0604030504040204" pitchFamily="34" charset="0"/>
            </a:endParaRPr>
          </a:p>
          <a:p>
            <a:pPr marL="342900" indent="-342900">
              <a:spcBef>
                <a:spcPts val="300"/>
              </a:spcBef>
              <a:spcAft>
                <a:spcPts val="300"/>
              </a:spcAft>
              <a:buFont typeface="Arial" panose="020B0604020202020204" pitchFamily="34" charset="0"/>
              <a:buChar char="•"/>
            </a:pPr>
            <a:r>
              <a:rPr lang="en-GB" sz="2000" dirty="0">
                <a:latin typeface="Verdana" panose="020B0604030504040204" pitchFamily="34" charset="0"/>
                <a:ea typeface="Verdana" panose="020B0604030504040204" pitchFamily="34" charset="0"/>
                <a:cs typeface="Verdana" panose="020B0604030504040204" pitchFamily="34" charset="0"/>
              </a:rPr>
              <a:t>Place another of your coloured </a:t>
            </a:r>
            <a:r>
              <a:rPr lang="en-GB" sz="2000" dirty="0" smtClean="0">
                <a:latin typeface="Verdana" panose="020B0604030504040204" pitchFamily="34" charset="0"/>
                <a:ea typeface="Verdana" panose="020B0604030504040204" pitchFamily="34" charset="0"/>
                <a:cs typeface="Verdana" panose="020B0604030504040204" pitchFamily="34" charset="0"/>
              </a:rPr>
              <a:t>counters </a:t>
            </a:r>
            <a:r>
              <a:rPr lang="en-GB" sz="2000" dirty="0">
                <a:latin typeface="Verdana" panose="020B0604030504040204" pitchFamily="34" charset="0"/>
                <a:ea typeface="Verdana" panose="020B0604030504040204" pitchFamily="34" charset="0"/>
                <a:cs typeface="Verdana" panose="020B0604030504040204" pitchFamily="34" charset="0"/>
              </a:rPr>
              <a:t>so that it is also </a:t>
            </a:r>
            <a:r>
              <a:rPr lang="en-GB" sz="2000" dirty="0" smtClean="0">
                <a:latin typeface="Verdana" panose="020B0604030504040204" pitchFamily="34" charset="0"/>
                <a:ea typeface="Verdana" panose="020B0604030504040204" pitchFamily="34" charset="0"/>
                <a:cs typeface="Verdana" panose="020B0604030504040204" pitchFamily="34" charset="0"/>
              </a:rPr>
              <a:t>10 </a:t>
            </a:r>
            <a:r>
              <a:rPr lang="en-GB" sz="2000" dirty="0">
                <a:latin typeface="Verdana" panose="020B0604030504040204" pitchFamily="34" charset="0"/>
                <a:ea typeface="Verdana" panose="020B0604030504040204" pitchFamily="34" charset="0"/>
                <a:cs typeface="Verdana" panose="020B0604030504040204" pitchFamily="34" charset="0"/>
              </a:rPr>
              <a:t>cm from the white </a:t>
            </a:r>
            <a:r>
              <a:rPr lang="en-GB" sz="2000" dirty="0" smtClean="0">
                <a:latin typeface="Verdana" panose="020B0604030504040204" pitchFamily="34" charset="0"/>
                <a:ea typeface="Verdana" panose="020B0604030504040204" pitchFamily="34" charset="0"/>
                <a:cs typeface="Verdana" panose="020B0604030504040204" pitchFamily="34" charset="0"/>
              </a:rPr>
              <a:t>counter</a:t>
            </a:r>
            <a:endParaRPr lang="en-GB" sz="2000" dirty="0">
              <a:latin typeface="Verdana" panose="020B0604030504040204" pitchFamily="34" charset="0"/>
              <a:ea typeface="Verdana" panose="020B0604030504040204" pitchFamily="34" charset="0"/>
              <a:cs typeface="Verdana" panose="020B0604030504040204" pitchFamily="34" charset="0"/>
            </a:endParaRPr>
          </a:p>
          <a:p>
            <a:pPr marL="342900" indent="-342900">
              <a:spcBef>
                <a:spcPts val="300"/>
              </a:spcBef>
              <a:spcAft>
                <a:spcPts val="300"/>
              </a:spcAft>
              <a:buFont typeface="Arial" panose="020B0604020202020204" pitchFamily="34" charset="0"/>
              <a:buChar char="•"/>
            </a:pPr>
            <a:r>
              <a:rPr lang="en-GB" sz="2000" dirty="0">
                <a:latin typeface="Verdana" panose="020B0604030504040204" pitchFamily="34" charset="0"/>
                <a:ea typeface="Verdana" panose="020B0604030504040204" pitchFamily="34" charset="0"/>
                <a:cs typeface="Verdana" panose="020B0604030504040204" pitchFamily="34" charset="0"/>
              </a:rPr>
              <a:t>Continue to place your coloured </a:t>
            </a:r>
            <a:r>
              <a:rPr lang="en-GB" sz="2000" dirty="0" smtClean="0">
                <a:latin typeface="Verdana" panose="020B0604030504040204" pitchFamily="34" charset="0"/>
                <a:ea typeface="Verdana" panose="020B0604030504040204" pitchFamily="34" charset="0"/>
                <a:cs typeface="Verdana" panose="020B0604030504040204" pitchFamily="34" charset="0"/>
              </a:rPr>
              <a:t>counters </a:t>
            </a:r>
            <a:r>
              <a:rPr lang="en-GB" sz="2000" dirty="0">
                <a:latin typeface="Verdana" panose="020B0604030504040204" pitchFamily="34" charset="0"/>
                <a:ea typeface="Verdana" panose="020B0604030504040204" pitchFamily="34" charset="0"/>
                <a:cs typeface="Verdana" panose="020B0604030504040204" pitchFamily="34" charset="0"/>
              </a:rPr>
              <a:t>one by one so that they are all </a:t>
            </a:r>
            <a:r>
              <a:rPr lang="en-GB" sz="2000" dirty="0" smtClean="0">
                <a:latin typeface="Verdana" panose="020B0604030504040204" pitchFamily="34" charset="0"/>
                <a:ea typeface="Verdana" panose="020B0604030504040204" pitchFamily="34" charset="0"/>
                <a:cs typeface="Verdana" panose="020B0604030504040204" pitchFamily="34" charset="0"/>
              </a:rPr>
              <a:t>10 </a:t>
            </a:r>
            <a:r>
              <a:rPr lang="en-GB" sz="2000" dirty="0">
                <a:latin typeface="Verdana" panose="020B0604030504040204" pitchFamily="34" charset="0"/>
                <a:ea typeface="Verdana" panose="020B0604030504040204" pitchFamily="34" charset="0"/>
                <a:cs typeface="Verdana" panose="020B0604030504040204" pitchFamily="34" charset="0"/>
              </a:rPr>
              <a:t>cm from the white </a:t>
            </a:r>
            <a:r>
              <a:rPr lang="en-GB" sz="2000" dirty="0" smtClean="0">
                <a:latin typeface="Verdana" panose="020B0604030504040204" pitchFamily="34" charset="0"/>
                <a:ea typeface="Verdana" panose="020B0604030504040204" pitchFamily="34" charset="0"/>
                <a:cs typeface="Verdana" panose="020B0604030504040204" pitchFamily="34" charset="0"/>
              </a:rPr>
              <a:t>counter</a:t>
            </a:r>
            <a:endParaRPr lang="en-GB" sz="2000" dirty="0">
              <a:latin typeface="Verdana" panose="020B0604030504040204" pitchFamily="34" charset="0"/>
              <a:ea typeface="Verdana" panose="020B0604030504040204" pitchFamily="34" charset="0"/>
              <a:cs typeface="Verdana" panose="020B0604030504040204" pitchFamily="34" charset="0"/>
            </a:endParaRPr>
          </a:p>
          <a:p>
            <a:pPr>
              <a:spcBef>
                <a:spcPts val="600"/>
              </a:spcBef>
              <a:spcAft>
                <a:spcPts val="300"/>
              </a:spcAft>
            </a:pPr>
            <a:endParaRPr lang="en-GB" sz="2000" i="1" dirty="0" smtClean="0">
              <a:solidFill>
                <a:srgbClr val="00ACAE"/>
              </a:solidFill>
              <a:latin typeface="Verdana" panose="020B0604030504040204" pitchFamily="34" charset="0"/>
              <a:ea typeface="Verdana" panose="020B0604030504040204" pitchFamily="34" charset="0"/>
              <a:cs typeface="Verdana" panose="020B0604030504040204" pitchFamily="34" charset="0"/>
            </a:endParaRPr>
          </a:p>
          <a:p>
            <a:pPr>
              <a:spcBef>
                <a:spcPts val="600"/>
              </a:spcBef>
              <a:spcAft>
                <a:spcPts val="300"/>
              </a:spcAft>
            </a:pPr>
            <a:r>
              <a:rPr lang="en-GB" sz="2000" i="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What </a:t>
            </a:r>
            <a:r>
              <a:rPr lang="en-GB" sz="2000" i="1" dirty="0">
                <a:solidFill>
                  <a:srgbClr val="00ACAE"/>
                </a:solidFill>
                <a:latin typeface="Verdana" panose="020B0604030504040204" pitchFamily="34" charset="0"/>
                <a:ea typeface="Verdana" panose="020B0604030504040204" pitchFamily="34" charset="0"/>
                <a:cs typeface="Verdana" panose="020B0604030504040204" pitchFamily="34" charset="0"/>
              </a:rPr>
              <a:t>shape have you made?</a:t>
            </a:r>
          </a:p>
          <a:p>
            <a:pPr>
              <a:spcBef>
                <a:spcPts val="300"/>
              </a:spcBef>
              <a:spcAft>
                <a:spcPts val="300"/>
              </a:spcAft>
            </a:pPr>
            <a:endParaRPr lang="en-GB" sz="2000" i="1" dirty="0" smtClean="0">
              <a:solidFill>
                <a:srgbClr val="00ACAE"/>
              </a:solidFill>
              <a:latin typeface="Verdana" panose="020B0604030504040204" pitchFamily="34" charset="0"/>
              <a:ea typeface="Verdana" panose="020B0604030504040204" pitchFamily="34" charset="0"/>
              <a:cs typeface="Verdana" panose="020B0604030504040204" pitchFamily="34" charset="0"/>
            </a:endParaRPr>
          </a:p>
          <a:p>
            <a:pPr>
              <a:spcBef>
                <a:spcPts val="300"/>
              </a:spcBef>
              <a:spcAft>
                <a:spcPts val="300"/>
              </a:spcAft>
            </a:pPr>
            <a:r>
              <a:rPr lang="en-GB" sz="2000" i="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Write </a:t>
            </a:r>
            <a:r>
              <a:rPr lang="en-GB" sz="2000" i="1" dirty="0">
                <a:solidFill>
                  <a:srgbClr val="00ACAE"/>
                </a:solidFill>
                <a:latin typeface="Verdana" panose="020B0604030504040204" pitchFamily="34" charset="0"/>
                <a:ea typeface="Verdana" panose="020B0604030504040204" pitchFamily="34" charset="0"/>
                <a:cs typeface="Verdana" panose="020B0604030504040204" pitchFamily="34" charset="0"/>
              </a:rPr>
              <a:t>down all the special words which you know which go with this shape.</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spTree>
    <p:extLst>
      <p:ext uri="{BB962C8B-B14F-4D97-AF65-F5344CB8AC3E}">
        <p14:creationId xmlns:p14="http://schemas.microsoft.com/office/powerpoint/2010/main" val="376880349"/>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sp>
        <p:nvSpPr>
          <p:cNvPr id="7" name="TextBox 6"/>
          <p:cNvSpPr txBox="1"/>
          <p:nvPr/>
        </p:nvSpPr>
        <p:spPr>
          <a:xfrm>
            <a:off x="2482441" y="2203563"/>
            <a:ext cx="5771701" cy="523220"/>
          </a:xfrm>
          <a:prstGeom prst="rect">
            <a:avLst/>
          </a:prstGeom>
          <a:noFill/>
        </p:spPr>
        <p:txBody>
          <a:bodyPr wrap="square" rtlCol="0">
            <a:spAutoFit/>
          </a:bodyPr>
          <a:lstStyle/>
          <a:p>
            <a:r>
              <a:rPr lang="en-GB" sz="28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Circle vocabulary!</a:t>
            </a:r>
            <a:endParaRPr lang="en-GB" sz="28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00165725"/>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Oval 2"/>
          <p:cNvSpPr>
            <a:spLocks noChangeArrowheads="1"/>
          </p:cNvSpPr>
          <p:nvPr/>
        </p:nvSpPr>
        <p:spPr bwMode="auto">
          <a:xfrm>
            <a:off x="3505200" y="1524000"/>
            <a:ext cx="2386013" cy="2386013"/>
          </a:xfrm>
          <a:prstGeom prst="ellipse">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latin typeface="Verdana" panose="020B0604030504040204" pitchFamily="34" charset="0"/>
              <a:ea typeface="Verdana" panose="020B0604030504040204" pitchFamily="34" charset="0"/>
              <a:cs typeface="Verdana" panose="020B0604030504040204" pitchFamily="34" charset="0"/>
            </a:endParaRPr>
          </a:p>
        </p:txBody>
      </p:sp>
      <p:sp>
        <p:nvSpPr>
          <p:cNvPr id="2052" name="Line 4"/>
          <p:cNvSpPr>
            <a:spLocks noChangeShapeType="1"/>
          </p:cNvSpPr>
          <p:nvPr/>
        </p:nvSpPr>
        <p:spPr bwMode="auto">
          <a:xfrm>
            <a:off x="4572000" y="1524000"/>
            <a:ext cx="381000" cy="2362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Verdana" panose="020B0604030504040204" pitchFamily="34" charset="0"/>
              <a:ea typeface="Verdana" panose="020B0604030504040204" pitchFamily="34" charset="0"/>
              <a:cs typeface="Verdana" panose="020B0604030504040204" pitchFamily="34" charset="0"/>
            </a:endParaRPr>
          </a:p>
        </p:txBody>
      </p:sp>
      <p:sp>
        <p:nvSpPr>
          <p:cNvPr id="2053" name="Line 5"/>
          <p:cNvSpPr>
            <a:spLocks noChangeShapeType="1"/>
          </p:cNvSpPr>
          <p:nvPr/>
        </p:nvSpPr>
        <p:spPr bwMode="auto">
          <a:xfrm flipV="1">
            <a:off x="3559970" y="2743200"/>
            <a:ext cx="1212056" cy="304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Verdana" panose="020B0604030504040204" pitchFamily="34" charset="0"/>
              <a:ea typeface="Verdana" panose="020B0604030504040204" pitchFamily="34" charset="0"/>
              <a:cs typeface="Verdana" panose="020B0604030504040204" pitchFamily="34" charset="0"/>
            </a:endParaRPr>
          </a:p>
        </p:txBody>
      </p:sp>
      <p:sp>
        <p:nvSpPr>
          <p:cNvPr id="2056" name="Text Box 8"/>
          <p:cNvSpPr txBox="1">
            <a:spLocks noChangeArrowheads="1"/>
          </p:cNvSpPr>
          <p:nvPr/>
        </p:nvSpPr>
        <p:spPr bwMode="auto">
          <a:xfrm>
            <a:off x="1444216" y="2699652"/>
            <a:ext cx="4274368" cy="3693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b="1" dirty="0">
                <a:latin typeface="Verdana" panose="020B0604030504040204" pitchFamily="34" charset="0"/>
                <a:ea typeface="Verdana" panose="020B0604030504040204" pitchFamily="34" charset="0"/>
                <a:cs typeface="Verdana" panose="020B0604030504040204" pitchFamily="34" charset="0"/>
              </a:rPr>
              <a:t>c e _ t _ e</a:t>
            </a:r>
          </a:p>
          <a:p>
            <a:pPr>
              <a:spcBef>
                <a:spcPct val="50000"/>
              </a:spcBef>
            </a:pPr>
            <a:r>
              <a:rPr lang="en-GB" altLang="en-US" b="1" dirty="0">
                <a:latin typeface="Verdana" panose="020B0604030504040204" pitchFamily="34" charset="0"/>
                <a:ea typeface="Verdana" panose="020B0604030504040204" pitchFamily="34" charset="0"/>
                <a:cs typeface="Verdana" panose="020B0604030504040204" pitchFamily="34" charset="0"/>
              </a:rPr>
              <a:t>r a _</a:t>
            </a:r>
            <a:r>
              <a:rPr lang="en-GB" altLang="en-US" b="1" dirty="0" err="1">
                <a:latin typeface="Verdana" panose="020B0604030504040204" pitchFamily="34" charset="0"/>
                <a:ea typeface="Verdana" panose="020B0604030504040204" pitchFamily="34" charset="0"/>
                <a:cs typeface="Verdana" panose="020B0604030504040204" pitchFamily="34" charset="0"/>
              </a:rPr>
              <a:t>i</a:t>
            </a:r>
            <a:r>
              <a:rPr lang="en-GB" altLang="en-US" b="1" dirty="0">
                <a:latin typeface="Verdana" panose="020B0604030504040204" pitchFamily="34" charset="0"/>
                <a:ea typeface="Verdana" panose="020B0604030504040204" pitchFamily="34" charset="0"/>
                <a:cs typeface="Verdana" panose="020B0604030504040204" pitchFamily="34" charset="0"/>
              </a:rPr>
              <a:t> _ s</a:t>
            </a:r>
          </a:p>
          <a:p>
            <a:pPr>
              <a:spcBef>
                <a:spcPct val="50000"/>
              </a:spcBef>
            </a:pPr>
            <a:r>
              <a:rPr lang="en-GB" altLang="en-US" b="1" dirty="0">
                <a:latin typeface="Verdana" panose="020B0604030504040204" pitchFamily="34" charset="0"/>
                <a:ea typeface="Verdana" panose="020B0604030504040204" pitchFamily="34" charset="0"/>
                <a:cs typeface="Verdana" panose="020B0604030504040204" pitchFamily="34" charset="0"/>
              </a:rPr>
              <a:t>c _ o _ d</a:t>
            </a:r>
          </a:p>
          <a:p>
            <a:pPr>
              <a:spcBef>
                <a:spcPct val="50000"/>
              </a:spcBef>
            </a:pPr>
            <a:r>
              <a:rPr lang="en-GB" altLang="en-US" b="1" dirty="0">
                <a:latin typeface="Verdana" panose="020B0604030504040204" pitchFamily="34" charset="0"/>
                <a:ea typeface="Verdana" panose="020B0604030504040204" pitchFamily="34" charset="0"/>
                <a:cs typeface="Verdana" panose="020B0604030504040204" pitchFamily="34" charset="0"/>
              </a:rPr>
              <a:t>_ </a:t>
            </a:r>
            <a:r>
              <a:rPr lang="en-GB" altLang="en-US" b="1" dirty="0" err="1">
                <a:latin typeface="Verdana" panose="020B0604030504040204" pitchFamily="34" charset="0"/>
                <a:ea typeface="Verdana" panose="020B0604030504040204" pitchFamily="34" charset="0"/>
                <a:cs typeface="Verdana" panose="020B0604030504040204" pitchFamily="34" charset="0"/>
              </a:rPr>
              <a:t>i</a:t>
            </a:r>
            <a:r>
              <a:rPr lang="en-GB" altLang="en-US" b="1" dirty="0">
                <a:latin typeface="Verdana" panose="020B0604030504040204" pitchFamily="34" charset="0"/>
                <a:ea typeface="Verdana" panose="020B0604030504040204" pitchFamily="34" charset="0"/>
                <a:cs typeface="Verdana" panose="020B0604030504040204" pitchFamily="34" charset="0"/>
              </a:rPr>
              <a:t> a _ e t _ r</a:t>
            </a:r>
          </a:p>
          <a:p>
            <a:pPr>
              <a:spcBef>
                <a:spcPct val="50000"/>
              </a:spcBef>
            </a:pPr>
            <a:r>
              <a:rPr lang="en-GB" altLang="en-US" b="1" dirty="0">
                <a:latin typeface="Verdana" panose="020B0604030504040204" pitchFamily="34" charset="0"/>
                <a:ea typeface="Verdana" panose="020B0604030504040204" pitchFamily="34" charset="0"/>
                <a:cs typeface="Verdana" panose="020B0604030504040204" pitchFamily="34" charset="0"/>
              </a:rPr>
              <a:t>c _ r c _ m _ e _ e _ c _</a:t>
            </a:r>
          </a:p>
          <a:p>
            <a:pPr>
              <a:spcBef>
                <a:spcPct val="50000"/>
              </a:spcBef>
            </a:pPr>
            <a:r>
              <a:rPr lang="en-GB" altLang="en-US" b="1" dirty="0">
                <a:latin typeface="Verdana" panose="020B0604030504040204" pitchFamily="34" charset="0"/>
                <a:ea typeface="Verdana" panose="020B0604030504040204" pitchFamily="34" charset="0"/>
                <a:cs typeface="Verdana" panose="020B0604030504040204" pitchFamily="34" charset="0"/>
              </a:rPr>
              <a:t>t _ n _ e n t</a:t>
            </a:r>
          </a:p>
          <a:p>
            <a:pPr>
              <a:spcBef>
                <a:spcPct val="50000"/>
              </a:spcBef>
            </a:pPr>
            <a:r>
              <a:rPr lang="en-GB" altLang="en-US" b="1" dirty="0">
                <a:latin typeface="Verdana" panose="020B0604030504040204" pitchFamily="34" charset="0"/>
                <a:ea typeface="Verdana" panose="020B0604030504040204" pitchFamily="34" charset="0"/>
                <a:cs typeface="Verdana" panose="020B0604030504040204" pitchFamily="34" charset="0"/>
              </a:rPr>
              <a:t>a _ c</a:t>
            </a:r>
          </a:p>
          <a:p>
            <a:pPr>
              <a:spcBef>
                <a:spcPct val="50000"/>
              </a:spcBef>
            </a:pPr>
            <a:r>
              <a:rPr lang="en-GB" altLang="en-US" b="1" dirty="0">
                <a:latin typeface="Verdana" panose="020B0604030504040204" pitchFamily="34" charset="0"/>
                <a:ea typeface="Verdana" panose="020B0604030504040204" pitchFamily="34" charset="0"/>
                <a:cs typeface="Verdana" panose="020B0604030504040204" pitchFamily="34" charset="0"/>
              </a:rPr>
              <a:t>s e _ t _ r</a:t>
            </a:r>
          </a:p>
          <a:p>
            <a:pPr>
              <a:spcBef>
                <a:spcPct val="50000"/>
              </a:spcBef>
            </a:pPr>
            <a:r>
              <a:rPr lang="en-GB" altLang="en-US" b="1" dirty="0">
                <a:latin typeface="Verdana" panose="020B0604030504040204" pitchFamily="34" charset="0"/>
                <a:ea typeface="Verdana" panose="020B0604030504040204" pitchFamily="34" charset="0"/>
                <a:cs typeface="Verdana" panose="020B0604030504040204" pitchFamily="34" charset="0"/>
              </a:rPr>
              <a:t>_ e _ m e _ t</a:t>
            </a:r>
          </a:p>
        </p:txBody>
      </p:sp>
      <p:sp>
        <p:nvSpPr>
          <p:cNvPr id="9" name="Text Box 7"/>
          <p:cNvSpPr txBox="1">
            <a:spLocks noChangeArrowheads="1"/>
          </p:cNvSpPr>
          <p:nvPr/>
        </p:nvSpPr>
        <p:spPr bwMode="auto">
          <a:xfrm>
            <a:off x="5652120" y="4217535"/>
            <a:ext cx="3168352"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b="1" u="sng" dirty="0">
                <a:latin typeface="Verdana" panose="020B0604030504040204" pitchFamily="34" charset="0"/>
                <a:ea typeface="Verdana" panose="020B0604030504040204" pitchFamily="34" charset="0"/>
                <a:cs typeface="Verdana" panose="020B0604030504040204" pitchFamily="34" charset="0"/>
              </a:rPr>
              <a:t>Circle Vocabulary</a:t>
            </a:r>
          </a:p>
          <a:p>
            <a:pPr>
              <a:spcBef>
                <a:spcPct val="50000"/>
              </a:spcBef>
            </a:pPr>
            <a:r>
              <a:rPr lang="en-GB" altLang="en-US" sz="2000" b="1" dirty="0">
                <a:latin typeface="Verdana" panose="020B0604030504040204" pitchFamily="34" charset="0"/>
                <a:ea typeface="Verdana" panose="020B0604030504040204" pitchFamily="34" charset="0"/>
                <a:cs typeface="Verdana" panose="020B0604030504040204" pitchFamily="34" charset="0"/>
              </a:rPr>
              <a:t>1.Fill in the blank letters in the words</a:t>
            </a:r>
          </a:p>
          <a:p>
            <a:pPr>
              <a:spcBef>
                <a:spcPct val="50000"/>
              </a:spcBef>
            </a:pPr>
            <a:r>
              <a:rPr lang="en-GB" altLang="en-US" sz="2000" b="1" dirty="0">
                <a:latin typeface="Verdana" panose="020B0604030504040204" pitchFamily="34" charset="0"/>
                <a:ea typeface="Verdana" panose="020B0604030504040204" pitchFamily="34" charset="0"/>
                <a:cs typeface="Verdana" panose="020B0604030504040204" pitchFamily="34" charset="0"/>
              </a:rPr>
              <a:t>2.Label the words on the circle diagram</a:t>
            </a: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88224" y="404664"/>
            <a:ext cx="1966664" cy="764814"/>
          </a:xfrm>
          <a:prstGeom prst="rect">
            <a:avLst/>
          </a:prstGeom>
        </p:spPr>
      </p:pic>
      <p:sp>
        <p:nvSpPr>
          <p:cNvPr id="11" name="TextBox 10"/>
          <p:cNvSpPr txBox="1"/>
          <p:nvPr/>
        </p:nvSpPr>
        <p:spPr>
          <a:xfrm>
            <a:off x="1444216" y="50342"/>
            <a:ext cx="5771701" cy="523220"/>
          </a:xfrm>
          <a:prstGeom prst="rect">
            <a:avLst/>
          </a:prstGeom>
          <a:noFill/>
        </p:spPr>
        <p:txBody>
          <a:bodyPr wrap="square" rtlCol="0">
            <a:spAutoFit/>
          </a:bodyPr>
          <a:lstStyle/>
          <a:p>
            <a:r>
              <a:rPr lang="en-GB" sz="28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Circle vocabulary</a:t>
            </a:r>
            <a:endParaRPr lang="en-GB" sz="28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8238"/>
            <a:ext cx="1308735" cy="6858000"/>
          </a:xfrm>
          <a:prstGeom prst="rect">
            <a:avLst/>
          </a:prstGeom>
        </p:spPr>
      </p:pic>
      <p:sp>
        <p:nvSpPr>
          <p:cNvPr id="13" name="Line 3"/>
          <p:cNvSpPr>
            <a:spLocks noChangeShapeType="1"/>
          </p:cNvSpPr>
          <p:nvPr/>
        </p:nvSpPr>
        <p:spPr bwMode="auto">
          <a:xfrm flipV="1">
            <a:off x="2720997" y="678295"/>
            <a:ext cx="2133600" cy="2514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Verdana" panose="020B0604030504040204" pitchFamily="34" charset="0"/>
              <a:ea typeface="Verdana" panose="020B0604030504040204" pitchFamily="34" charset="0"/>
              <a:cs typeface="Verdana" panose="020B0604030504040204" pitchFamily="34" charset="0"/>
            </a:endParaRPr>
          </a:p>
        </p:txBody>
      </p:sp>
      <p:sp>
        <p:nvSpPr>
          <p:cNvPr id="14" name="Line 6"/>
          <p:cNvSpPr>
            <a:spLocks noChangeShapeType="1"/>
          </p:cNvSpPr>
          <p:nvPr/>
        </p:nvSpPr>
        <p:spPr bwMode="auto">
          <a:xfrm>
            <a:off x="4724400" y="1524000"/>
            <a:ext cx="1129665" cy="14954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1704778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6" name="Text Box 8"/>
          <p:cNvSpPr txBox="1">
            <a:spLocks noChangeArrowheads="1"/>
          </p:cNvSpPr>
          <p:nvPr/>
        </p:nvSpPr>
        <p:spPr bwMode="auto">
          <a:xfrm>
            <a:off x="1444216" y="2725290"/>
            <a:ext cx="4274368" cy="3693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b="1" dirty="0">
                <a:latin typeface="Verdana" panose="020B0604030504040204" pitchFamily="34" charset="0"/>
                <a:ea typeface="Verdana" panose="020B0604030504040204" pitchFamily="34" charset="0"/>
                <a:cs typeface="Verdana" panose="020B0604030504040204" pitchFamily="34" charset="0"/>
              </a:rPr>
              <a:t>c e </a:t>
            </a:r>
            <a:r>
              <a:rPr lang="en-GB" alt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n</a:t>
            </a:r>
            <a:r>
              <a:rPr lang="en-GB" altLang="en-US" b="1" dirty="0" smtClean="0">
                <a:latin typeface="Verdana" panose="020B0604030504040204" pitchFamily="34" charset="0"/>
                <a:ea typeface="Verdana" panose="020B0604030504040204" pitchFamily="34" charset="0"/>
                <a:cs typeface="Verdana" panose="020B0604030504040204" pitchFamily="34" charset="0"/>
              </a:rPr>
              <a:t> </a:t>
            </a:r>
            <a:r>
              <a:rPr lang="en-GB" altLang="en-US" b="1" dirty="0">
                <a:latin typeface="Verdana" panose="020B0604030504040204" pitchFamily="34" charset="0"/>
                <a:ea typeface="Verdana" panose="020B0604030504040204" pitchFamily="34" charset="0"/>
                <a:cs typeface="Verdana" panose="020B0604030504040204" pitchFamily="34" charset="0"/>
              </a:rPr>
              <a:t>t </a:t>
            </a:r>
            <a:r>
              <a:rPr lang="en-GB" alt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r</a:t>
            </a:r>
            <a:r>
              <a:rPr lang="en-GB" altLang="en-US" b="1" dirty="0" smtClean="0">
                <a:latin typeface="Verdana" panose="020B0604030504040204" pitchFamily="34" charset="0"/>
                <a:ea typeface="Verdana" panose="020B0604030504040204" pitchFamily="34" charset="0"/>
                <a:cs typeface="Verdana" panose="020B0604030504040204" pitchFamily="34" charset="0"/>
              </a:rPr>
              <a:t> </a:t>
            </a:r>
            <a:r>
              <a:rPr lang="en-GB" altLang="en-US" b="1" dirty="0">
                <a:latin typeface="Verdana" panose="020B0604030504040204" pitchFamily="34" charset="0"/>
                <a:ea typeface="Verdana" panose="020B0604030504040204" pitchFamily="34" charset="0"/>
                <a:cs typeface="Verdana" panose="020B0604030504040204" pitchFamily="34" charset="0"/>
              </a:rPr>
              <a:t>e</a:t>
            </a:r>
          </a:p>
          <a:p>
            <a:pPr>
              <a:spcBef>
                <a:spcPct val="50000"/>
              </a:spcBef>
            </a:pPr>
            <a:r>
              <a:rPr lang="en-GB" altLang="en-US" b="1" dirty="0">
                <a:latin typeface="Verdana" panose="020B0604030504040204" pitchFamily="34" charset="0"/>
                <a:ea typeface="Verdana" panose="020B0604030504040204" pitchFamily="34" charset="0"/>
                <a:cs typeface="Verdana" panose="020B0604030504040204" pitchFamily="34" charset="0"/>
              </a:rPr>
              <a:t>r a </a:t>
            </a:r>
            <a:r>
              <a:rPr lang="en-GB" alt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d </a:t>
            </a:r>
            <a:r>
              <a:rPr lang="en-GB" altLang="en-US" b="1" dirty="0" err="1" smtClean="0">
                <a:latin typeface="Verdana" panose="020B0604030504040204" pitchFamily="34" charset="0"/>
                <a:ea typeface="Verdana" panose="020B0604030504040204" pitchFamily="34" charset="0"/>
                <a:cs typeface="Verdana" panose="020B0604030504040204" pitchFamily="34" charset="0"/>
              </a:rPr>
              <a:t>i</a:t>
            </a:r>
            <a:r>
              <a:rPr lang="en-GB" altLang="en-US" b="1" dirty="0" smtClean="0">
                <a:latin typeface="Verdana" panose="020B0604030504040204" pitchFamily="34" charset="0"/>
                <a:ea typeface="Verdana" panose="020B0604030504040204" pitchFamily="34" charset="0"/>
                <a:cs typeface="Verdana" panose="020B0604030504040204" pitchFamily="34" charset="0"/>
              </a:rPr>
              <a:t> </a:t>
            </a:r>
            <a:r>
              <a:rPr lang="en-GB" alt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u</a:t>
            </a:r>
            <a:r>
              <a:rPr lang="en-GB" altLang="en-US" b="1" dirty="0" smtClean="0">
                <a:latin typeface="Verdana" panose="020B0604030504040204" pitchFamily="34" charset="0"/>
                <a:ea typeface="Verdana" panose="020B0604030504040204" pitchFamily="34" charset="0"/>
                <a:cs typeface="Verdana" panose="020B0604030504040204" pitchFamily="34" charset="0"/>
              </a:rPr>
              <a:t> </a:t>
            </a:r>
            <a:r>
              <a:rPr lang="en-GB" altLang="en-US" b="1" dirty="0">
                <a:latin typeface="Verdana" panose="020B0604030504040204" pitchFamily="34" charset="0"/>
                <a:ea typeface="Verdana" panose="020B0604030504040204" pitchFamily="34" charset="0"/>
                <a:cs typeface="Verdana" panose="020B0604030504040204" pitchFamily="34" charset="0"/>
              </a:rPr>
              <a:t>s</a:t>
            </a:r>
          </a:p>
          <a:p>
            <a:pPr>
              <a:spcBef>
                <a:spcPct val="50000"/>
              </a:spcBef>
            </a:pPr>
            <a:r>
              <a:rPr lang="en-GB" altLang="en-US" b="1" dirty="0">
                <a:latin typeface="Verdana" panose="020B0604030504040204" pitchFamily="34" charset="0"/>
                <a:ea typeface="Verdana" panose="020B0604030504040204" pitchFamily="34" charset="0"/>
                <a:cs typeface="Verdana" panose="020B0604030504040204" pitchFamily="34" charset="0"/>
              </a:rPr>
              <a:t>c </a:t>
            </a:r>
            <a:r>
              <a:rPr lang="en-GB" alt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h</a:t>
            </a:r>
            <a:r>
              <a:rPr lang="en-GB" altLang="en-US" b="1" dirty="0" smtClean="0">
                <a:latin typeface="Verdana" panose="020B0604030504040204" pitchFamily="34" charset="0"/>
                <a:ea typeface="Verdana" panose="020B0604030504040204" pitchFamily="34" charset="0"/>
                <a:cs typeface="Verdana" panose="020B0604030504040204" pitchFamily="34" charset="0"/>
              </a:rPr>
              <a:t> </a:t>
            </a:r>
            <a:r>
              <a:rPr lang="en-GB" altLang="en-US" b="1" dirty="0">
                <a:latin typeface="Verdana" panose="020B0604030504040204" pitchFamily="34" charset="0"/>
                <a:ea typeface="Verdana" panose="020B0604030504040204" pitchFamily="34" charset="0"/>
                <a:cs typeface="Verdana" panose="020B0604030504040204" pitchFamily="34" charset="0"/>
              </a:rPr>
              <a:t>o </a:t>
            </a:r>
            <a:r>
              <a:rPr lang="en-GB" alt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r</a:t>
            </a:r>
            <a:r>
              <a:rPr lang="en-GB" altLang="en-US" b="1" dirty="0" smtClean="0">
                <a:latin typeface="Verdana" panose="020B0604030504040204" pitchFamily="34" charset="0"/>
                <a:ea typeface="Verdana" panose="020B0604030504040204" pitchFamily="34" charset="0"/>
                <a:cs typeface="Verdana" panose="020B0604030504040204" pitchFamily="34" charset="0"/>
              </a:rPr>
              <a:t> </a:t>
            </a:r>
            <a:r>
              <a:rPr lang="en-GB" altLang="en-US" b="1" dirty="0">
                <a:latin typeface="Verdana" panose="020B0604030504040204" pitchFamily="34" charset="0"/>
                <a:ea typeface="Verdana" panose="020B0604030504040204" pitchFamily="34" charset="0"/>
                <a:cs typeface="Verdana" panose="020B0604030504040204" pitchFamily="34" charset="0"/>
              </a:rPr>
              <a:t>d</a:t>
            </a:r>
          </a:p>
          <a:p>
            <a:pPr>
              <a:spcBef>
                <a:spcPct val="50000"/>
              </a:spcBef>
            </a:pPr>
            <a:r>
              <a:rPr lang="en-GB" alt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d</a:t>
            </a:r>
            <a:r>
              <a:rPr lang="en-GB" altLang="en-US" b="1" dirty="0" smtClean="0">
                <a:latin typeface="Verdana" panose="020B0604030504040204" pitchFamily="34" charset="0"/>
                <a:ea typeface="Verdana" panose="020B0604030504040204" pitchFamily="34" charset="0"/>
                <a:cs typeface="Verdana" panose="020B0604030504040204" pitchFamily="34" charset="0"/>
              </a:rPr>
              <a:t> </a:t>
            </a:r>
            <a:r>
              <a:rPr lang="en-GB" altLang="en-US" b="1" dirty="0" err="1" smtClean="0">
                <a:latin typeface="Verdana" panose="020B0604030504040204" pitchFamily="34" charset="0"/>
                <a:ea typeface="Verdana" panose="020B0604030504040204" pitchFamily="34" charset="0"/>
                <a:cs typeface="Verdana" panose="020B0604030504040204" pitchFamily="34" charset="0"/>
              </a:rPr>
              <a:t>i</a:t>
            </a:r>
            <a:r>
              <a:rPr lang="en-GB" altLang="en-US" b="1" dirty="0" smtClean="0">
                <a:latin typeface="Verdana" panose="020B0604030504040204" pitchFamily="34" charset="0"/>
                <a:ea typeface="Verdana" panose="020B0604030504040204" pitchFamily="34" charset="0"/>
                <a:cs typeface="Verdana" panose="020B0604030504040204" pitchFamily="34" charset="0"/>
              </a:rPr>
              <a:t> </a:t>
            </a:r>
            <a:r>
              <a:rPr lang="en-GB" altLang="en-US" b="1" dirty="0">
                <a:latin typeface="Verdana" panose="020B0604030504040204" pitchFamily="34" charset="0"/>
                <a:ea typeface="Verdana" panose="020B0604030504040204" pitchFamily="34" charset="0"/>
                <a:cs typeface="Verdana" panose="020B0604030504040204" pitchFamily="34" charset="0"/>
              </a:rPr>
              <a:t>a </a:t>
            </a:r>
            <a:r>
              <a:rPr lang="en-GB" alt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m</a:t>
            </a:r>
            <a:r>
              <a:rPr lang="en-GB" altLang="en-US" b="1" dirty="0" smtClean="0">
                <a:latin typeface="Verdana" panose="020B0604030504040204" pitchFamily="34" charset="0"/>
                <a:ea typeface="Verdana" panose="020B0604030504040204" pitchFamily="34" charset="0"/>
                <a:cs typeface="Verdana" panose="020B0604030504040204" pitchFamily="34" charset="0"/>
              </a:rPr>
              <a:t> </a:t>
            </a:r>
            <a:r>
              <a:rPr lang="en-GB" altLang="en-US" b="1" dirty="0">
                <a:latin typeface="Verdana" panose="020B0604030504040204" pitchFamily="34" charset="0"/>
                <a:ea typeface="Verdana" panose="020B0604030504040204" pitchFamily="34" charset="0"/>
                <a:cs typeface="Verdana" panose="020B0604030504040204" pitchFamily="34" charset="0"/>
              </a:rPr>
              <a:t>e t </a:t>
            </a:r>
            <a:r>
              <a:rPr lang="en-GB" alt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e</a:t>
            </a:r>
            <a:r>
              <a:rPr lang="en-GB" altLang="en-US" b="1" dirty="0" smtClean="0">
                <a:latin typeface="Verdana" panose="020B0604030504040204" pitchFamily="34" charset="0"/>
                <a:ea typeface="Verdana" panose="020B0604030504040204" pitchFamily="34" charset="0"/>
                <a:cs typeface="Verdana" panose="020B0604030504040204" pitchFamily="34" charset="0"/>
              </a:rPr>
              <a:t> </a:t>
            </a:r>
            <a:r>
              <a:rPr lang="en-GB" altLang="en-US" b="1" dirty="0">
                <a:latin typeface="Verdana" panose="020B0604030504040204" pitchFamily="34" charset="0"/>
                <a:ea typeface="Verdana" panose="020B0604030504040204" pitchFamily="34" charset="0"/>
                <a:cs typeface="Verdana" panose="020B0604030504040204" pitchFamily="34" charset="0"/>
              </a:rPr>
              <a:t>r</a:t>
            </a:r>
          </a:p>
          <a:p>
            <a:pPr>
              <a:spcBef>
                <a:spcPct val="50000"/>
              </a:spcBef>
            </a:pPr>
            <a:r>
              <a:rPr lang="en-GB" altLang="en-US" b="1" dirty="0">
                <a:latin typeface="Verdana" panose="020B0604030504040204" pitchFamily="34" charset="0"/>
                <a:ea typeface="Verdana" panose="020B0604030504040204" pitchFamily="34" charset="0"/>
                <a:cs typeface="Verdana" panose="020B0604030504040204" pitchFamily="34" charset="0"/>
              </a:rPr>
              <a:t>c </a:t>
            </a:r>
            <a:r>
              <a:rPr lang="en-GB" altLang="en-US" b="1" dirty="0" err="1" smtClean="0">
                <a:solidFill>
                  <a:srgbClr val="FF0000"/>
                </a:solidFill>
                <a:latin typeface="Verdana" panose="020B0604030504040204" pitchFamily="34" charset="0"/>
                <a:ea typeface="Verdana" panose="020B0604030504040204" pitchFamily="34" charset="0"/>
                <a:cs typeface="Verdana" panose="020B0604030504040204" pitchFamily="34" charset="0"/>
              </a:rPr>
              <a:t>i</a:t>
            </a:r>
            <a:r>
              <a:rPr lang="en-GB" altLang="en-US" b="1" dirty="0" smtClean="0">
                <a:latin typeface="Verdana" panose="020B0604030504040204" pitchFamily="34" charset="0"/>
                <a:ea typeface="Verdana" panose="020B0604030504040204" pitchFamily="34" charset="0"/>
                <a:cs typeface="Verdana" panose="020B0604030504040204" pitchFamily="34" charset="0"/>
              </a:rPr>
              <a:t> </a:t>
            </a:r>
            <a:r>
              <a:rPr lang="en-GB" altLang="en-US" b="1" dirty="0">
                <a:latin typeface="Verdana" panose="020B0604030504040204" pitchFamily="34" charset="0"/>
                <a:ea typeface="Verdana" panose="020B0604030504040204" pitchFamily="34" charset="0"/>
                <a:cs typeface="Verdana" panose="020B0604030504040204" pitchFamily="34" charset="0"/>
              </a:rPr>
              <a:t>r c </a:t>
            </a:r>
            <a:r>
              <a:rPr lang="en-GB" alt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u</a:t>
            </a:r>
            <a:r>
              <a:rPr lang="en-GB" altLang="en-US" b="1" dirty="0" smtClean="0">
                <a:latin typeface="Verdana" panose="020B0604030504040204" pitchFamily="34" charset="0"/>
                <a:ea typeface="Verdana" panose="020B0604030504040204" pitchFamily="34" charset="0"/>
                <a:cs typeface="Verdana" panose="020B0604030504040204" pitchFamily="34" charset="0"/>
              </a:rPr>
              <a:t> </a:t>
            </a:r>
            <a:r>
              <a:rPr lang="en-GB" altLang="en-US" b="1" dirty="0">
                <a:latin typeface="Verdana" panose="020B0604030504040204" pitchFamily="34" charset="0"/>
                <a:ea typeface="Verdana" panose="020B0604030504040204" pitchFamily="34" charset="0"/>
                <a:cs typeface="Verdana" panose="020B0604030504040204" pitchFamily="34" charset="0"/>
              </a:rPr>
              <a:t>m </a:t>
            </a:r>
            <a:r>
              <a:rPr lang="en-GB" alt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f</a:t>
            </a:r>
            <a:r>
              <a:rPr lang="en-GB" altLang="en-US" b="1" dirty="0" smtClean="0">
                <a:latin typeface="Verdana" panose="020B0604030504040204" pitchFamily="34" charset="0"/>
                <a:ea typeface="Verdana" panose="020B0604030504040204" pitchFamily="34" charset="0"/>
                <a:cs typeface="Verdana" panose="020B0604030504040204" pitchFamily="34" charset="0"/>
              </a:rPr>
              <a:t> </a:t>
            </a:r>
            <a:r>
              <a:rPr lang="en-GB" altLang="en-US" b="1" dirty="0">
                <a:latin typeface="Verdana" panose="020B0604030504040204" pitchFamily="34" charset="0"/>
                <a:ea typeface="Verdana" panose="020B0604030504040204" pitchFamily="34" charset="0"/>
                <a:cs typeface="Verdana" panose="020B0604030504040204" pitchFamily="34" charset="0"/>
              </a:rPr>
              <a:t>e </a:t>
            </a:r>
            <a:r>
              <a:rPr lang="en-GB" alt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r</a:t>
            </a:r>
            <a:r>
              <a:rPr lang="en-GB" altLang="en-US" b="1" dirty="0" smtClean="0">
                <a:latin typeface="Verdana" panose="020B0604030504040204" pitchFamily="34" charset="0"/>
                <a:ea typeface="Verdana" panose="020B0604030504040204" pitchFamily="34" charset="0"/>
                <a:cs typeface="Verdana" panose="020B0604030504040204" pitchFamily="34" charset="0"/>
              </a:rPr>
              <a:t> </a:t>
            </a:r>
            <a:r>
              <a:rPr lang="en-GB" altLang="en-US" b="1" dirty="0">
                <a:latin typeface="Verdana" panose="020B0604030504040204" pitchFamily="34" charset="0"/>
                <a:ea typeface="Verdana" panose="020B0604030504040204" pitchFamily="34" charset="0"/>
                <a:cs typeface="Verdana" panose="020B0604030504040204" pitchFamily="34" charset="0"/>
              </a:rPr>
              <a:t>e </a:t>
            </a:r>
            <a:r>
              <a:rPr lang="en-GB" alt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n</a:t>
            </a:r>
            <a:r>
              <a:rPr lang="en-GB" altLang="en-US" b="1" dirty="0" smtClean="0">
                <a:latin typeface="Verdana" panose="020B0604030504040204" pitchFamily="34" charset="0"/>
                <a:ea typeface="Verdana" panose="020B0604030504040204" pitchFamily="34" charset="0"/>
                <a:cs typeface="Verdana" panose="020B0604030504040204" pitchFamily="34" charset="0"/>
              </a:rPr>
              <a:t> </a:t>
            </a:r>
            <a:r>
              <a:rPr lang="en-GB" altLang="en-US" b="1" dirty="0">
                <a:latin typeface="Verdana" panose="020B0604030504040204" pitchFamily="34" charset="0"/>
                <a:ea typeface="Verdana" panose="020B0604030504040204" pitchFamily="34" charset="0"/>
                <a:cs typeface="Verdana" panose="020B0604030504040204" pitchFamily="34" charset="0"/>
              </a:rPr>
              <a:t>c </a:t>
            </a:r>
            <a:r>
              <a:rPr lang="en-GB" alt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e</a:t>
            </a:r>
            <a:endParaRPr lang="en-GB" altLang="en-US" b="1" dirty="0">
              <a:solidFill>
                <a:srgbClr val="FF0000"/>
              </a:solidFill>
              <a:latin typeface="Verdana" panose="020B0604030504040204" pitchFamily="34" charset="0"/>
              <a:ea typeface="Verdana" panose="020B0604030504040204" pitchFamily="34" charset="0"/>
              <a:cs typeface="Verdana" panose="020B0604030504040204" pitchFamily="34" charset="0"/>
            </a:endParaRPr>
          </a:p>
          <a:p>
            <a:pPr>
              <a:spcBef>
                <a:spcPct val="50000"/>
              </a:spcBef>
            </a:pPr>
            <a:r>
              <a:rPr lang="en-GB" altLang="en-US" b="1" dirty="0">
                <a:latin typeface="Verdana" panose="020B0604030504040204" pitchFamily="34" charset="0"/>
                <a:ea typeface="Verdana" panose="020B0604030504040204" pitchFamily="34" charset="0"/>
                <a:cs typeface="Verdana" panose="020B0604030504040204" pitchFamily="34" charset="0"/>
              </a:rPr>
              <a:t>t </a:t>
            </a:r>
            <a:r>
              <a:rPr lang="en-GB" alt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a</a:t>
            </a:r>
            <a:r>
              <a:rPr lang="en-GB" altLang="en-US" b="1" dirty="0" smtClean="0">
                <a:latin typeface="Verdana" panose="020B0604030504040204" pitchFamily="34" charset="0"/>
                <a:ea typeface="Verdana" panose="020B0604030504040204" pitchFamily="34" charset="0"/>
                <a:cs typeface="Verdana" panose="020B0604030504040204" pitchFamily="34" charset="0"/>
              </a:rPr>
              <a:t> </a:t>
            </a:r>
            <a:r>
              <a:rPr lang="en-GB" altLang="en-US" b="1" dirty="0">
                <a:latin typeface="Verdana" panose="020B0604030504040204" pitchFamily="34" charset="0"/>
                <a:ea typeface="Verdana" panose="020B0604030504040204" pitchFamily="34" charset="0"/>
                <a:cs typeface="Verdana" panose="020B0604030504040204" pitchFamily="34" charset="0"/>
              </a:rPr>
              <a:t>n </a:t>
            </a:r>
            <a:r>
              <a:rPr lang="en-GB" alt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g</a:t>
            </a:r>
            <a:r>
              <a:rPr lang="en-GB" altLang="en-US" b="1" dirty="0" smtClean="0">
                <a:latin typeface="Verdana" panose="020B0604030504040204" pitchFamily="34" charset="0"/>
                <a:ea typeface="Verdana" panose="020B0604030504040204" pitchFamily="34" charset="0"/>
                <a:cs typeface="Verdana" panose="020B0604030504040204" pitchFamily="34" charset="0"/>
              </a:rPr>
              <a:t> </a:t>
            </a:r>
            <a:r>
              <a:rPr lang="en-GB" altLang="en-US" b="1" dirty="0">
                <a:latin typeface="Verdana" panose="020B0604030504040204" pitchFamily="34" charset="0"/>
                <a:ea typeface="Verdana" panose="020B0604030504040204" pitchFamily="34" charset="0"/>
                <a:cs typeface="Verdana" panose="020B0604030504040204" pitchFamily="34" charset="0"/>
              </a:rPr>
              <a:t>e n t</a:t>
            </a:r>
          </a:p>
          <a:p>
            <a:pPr>
              <a:spcBef>
                <a:spcPct val="50000"/>
              </a:spcBef>
            </a:pPr>
            <a:r>
              <a:rPr lang="en-GB" altLang="en-US" b="1" dirty="0">
                <a:latin typeface="Verdana" panose="020B0604030504040204" pitchFamily="34" charset="0"/>
                <a:ea typeface="Verdana" panose="020B0604030504040204" pitchFamily="34" charset="0"/>
                <a:cs typeface="Verdana" panose="020B0604030504040204" pitchFamily="34" charset="0"/>
              </a:rPr>
              <a:t>a </a:t>
            </a:r>
            <a:r>
              <a:rPr lang="en-GB" alt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r</a:t>
            </a:r>
            <a:r>
              <a:rPr lang="en-GB" altLang="en-US" b="1" dirty="0" smtClean="0">
                <a:latin typeface="Verdana" panose="020B0604030504040204" pitchFamily="34" charset="0"/>
                <a:ea typeface="Verdana" panose="020B0604030504040204" pitchFamily="34" charset="0"/>
                <a:cs typeface="Verdana" panose="020B0604030504040204" pitchFamily="34" charset="0"/>
              </a:rPr>
              <a:t> </a:t>
            </a:r>
            <a:r>
              <a:rPr lang="en-GB" altLang="en-US" b="1" dirty="0">
                <a:latin typeface="Verdana" panose="020B0604030504040204" pitchFamily="34" charset="0"/>
                <a:ea typeface="Verdana" panose="020B0604030504040204" pitchFamily="34" charset="0"/>
                <a:cs typeface="Verdana" panose="020B0604030504040204" pitchFamily="34" charset="0"/>
              </a:rPr>
              <a:t>c</a:t>
            </a:r>
          </a:p>
          <a:p>
            <a:pPr>
              <a:spcBef>
                <a:spcPct val="50000"/>
              </a:spcBef>
            </a:pPr>
            <a:r>
              <a:rPr lang="en-GB" altLang="en-US" b="1" dirty="0">
                <a:latin typeface="Verdana" panose="020B0604030504040204" pitchFamily="34" charset="0"/>
                <a:ea typeface="Verdana" panose="020B0604030504040204" pitchFamily="34" charset="0"/>
                <a:cs typeface="Verdana" panose="020B0604030504040204" pitchFamily="34" charset="0"/>
              </a:rPr>
              <a:t>s e </a:t>
            </a:r>
            <a:r>
              <a:rPr lang="en-GB" alt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c </a:t>
            </a:r>
            <a:r>
              <a:rPr lang="en-GB" altLang="en-US" b="1" dirty="0">
                <a:latin typeface="Verdana" panose="020B0604030504040204" pitchFamily="34" charset="0"/>
                <a:ea typeface="Verdana" panose="020B0604030504040204" pitchFamily="34" charset="0"/>
                <a:cs typeface="Verdana" panose="020B0604030504040204" pitchFamily="34" charset="0"/>
              </a:rPr>
              <a:t>t </a:t>
            </a:r>
            <a:r>
              <a:rPr lang="en-GB" alt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o</a:t>
            </a:r>
            <a:r>
              <a:rPr lang="en-GB" altLang="en-US" b="1" dirty="0" smtClean="0">
                <a:latin typeface="Verdana" panose="020B0604030504040204" pitchFamily="34" charset="0"/>
                <a:ea typeface="Verdana" panose="020B0604030504040204" pitchFamily="34" charset="0"/>
                <a:cs typeface="Verdana" panose="020B0604030504040204" pitchFamily="34" charset="0"/>
              </a:rPr>
              <a:t> </a:t>
            </a:r>
            <a:r>
              <a:rPr lang="en-GB" altLang="en-US" b="1" dirty="0">
                <a:latin typeface="Verdana" panose="020B0604030504040204" pitchFamily="34" charset="0"/>
                <a:ea typeface="Verdana" panose="020B0604030504040204" pitchFamily="34" charset="0"/>
                <a:cs typeface="Verdana" panose="020B0604030504040204" pitchFamily="34" charset="0"/>
              </a:rPr>
              <a:t>r</a:t>
            </a:r>
          </a:p>
          <a:p>
            <a:pPr>
              <a:spcBef>
                <a:spcPct val="50000"/>
              </a:spcBef>
            </a:pPr>
            <a:r>
              <a:rPr lang="en-GB" alt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s</a:t>
            </a:r>
            <a:r>
              <a:rPr lang="en-GB" altLang="en-US" b="1" dirty="0" smtClean="0">
                <a:latin typeface="Verdana" panose="020B0604030504040204" pitchFamily="34" charset="0"/>
                <a:ea typeface="Verdana" panose="020B0604030504040204" pitchFamily="34" charset="0"/>
                <a:cs typeface="Verdana" panose="020B0604030504040204" pitchFamily="34" charset="0"/>
              </a:rPr>
              <a:t> </a:t>
            </a:r>
            <a:r>
              <a:rPr lang="en-GB" altLang="en-US" b="1" dirty="0">
                <a:latin typeface="Verdana" panose="020B0604030504040204" pitchFamily="34" charset="0"/>
                <a:ea typeface="Verdana" panose="020B0604030504040204" pitchFamily="34" charset="0"/>
                <a:cs typeface="Verdana" panose="020B0604030504040204" pitchFamily="34" charset="0"/>
              </a:rPr>
              <a:t>e </a:t>
            </a:r>
            <a:r>
              <a:rPr lang="en-GB" alt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g</a:t>
            </a:r>
            <a:r>
              <a:rPr lang="en-GB" altLang="en-US" b="1" dirty="0" smtClean="0">
                <a:latin typeface="Verdana" panose="020B0604030504040204" pitchFamily="34" charset="0"/>
                <a:ea typeface="Verdana" panose="020B0604030504040204" pitchFamily="34" charset="0"/>
                <a:cs typeface="Verdana" panose="020B0604030504040204" pitchFamily="34" charset="0"/>
              </a:rPr>
              <a:t> </a:t>
            </a:r>
            <a:r>
              <a:rPr lang="en-GB" altLang="en-US" b="1" dirty="0">
                <a:latin typeface="Verdana" panose="020B0604030504040204" pitchFamily="34" charset="0"/>
                <a:ea typeface="Verdana" panose="020B0604030504040204" pitchFamily="34" charset="0"/>
                <a:cs typeface="Verdana" panose="020B0604030504040204" pitchFamily="34" charset="0"/>
              </a:rPr>
              <a:t>m e </a:t>
            </a:r>
            <a:r>
              <a:rPr lang="en-GB" altLang="en-US" b="1" dirty="0" smtClean="0">
                <a:solidFill>
                  <a:srgbClr val="FF0000"/>
                </a:solidFill>
                <a:latin typeface="Verdana" panose="020B0604030504040204" pitchFamily="34" charset="0"/>
                <a:ea typeface="Verdana" panose="020B0604030504040204" pitchFamily="34" charset="0"/>
                <a:cs typeface="Verdana" panose="020B0604030504040204" pitchFamily="34" charset="0"/>
              </a:rPr>
              <a:t>n</a:t>
            </a:r>
            <a:r>
              <a:rPr lang="en-GB" altLang="en-US" b="1" dirty="0" smtClean="0">
                <a:latin typeface="Verdana" panose="020B0604030504040204" pitchFamily="34" charset="0"/>
                <a:ea typeface="Verdana" panose="020B0604030504040204" pitchFamily="34" charset="0"/>
                <a:cs typeface="Verdana" panose="020B0604030504040204" pitchFamily="34" charset="0"/>
              </a:rPr>
              <a:t> </a:t>
            </a:r>
            <a:r>
              <a:rPr lang="en-GB" altLang="en-US" b="1" dirty="0">
                <a:latin typeface="Verdana" panose="020B0604030504040204" pitchFamily="34" charset="0"/>
                <a:ea typeface="Verdana" panose="020B0604030504040204" pitchFamily="34" charset="0"/>
                <a:cs typeface="Verdana" panose="020B0604030504040204" pitchFamily="34" charset="0"/>
              </a:rPr>
              <a:t>t</a:t>
            </a:r>
          </a:p>
        </p:txBody>
      </p:sp>
      <p:sp>
        <p:nvSpPr>
          <p:cNvPr id="9" name="Text Box 7"/>
          <p:cNvSpPr txBox="1">
            <a:spLocks noChangeArrowheads="1"/>
          </p:cNvSpPr>
          <p:nvPr/>
        </p:nvSpPr>
        <p:spPr bwMode="auto">
          <a:xfrm>
            <a:off x="5652120" y="4217535"/>
            <a:ext cx="3168352"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altLang="en-US" sz="2000" b="1" u="sng" dirty="0">
                <a:latin typeface="Verdana" panose="020B0604030504040204" pitchFamily="34" charset="0"/>
                <a:ea typeface="Verdana" panose="020B0604030504040204" pitchFamily="34" charset="0"/>
                <a:cs typeface="Verdana" panose="020B0604030504040204" pitchFamily="34" charset="0"/>
              </a:rPr>
              <a:t>Circle Vocabulary</a:t>
            </a:r>
          </a:p>
          <a:p>
            <a:pPr>
              <a:spcBef>
                <a:spcPct val="50000"/>
              </a:spcBef>
            </a:pPr>
            <a:r>
              <a:rPr lang="en-GB" altLang="en-US" sz="2000" b="1" dirty="0">
                <a:latin typeface="Verdana" panose="020B0604030504040204" pitchFamily="34" charset="0"/>
                <a:ea typeface="Verdana" panose="020B0604030504040204" pitchFamily="34" charset="0"/>
                <a:cs typeface="Verdana" panose="020B0604030504040204" pitchFamily="34" charset="0"/>
              </a:rPr>
              <a:t>1.Fill in the blank letters in the words</a:t>
            </a:r>
          </a:p>
          <a:p>
            <a:pPr>
              <a:spcBef>
                <a:spcPct val="50000"/>
              </a:spcBef>
            </a:pPr>
            <a:r>
              <a:rPr lang="en-GB" altLang="en-US" sz="2000" b="1" dirty="0">
                <a:latin typeface="Verdana" panose="020B0604030504040204" pitchFamily="34" charset="0"/>
                <a:ea typeface="Verdana" panose="020B0604030504040204" pitchFamily="34" charset="0"/>
                <a:cs typeface="Verdana" panose="020B0604030504040204" pitchFamily="34" charset="0"/>
              </a:rPr>
              <a:t>2.Label the words on the circle diagram</a:t>
            </a:r>
          </a:p>
        </p:txBody>
      </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88224" y="404664"/>
            <a:ext cx="1966664" cy="764814"/>
          </a:xfrm>
          <a:prstGeom prst="rect">
            <a:avLst/>
          </a:prstGeom>
        </p:spPr>
      </p:pic>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8238"/>
            <a:ext cx="1308735" cy="6858000"/>
          </a:xfrm>
          <a:prstGeom prst="rect">
            <a:avLst/>
          </a:prstGeom>
        </p:spPr>
      </p:pic>
      <p:sp>
        <p:nvSpPr>
          <p:cNvPr id="13" name="Oval 2"/>
          <p:cNvSpPr>
            <a:spLocks noChangeArrowheads="1"/>
          </p:cNvSpPr>
          <p:nvPr/>
        </p:nvSpPr>
        <p:spPr bwMode="auto">
          <a:xfrm>
            <a:off x="3505200" y="1524000"/>
            <a:ext cx="2386013" cy="2386013"/>
          </a:xfrm>
          <a:prstGeom prst="ellipse">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latin typeface="Verdana" panose="020B0604030504040204" pitchFamily="34" charset="0"/>
              <a:ea typeface="Verdana" panose="020B0604030504040204" pitchFamily="34" charset="0"/>
              <a:cs typeface="Verdana" panose="020B0604030504040204" pitchFamily="34" charset="0"/>
            </a:endParaRPr>
          </a:p>
        </p:txBody>
      </p:sp>
      <p:sp>
        <p:nvSpPr>
          <p:cNvPr id="14" name="Line 4"/>
          <p:cNvSpPr>
            <a:spLocks noChangeShapeType="1"/>
          </p:cNvSpPr>
          <p:nvPr/>
        </p:nvSpPr>
        <p:spPr bwMode="auto">
          <a:xfrm>
            <a:off x="4572000" y="1524000"/>
            <a:ext cx="381000" cy="2362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Verdana" panose="020B0604030504040204" pitchFamily="34" charset="0"/>
              <a:ea typeface="Verdana" panose="020B0604030504040204" pitchFamily="34" charset="0"/>
              <a:cs typeface="Verdana" panose="020B0604030504040204" pitchFamily="34" charset="0"/>
            </a:endParaRPr>
          </a:p>
        </p:txBody>
      </p:sp>
      <p:sp>
        <p:nvSpPr>
          <p:cNvPr id="15" name="Line 5"/>
          <p:cNvSpPr>
            <a:spLocks noChangeShapeType="1"/>
          </p:cNvSpPr>
          <p:nvPr/>
        </p:nvSpPr>
        <p:spPr bwMode="auto">
          <a:xfrm flipV="1">
            <a:off x="3559970" y="2743200"/>
            <a:ext cx="1212056" cy="304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Verdana" panose="020B0604030504040204" pitchFamily="34" charset="0"/>
              <a:ea typeface="Verdana" panose="020B0604030504040204" pitchFamily="34" charset="0"/>
              <a:cs typeface="Verdana" panose="020B0604030504040204" pitchFamily="34" charset="0"/>
            </a:endParaRPr>
          </a:p>
        </p:txBody>
      </p:sp>
      <p:sp>
        <p:nvSpPr>
          <p:cNvPr id="16" name="Line 6"/>
          <p:cNvSpPr>
            <a:spLocks noChangeShapeType="1"/>
          </p:cNvSpPr>
          <p:nvPr/>
        </p:nvSpPr>
        <p:spPr bwMode="auto">
          <a:xfrm>
            <a:off x="4724400" y="1524000"/>
            <a:ext cx="1129665" cy="14954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Verdana" panose="020B0604030504040204" pitchFamily="34" charset="0"/>
              <a:ea typeface="Verdana" panose="020B0604030504040204" pitchFamily="34" charset="0"/>
              <a:cs typeface="Verdana" panose="020B0604030504040204" pitchFamily="34" charset="0"/>
            </a:endParaRPr>
          </a:p>
        </p:txBody>
      </p:sp>
      <p:sp>
        <p:nvSpPr>
          <p:cNvPr id="17" name="Line 3"/>
          <p:cNvSpPr>
            <a:spLocks noChangeShapeType="1"/>
          </p:cNvSpPr>
          <p:nvPr/>
        </p:nvSpPr>
        <p:spPr bwMode="auto">
          <a:xfrm flipV="1">
            <a:off x="2720997" y="678295"/>
            <a:ext cx="2133600" cy="2514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latin typeface="Verdana" panose="020B0604030504040204" pitchFamily="34" charset="0"/>
              <a:ea typeface="Verdana" panose="020B0604030504040204" pitchFamily="34" charset="0"/>
              <a:cs typeface="Verdana" panose="020B0604030504040204" pitchFamily="34" charset="0"/>
            </a:endParaRPr>
          </a:p>
        </p:txBody>
      </p:sp>
      <p:sp>
        <p:nvSpPr>
          <p:cNvPr id="18" name="TextBox 17"/>
          <p:cNvSpPr txBox="1"/>
          <p:nvPr/>
        </p:nvSpPr>
        <p:spPr>
          <a:xfrm>
            <a:off x="1444216" y="50342"/>
            <a:ext cx="5771701" cy="523220"/>
          </a:xfrm>
          <a:prstGeom prst="rect">
            <a:avLst/>
          </a:prstGeom>
          <a:noFill/>
        </p:spPr>
        <p:txBody>
          <a:bodyPr wrap="square" rtlCol="0">
            <a:spAutoFit/>
          </a:bodyPr>
          <a:lstStyle/>
          <a:p>
            <a:r>
              <a:rPr lang="en-GB" sz="28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Circle vocabulary</a:t>
            </a:r>
            <a:endParaRPr lang="en-GB" sz="28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18473896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sp>
        <p:nvSpPr>
          <p:cNvPr id="10" name="TextBox 9"/>
          <p:cNvSpPr txBox="1"/>
          <p:nvPr/>
        </p:nvSpPr>
        <p:spPr>
          <a:xfrm>
            <a:off x="1308735" y="1108502"/>
            <a:ext cx="7507619" cy="4401205"/>
          </a:xfrm>
          <a:prstGeom prst="rect">
            <a:avLst/>
          </a:prstGeom>
          <a:noFill/>
        </p:spPr>
        <p:txBody>
          <a:bodyPr wrap="square" rtlCol="0">
            <a:spAutoFit/>
          </a:bodyPr>
          <a:lstStyle/>
          <a:p>
            <a:pPr marL="342900" indent="-342900">
              <a:spcBef>
                <a:spcPts val="1200"/>
              </a:spcBef>
              <a:buFont typeface="Arial" panose="020B0604020202020204" pitchFamily="34" charset="0"/>
              <a:buChar char="•"/>
            </a:pPr>
            <a:r>
              <a:rPr lang="en-GB" sz="2400" dirty="0">
                <a:latin typeface="Verdana" panose="020B0604030504040204" pitchFamily="34" charset="0"/>
                <a:ea typeface="Verdana" panose="020B0604030504040204" pitchFamily="34" charset="0"/>
                <a:cs typeface="Verdana" panose="020B0604030504040204" pitchFamily="34" charset="0"/>
              </a:rPr>
              <a:t>Choose a circular </a:t>
            </a:r>
            <a:r>
              <a:rPr lang="en-GB" sz="2400" dirty="0" smtClean="0">
                <a:latin typeface="Verdana" panose="020B0604030504040204" pitchFamily="34" charset="0"/>
                <a:ea typeface="Verdana" panose="020B0604030504040204" pitchFamily="34" charset="0"/>
                <a:cs typeface="Verdana" panose="020B0604030504040204" pitchFamily="34" charset="0"/>
              </a:rPr>
              <a:t>object or a printed circle</a:t>
            </a:r>
            <a:endParaRPr lang="en-GB" sz="2400" dirty="0">
              <a:latin typeface="Verdana" panose="020B0604030504040204" pitchFamily="34" charset="0"/>
              <a:ea typeface="Verdana" panose="020B0604030504040204" pitchFamily="34" charset="0"/>
              <a:cs typeface="Verdana" panose="020B0604030504040204" pitchFamily="34" charset="0"/>
            </a:endParaRPr>
          </a:p>
          <a:p>
            <a:pPr marL="342900" indent="-342900">
              <a:spcBef>
                <a:spcPts val="1200"/>
              </a:spcBef>
              <a:buFont typeface="Arial" panose="020B0604020202020204" pitchFamily="34" charset="0"/>
              <a:buChar char="•"/>
            </a:pPr>
            <a:r>
              <a:rPr lang="en-GB" sz="2400" dirty="0">
                <a:latin typeface="Verdana" panose="020B0604030504040204" pitchFamily="34" charset="0"/>
                <a:ea typeface="Verdana" panose="020B0604030504040204" pitchFamily="34" charset="0"/>
                <a:cs typeface="Verdana" panose="020B0604030504040204" pitchFamily="34" charset="0"/>
              </a:rPr>
              <a:t>Measure and record the </a:t>
            </a:r>
            <a:r>
              <a:rPr lang="en-GB" sz="2400" dirty="0" smtClean="0">
                <a:latin typeface="Verdana" panose="020B0604030504040204" pitchFamily="34" charset="0"/>
                <a:ea typeface="Verdana" panose="020B0604030504040204" pitchFamily="34" charset="0"/>
                <a:cs typeface="Verdana" panose="020B0604030504040204" pitchFamily="34" charset="0"/>
              </a:rPr>
              <a:t>diameter, using the ruler, and estimating as carefully as possible where the diameter is by looking for the line that cuts the circle in half.</a:t>
            </a:r>
          </a:p>
          <a:p>
            <a:pPr marL="342900" indent="-342900">
              <a:spcBef>
                <a:spcPts val="1200"/>
              </a:spcBef>
              <a:buFont typeface="Arial" panose="020B0604020202020204" pitchFamily="34" charset="0"/>
              <a:buChar char="•"/>
            </a:pPr>
            <a:r>
              <a:rPr lang="en-GB" sz="2400" dirty="0" smtClean="0">
                <a:latin typeface="Verdana" panose="020B0604030504040204" pitchFamily="34" charset="0"/>
                <a:ea typeface="Verdana" panose="020B0604030504040204" pitchFamily="34" charset="0"/>
                <a:cs typeface="Verdana" panose="020B0604030504040204" pitchFamily="34" charset="0"/>
              </a:rPr>
              <a:t>Measure </a:t>
            </a:r>
            <a:r>
              <a:rPr lang="en-GB" sz="2400" dirty="0">
                <a:latin typeface="Verdana" panose="020B0604030504040204" pitchFamily="34" charset="0"/>
                <a:ea typeface="Verdana" panose="020B0604030504040204" pitchFamily="34" charset="0"/>
                <a:cs typeface="Verdana" panose="020B0604030504040204" pitchFamily="34" charset="0"/>
              </a:rPr>
              <a:t>and record the </a:t>
            </a:r>
            <a:r>
              <a:rPr lang="en-GB" sz="2400" dirty="0" smtClean="0">
                <a:latin typeface="Verdana" panose="020B0604030504040204" pitchFamily="34" charset="0"/>
                <a:ea typeface="Verdana" panose="020B0604030504040204" pitchFamily="34" charset="0"/>
                <a:cs typeface="Verdana" panose="020B0604030504040204" pitchFamily="34" charset="0"/>
              </a:rPr>
              <a:t>circumference</a:t>
            </a:r>
            <a:r>
              <a:rPr lang="en-GB" sz="2400" dirty="0">
                <a:latin typeface="Verdana" panose="020B0604030504040204" pitchFamily="34" charset="0"/>
                <a:ea typeface="Verdana" panose="020B0604030504040204" pitchFamily="34" charset="0"/>
                <a:cs typeface="Verdana" panose="020B0604030504040204" pitchFamily="34" charset="0"/>
              </a:rPr>
              <a:t>, using the </a:t>
            </a:r>
            <a:r>
              <a:rPr lang="en-GB" sz="2400" dirty="0" smtClean="0">
                <a:latin typeface="Verdana" panose="020B0604030504040204" pitchFamily="34" charset="0"/>
                <a:ea typeface="Verdana" panose="020B0604030504040204" pitchFamily="34" charset="0"/>
                <a:cs typeface="Verdana" panose="020B0604030504040204" pitchFamily="34" charset="0"/>
              </a:rPr>
              <a:t>string, and then measuring on the ruler or metre ruler</a:t>
            </a:r>
            <a:endParaRPr lang="en-GB" sz="2400" dirty="0">
              <a:latin typeface="Verdana" panose="020B0604030504040204" pitchFamily="34" charset="0"/>
              <a:ea typeface="Verdana" panose="020B0604030504040204" pitchFamily="34" charset="0"/>
              <a:cs typeface="Verdana" panose="020B0604030504040204" pitchFamily="34" charset="0"/>
            </a:endParaRPr>
          </a:p>
          <a:p>
            <a:pPr marL="342900" indent="-342900">
              <a:spcBef>
                <a:spcPts val="1200"/>
              </a:spcBef>
              <a:buFont typeface="Arial" panose="020B0604020202020204" pitchFamily="34" charset="0"/>
              <a:buChar char="•"/>
            </a:pPr>
            <a:r>
              <a:rPr lang="en-GB" sz="2400" dirty="0">
                <a:latin typeface="Verdana" panose="020B0604030504040204" pitchFamily="34" charset="0"/>
                <a:ea typeface="Verdana" panose="020B0604030504040204" pitchFamily="34" charset="0"/>
                <a:cs typeface="Verdana" panose="020B0604030504040204" pitchFamily="34" charset="0"/>
              </a:rPr>
              <a:t>Add your measurements to the spreadsheet</a:t>
            </a:r>
          </a:p>
          <a:p>
            <a:pPr marL="342900" indent="-342900">
              <a:spcBef>
                <a:spcPts val="1200"/>
              </a:spcBef>
              <a:buFont typeface="Arial" panose="020B0604020202020204" pitchFamily="34" charset="0"/>
              <a:buChar char="•"/>
            </a:pPr>
            <a:r>
              <a:rPr lang="en-GB" sz="2400" dirty="0">
                <a:latin typeface="Verdana" panose="020B0604030504040204" pitchFamily="34" charset="0"/>
                <a:ea typeface="Verdana" panose="020B0604030504040204" pitchFamily="34" charset="0"/>
                <a:cs typeface="Verdana" panose="020B0604030504040204" pitchFamily="34" charset="0"/>
              </a:rPr>
              <a:t>What </a:t>
            </a:r>
            <a:r>
              <a:rPr lang="en-GB" sz="2400" dirty="0" smtClean="0">
                <a:latin typeface="Verdana" panose="020B0604030504040204" pitchFamily="34" charset="0"/>
                <a:ea typeface="Verdana" panose="020B0604030504040204" pitchFamily="34" charset="0"/>
                <a:cs typeface="Verdana" panose="020B0604030504040204" pitchFamily="34" charset="0"/>
              </a:rPr>
              <a:t>patterns do </a:t>
            </a:r>
            <a:r>
              <a:rPr lang="en-GB" sz="2400" dirty="0">
                <a:latin typeface="Verdana" panose="020B0604030504040204" pitchFamily="34" charset="0"/>
                <a:ea typeface="Verdana" panose="020B0604030504040204" pitchFamily="34" charset="0"/>
                <a:cs typeface="Verdana" panose="020B0604030504040204" pitchFamily="34" charset="0"/>
              </a:rPr>
              <a:t>you notice?</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sp>
        <p:nvSpPr>
          <p:cNvPr id="8" name="TextBox 7"/>
          <p:cNvSpPr txBox="1"/>
          <p:nvPr/>
        </p:nvSpPr>
        <p:spPr>
          <a:xfrm>
            <a:off x="1231186" y="147033"/>
            <a:ext cx="7220836" cy="523220"/>
          </a:xfrm>
          <a:prstGeom prst="rect">
            <a:avLst/>
          </a:prstGeom>
          <a:noFill/>
        </p:spPr>
        <p:txBody>
          <a:bodyPr wrap="square" rtlCol="0">
            <a:spAutoFit/>
          </a:bodyPr>
          <a:lstStyle/>
          <a:p>
            <a:r>
              <a:rPr lang="en-GB" sz="2800" b="1" dirty="0">
                <a:solidFill>
                  <a:srgbClr val="00ACAE"/>
                </a:solidFill>
                <a:latin typeface="Verdana" panose="020B0604030504040204" pitchFamily="34" charset="0"/>
                <a:ea typeface="Verdana" panose="020B0604030504040204" pitchFamily="34" charset="0"/>
                <a:cs typeface="Verdana" panose="020B0604030504040204" pitchFamily="34" charset="0"/>
              </a:rPr>
              <a:t>Investigating </a:t>
            </a:r>
            <a:r>
              <a:rPr lang="en-GB" sz="28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circles</a:t>
            </a:r>
            <a:endParaRPr lang="en-GB" sz="28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536057322"/>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sp>
        <p:nvSpPr>
          <p:cNvPr id="9" name="TextBox 8"/>
          <p:cNvSpPr txBox="1"/>
          <p:nvPr/>
        </p:nvSpPr>
        <p:spPr>
          <a:xfrm>
            <a:off x="1231186" y="147033"/>
            <a:ext cx="7220836" cy="523220"/>
          </a:xfrm>
          <a:prstGeom prst="rect">
            <a:avLst/>
          </a:prstGeom>
          <a:noFill/>
        </p:spPr>
        <p:txBody>
          <a:bodyPr wrap="square" rtlCol="0">
            <a:spAutoFit/>
          </a:bodyPr>
          <a:lstStyle/>
          <a:p>
            <a:r>
              <a:rPr lang="en-GB" sz="2800" b="1" dirty="0">
                <a:solidFill>
                  <a:srgbClr val="00ACAE"/>
                </a:solidFill>
                <a:latin typeface="Verdana" panose="020B0604030504040204" pitchFamily="34" charset="0"/>
                <a:ea typeface="Verdana" panose="020B0604030504040204" pitchFamily="34" charset="0"/>
                <a:cs typeface="Verdana" panose="020B0604030504040204" pitchFamily="34" charset="0"/>
              </a:rPr>
              <a:t>Investigating </a:t>
            </a:r>
            <a:r>
              <a:rPr lang="en-GB" sz="28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circles</a:t>
            </a:r>
            <a:endParaRPr lang="en-GB" sz="28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pic>
        <p:nvPicPr>
          <p:cNvPr id="2" name="Picture 1"/>
          <p:cNvPicPr>
            <a:picLocks noChangeAspect="1"/>
          </p:cNvPicPr>
          <p:nvPr/>
        </p:nvPicPr>
        <p:blipFill>
          <a:blip r:embed="rId4"/>
          <a:stretch>
            <a:fillRect/>
          </a:stretch>
        </p:blipFill>
        <p:spPr>
          <a:xfrm>
            <a:off x="1474058" y="752014"/>
            <a:ext cx="7457940" cy="4594343"/>
          </a:xfrm>
          <a:prstGeom prst="rect">
            <a:avLst/>
          </a:prstGeom>
        </p:spPr>
      </p:pic>
    </p:spTree>
    <p:extLst>
      <p:ext uri="{BB962C8B-B14F-4D97-AF65-F5344CB8AC3E}">
        <p14:creationId xmlns:p14="http://schemas.microsoft.com/office/powerpoint/2010/main" val="3342156493"/>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sp>
        <p:nvSpPr>
          <p:cNvPr id="9" name="TextBox 8"/>
          <p:cNvSpPr txBox="1"/>
          <p:nvPr/>
        </p:nvSpPr>
        <p:spPr>
          <a:xfrm>
            <a:off x="2368007" y="2533744"/>
            <a:ext cx="7517278" cy="553998"/>
          </a:xfrm>
          <a:prstGeom prst="rect">
            <a:avLst/>
          </a:prstGeom>
          <a:noFill/>
        </p:spPr>
        <p:txBody>
          <a:bodyPr wrap="square" rtlCol="0">
            <a:spAutoFit/>
          </a:bodyPr>
          <a:lstStyle/>
          <a:p>
            <a:r>
              <a:rPr lang="en-GB" sz="3000" dirty="0">
                <a:solidFill>
                  <a:srgbClr val="00ACAE"/>
                </a:solidFill>
                <a:latin typeface="Verdana" panose="020B0604030504040204" pitchFamily="34" charset="0"/>
                <a:ea typeface="Verdana" panose="020B0604030504040204" pitchFamily="34" charset="0"/>
                <a:cs typeface="Verdana" panose="020B0604030504040204" pitchFamily="34" charset="0"/>
              </a:rPr>
              <a:t>Break followed by randomness!</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spTree>
    <p:extLst>
      <p:ext uri="{BB962C8B-B14F-4D97-AF65-F5344CB8AC3E}">
        <p14:creationId xmlns:p14="http://schemas.microsoft.com/office/powerpoint/2010/main" val="914860576"/>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1098"/>
          <a:stretch/>
        </p:blipFill>
        <p:spPr>
          <a:xfrm>
            <a:off x="478167" y="3496278"/>
            <a:ext cx="6313255" cy="2935797"/>
          </a:xfrm>
          <a:prstGeom prst="rect">
            <a:avLst/>
          </a:prstGeom>
        </p:spPr>
      </p:pic>
      <p:sp>
        <p:nvSpPr>
          <p:cNvPr id="5" name="TextBox 4"/>
          <p:cNvSpPr txBox="1"/>
          <p:nvPr/>
        </p:nvSpPr>
        <p:spPr>
          <a:xfrm>
            <a:off x="239904" y="51284"/>
            <a:ext cx="6320961" cy="523220"/>
          </a:xfrm>
          <a:prstGeom prst="rect">
            <a:avLst/>
          </a:prstGeom>
          <a:noFill/>
        </p:spPr>
        <p:txBody>
          <a:bodyPr wrap="none" rtlCol="0">
            <a:spAutoFit/>
          </a:bodyPr>
          <a:lstStyle/>
          <a:p>
            <a:r>
              <a:rPr lang="en-GB" sz="28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Quadrilaterals: starter activity</a:t>
            </a:r>
            <a:endParaRPr lang="en-GB" sz="28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
        <p:nvSpPr>
          <p:cNvPr id="6" name="Rectangle 5"/>
          <p:cNvSpPr/>
          <p:nvPr/>
        </p:nvSpPr>
        <p:spPr>
          <a:xfrm>
            <a:off x="239904" y="6553508"/>
            <a:ext cx="2749471" cy="307777"/>
          </a:xfrm>
          <a:prstGeom prst="rect">
            <a:avLst/>
          </a:prstGeom>
        </p:spPr>
        <p:txBody>
          <a:bodyPr wrap="none">
            <a:spAutoFit/>
          </a:bodyPr>
          <a:lstStyle/>
          <a:p>
            <a:r>
              <a:rPr lang="en-GB" sz="1400" i="1" dirty="0">
                <a:latin typeface="Verdana" panose="020B0604030504040204" pitchFamily="34" charset="0"/>
                <a:ea typeface="Verdana" panose="020B0604030504040204" pitchFamily="34" charset="0"/>
                <a:cs typeface="Verdana" panose="020B0604030504040204" pitchFamily="34" charset="0"/>
              </a:rPr>
              <a:t>https://</a:t>
            </a:r>
            <a:r>
              <a:rPr lang="en-GB" sz="1400" i="1" dirty="0" smtClean="0">
                <a:latin typeface="Verdana" panose="020B0604030504040204" pitchFamily="34" charset="0"/>
                <a:ea typeface="Verdana" panose="020B0604030504040204" pitchFamily="34" charset="0"/>
                <a:cs typeface="Verdana" panose="020B0604030504040204" pitchFamily="34" charset="0"/>
              </a:rPr>
              <a:t>nrich.maths.org/962</a:t>
            </a:r>
            <a:endParaRPr lang="en-GB" sz="1400" i="1" dirty="0">
              <a:latin typeface="Verdana" panose="020B0604030504040204" pitchFamily="34" charset="0"/>
              <a:ea typeface="Verdana" panose="020B0604030504040204" pitchFamily="34" charset="0"/>
              <a:cs typeface="Verdana" panose="020B0604030504040204" pitchFamily="34" charset="0"/>
            </a:endParaRPr>
          </a:p>
        </p:txBody>
      </p:sp>
      <p:pic>
        <p:nvPicPr>
          <p:cNvPr id="3" name="Picture 2"/>
          <p:cNvPicPr>
            <a:picLocks noChangeAspect="1"/>
          </p:cNvPicPr>
          <p:nvPr/>
        </p:nvPicPr>
        <p:blipFill rotWithShape="1">
          <a:blip r:embed="rId3"/>
          <a:srcRect l="3423"/>
          <a:stretch/>
        </p:blipFill>
        <p:spPr>
          <a:xfrm>
            <a:off x="126460" y="513630"/>
            <a:ext cx="3567335" cy="2762269"/>
          </a:xfrm>
          <a:prstGeom prst="rect">
            <a:avLst/>
          </a:prstGeom>
        </p:spPr>
      </p:pic>
      <p:sp>
        <p:nvSpPr>
          <p:cNvPr id="8" name="TextBox 7"/>
          <p:cNvSpPr txBox="1"/>
          <p:nvPr/>
        </p:nvSpPr>
        <p:spPr>
          <a:xfrm>
            <a:off x="3807239" y="604230"/>
            <a:ext cx="5080554" cy="2862322"/>
          </a:xfrm>
          <a:prstGeom prst="rect">
            <a:avLst/>
          </a:prstGeom>
          <a:noFill/>
        </p:spPr>
        <p:txBody>
          <a:bodyPr wrap="square" rtlCol="0">
            <a:spAutoFit/>
          </a:bodyPr>
          <a:lstStyle/>
          <a:p>
            <a:pPr marL="285750" indent="-285750">
              <a:buFont typeface="Arial" panose="020B0604020202020204" pitchFamily="34" charset="0"/>
              <a:buChar char="•"/>
            </a:pPr>
            <a:r>
              <a:rPr lang="en-GB" dirty="0" smtClean="0">
                <a:latin typeface="Verdana" panose="020B0604030504040204" pitchFamily="34" charset="0"/>
                <a:ea typeface="Verdana" panose="020B0604030504040204" pitchFamily="34" charset="0"/>
                <a:cs typeface="Verdana" panose="020B0604030504040204" pitchFamily="34" charset="0"/>
              </a:rPr>
              <a:t>Use your sheet of circles to draw as many different quadrilaterals as you can.</a:t>
            </a:r>
          </a:p>
          <a:p>
            <a:pPr marL="285750" indent="-285750">
              <a:buFont typeface="Arial" panose="020B0604020202020204" pitchFamily="34" charset="0"/>
              <a:buChar char="•"/>
            </a:pPr>
            <a:endParaRPr lang="en-GB" dirty="0" smtClean="0">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en-GB" dirty="0" smtClean="0">
                <a:latin typeface="Verdana" panose="020B0604030504040204" pitchFamily="34" charset="0"/>
                <a:ea typeface="Verdana" panose="020B0604030504040204" pitchFamily="34" charset="0"/>
                <a:cs typeface="Verdana" panose="020B0604030504040204" pitchFamily="34" charset="0"/>
              </a:rPr>
              <a:t>How many have you found?</a:t>
            </a:r>
          </a:p>
          <a:p>
            <a:pPr marL="285750" indent="-285750">
              <a:buFont typeface="Arial" panose="020B0604020202020204" pitchFamily="34" charset="0"/>
              <a:buChar char="•"/>
            </a:pPr>
            <a:endParaRPr lang="en-GB" dirty="0" smtClean="0">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en-GB" dirty="0" smtClean="0">
                <a:latin typeface="Verdana" panose="020B0604030504040204" pitchFamily="34" charset="0"/>
                <a:ea typeface="Verdana" panose="020B0604030504040204" pitchFamily="34" charset="0"/>
                <a:cs typeface="Verdana" panose="020B0604030504040204" pitchFamily="34" charset="0"/>
              </a:rPr>
              <a:t>Have you found them all?</a:t>
            </a:r>
          </a:p>
          <a:p>
            <a:pPr marL="285750" indent="-285750">
              <a:buFont typeface="Arial" panose="020B0604020202020204" pitchFamily="34" charset="0"/>
              <a:buChar char="•"/>
            </a:pPr>
            <a:endParaRPr lang="en-GB" dirty="0" smtClean="0">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en-GB" dirty="0" smtClean="0">
                <a:latin typeface="Verdana" panose="020B0604030504040204" pitchFamily="34" charset="0"/>
                <a:ea typeface="Verdana" panose="020B0604030504040204" pitchFamily="34" charset="0"/>
                <a:cs typeface="Verdana" panose="020B0604030504040204" pitchFamily="34" charset="0"/>
              </a:rPr>
              <a:t>Discuss your findings with your neighbour.</a:t>
            </a:r>
            <a:endParaRPr lang="en-GB" dirty="0">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p:cNvSpPr/>
          <p:nvPr/>
        </p:nvSpPr>
        <p:spPr>
          <a:xfrm>
            <a:off x="400347" y="3693739"/>
            <a:ext cx="6178320" cy="2814871"/>
          </a:xfrm>
          <a:prstGeom prst="rect">
            <a:avLst/>
          </a:prstGeom>
          <a:noFill/>
          <a:ln w="76200">
            <a:solidFill>
              <a:srgbClr val="00AC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Verdana" panose="020B0604030504040204" pitchFamily="34" charset="0"/>
              <a:ea typeface="Verdana" panose="020B0604030504040204" pitchFamily="34" charset="0"/>
              <a:cs typeface="Verdana" panose="020B0604030504040204" pitchFamily="34" charset="0"/>
            </a:endParaRPr>
          </a:p>
        </p:txBody>
      </p:sp>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spTree>
    <p:extLst>
      <p:ext uri="{BB962C8B-B14F-4D97-AF65-F5344CB8AC3E}">
        <p14:creationId xmlns:p14="http://schemas.microsoft.com/office/powerpoint/2010/main" val="68203667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sp>
        <p:nvSpPr>
          <p:cNvPr id="10" name="TextBox 9"/>
          <p:cNvSpPr txBox="1"/>
          <p:nvPr/>
        </p:nvSpPr>
        <p:spPr>
          <a:xfrm>
            <a:off x="1240844" y="1419360"/>
            <a:ext cx="7507619" cy="2923877"/>
          </a:xfrm>
          <a:prstGeom prst="rect">
            <a:avLst/>
          </a:prstGeom>
          <a:noFill/>
        </p:spPr>
        <p:txBody>
          <a:bodyPr wrap="square" rtlCol="0">
            <a:spAutoFit/>
          </a:bodyPr>
          <a:lstStyle/>
          <a:p>
            <a:pPr marL="342900" indent="-342900">
              <a:spcBef>
                <a:spcPts val="1200"/>
              </a:spcBef>
              <a:buFont typeface="Arial" panose="020B0604020202020204" pitchFamily="34" charset="0"/>
              <a:buChar char="•"/>
            </a:pPr>
            <a:r>
              <a:rPr lang="en-GB" sz="2400" dirty="0" smtClean="0">
                <a:latin typeface="Verdana" panose="020B0604030504040204" pitchFamily="34" charset="0"/>
                <a:ea typeface="Verdana" panose="020B0604030504040204" pitchFamily="34" charset="0"/>
                <a:cs typeface="Verdana" panose="020B0604030504040204" pitchFamily="34" charset="0"/>
              </a:rPr>
              <a:t>Pronounced “pie”, spelt “pi”</a:t>
            </a:r>
            <a:endParaRPr lang="en-GB" sz="2400" dirty="0">
              <a:latin typeface="Verdana" panose="020B0604030504040204" pitchFamily="34" charset="0"/>
              <a:ea typeface="Verdana" panose="020B0604030504040204" pitchFamily="34" charset="0"/>
              <a:cs typeface="Verdana" panose="020B0604030504040204" pitchFamily="34" charset="0"/>
            </a:endParaRPr>
          </a:p>
          <a:p>
            <a:pPr marL="342900" indent="-342900">
              <a:spcBef>
                <a:spcPts val="1200"/>
              </a:spcBef>
              <a:buFont typeface="Arial" panose="020B0604020202020204" pitchFamily="34" charset="0"/>
              <a:buChar char="•"/>
            </a:pPr>
            <a:r>
              <a:rPr lang="en-GB" sz="2400" dirty="0">
                <a:latin typeface="Verdana" panose="020B0604030504040204" pitchFamily="34" charset="0"/>
                <a:ea typeface="Verdana" panose="020B0604030504040204" pitchFamily="34" charset="0"/>
                <a:cs typeface="Verdana" panose="020B0604030504040204" pitchFamily="34" charset="0"/>
              </a:rPr>
              <a:t>Known for thousands of years: only named in 17th </a:t>
            </a:r>
            <a:r>
              <a:rPr lang="en-GB" sz="2400" dirty="0" smtClean="0">
                <a:latin typeface="Verdana" panose="020B0604030504040204" pitchFamily="34" charset="0"/>
                <a:ea typeface="Verdana" panose="020B0604030504040204" pitchFamily="34" charset="0"/>
                <a:cs typeface="Verdana" panose="020B0604030504040204" pitchFamily="34" charset="0"/>
              </a:rPr>
              <a:t>century</a:t>
            </a:r>
          </a:p>
          <a:p>
            <a:pPr marL="342900" indent="-342900">
              <a:spcBef>
                <a:spcPts val="1200"/>
              </a:spcBef>
              <a:buFont typeface="Arial" panose="020B0604020202020204" pitchFamily="34" charset="0"/>
              <a:buChar char="•"/>
            </a:pPr>
            <a:r>
              <a:rPr lang="en-GB" sz="2400" dirty="0" smtClean="0">
                <a:latin typeface="Verdana" panose="020B0604030504040204" pitchFamily="34" charset="0"/>
                <a:ea typeface="Verdana" panose="020B0604030504040204" pitchFamily="34" charset="0"/>
                <a:cs typeface="Verdana" panose="020B0604030504040204" pitchFamily="34" charset="0"/>
              </a:rPr>
              <a:t>Irrational</a:t>
            </a:r>
          </a:p>
          <a:p>
            <a:pPr marL="800100" lvl="1" indent="-342900">
              <a:spcBef>
                <a:spcPts val="1200"/>
              </a:spcBef>
              <a:buFont typeface="Arial" panose="020B0604020202020204" pitchFamily="34" charset="0"/>
              <a:buChar char="•"/>
            </a:pPr>
            <a:r>
              <a:rPr lang="en-GB" sz="2400" dirty="0" smtClean="0">
                <a:latin typeface="Verdana" panose="020B0604030504040204" pitchFamily="34" charset="0"/>
                <a:ea typeface="Verdana" panose="020B0604030504040204" pitchFamily="34" charset="0"/>
                <a:cs typeface="Verdana" panose="020B0604030504040204" pitchFamily="34" charset="0"/>
              </a:rPr>
              <a:t>Non- terminating, non recurring decimal </a:t>
            </a:r>
          </a:p>
          <a:p>
            <a:pPr marL="342900" indent="-342900">
              <a:spcBef>
                <a:spcPts val="1200"/>
              </a:spcBef>
              <a:buFont typeface="Arial" panose="020B0604020202020204" pitchFamily="34" charset="0"/>
              <a:buChar char="•"/>
            </a:pPr>
            <a:endParaRPr lang="en-GB" sz="2400" dirty="0">
              <a:latin typeface="MetaBook-Roman" panose="020B0502040000020004" pitchFamily="34" charset="0"/>
              <a:ea typeface="Verdana" pitchFamily="34" charset="0"/>
              <a:cs typeface="Verdana" pitchFamily="34" charset="0"/>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sp>
        <p:nvSpPr>
          <p:cNvPr id="12" name="TextBox 11"/>
          <p:cNvSpPr txBox="1"/>
          <p:nvPr/>
        </p:nvSpPr>
        <p:spPr>
          <a:xfrm>
            <a:off x="1269961" y="206874"/>
            <a:ext cx="3340814" cy="523220"/>
          </a:xfrm>
          <a:prstGeom prst="rect">
            <a:avLst/>
          </a:prstGeom>
          <a:noFill/>
        </p:spPr>
        <p:txBody>
          <a:bodyPr wrap="square" rtlCol="0">
            <a:spAutoFit/>
          </a:bodyPr>
          <a:lstStyle/>
          <a:p>
            <a:r>
              <a:rPr lang="en-GB" sz="28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All about</a:t>
            </a:r>
            <a:endParaRPr lang="en-GB" sz="3000" b="1" dirty="0">
              <a:solidFill>
                <a:srgbClr val="00ACAE"/>
              </a:solidFill>
              <a:latin typeface="FangSong" panose="02010609060101010101" pitchFamily="49" charset="-122"/>
              <a:ea typeface="FangSong" panose="02010609060101010101" pitchFamily="49" charset="-122"/>
              <a:cs typeface="Arial Unicode MS" panose="020B0604020202020204" pitchFamily="34" charset="-128"/>
            </a:endParaRPr>
          </a:p>
        </p:txBody>
      </p:sp>
      <p:sp>
        <p:nvSpPr>
          <p:cNvPr id="13" name="TextBox 12"/>
          <p:cNvSpPr txBox="1"/>
          <p:nvPr/>
        </p:nvSpPr>
        <p:spPr>
          <a:xfrm>
            <a:off x="3110587" y="-7980"/>
            <a:ext cx="1247775" cy="830997"/>
          </a:xfrm>
          <a:prstGeom prst="rect">
            <a:avLst/>
          </a:prstGeom>
          <a:noFill/>
        </p:spPr>
        <p:txBody>
          <a:bodyPr wrap="square" rtlCol="0">
            <a:spAutoFit/>
          </a:bodyPr>
          <a:lstStyle/>
          <a:p>
            <a:r>
              <a:rPr lang="el-GR" sz="4800" b="1" dirty="0" smtClean="0">
                <a:solidFill>
                  <a:srgbClr val="00ACAE"/>
                </a:solidFill>
                <a:latin typeface="FangSong" panose="02010609060101010101" pitchFamily="49" charset="-122"/>
                <a:ea typeface="FangSong" panose="02010609060101010101" pitchFamily="49" charset="-122"/>
                <a:cs typeface="Arial Unicode MS" panose="020B0604020202020204" pitchFamily="34" charset="-128"/>
              </a:rPr>
              <a:t>π</a:t>
            </a:r>
            <a:endParaRPr lang="en-GB" b="1" dirty="0">
              <a:solidFill>
                <a:srgbClr val="00ACAE"/>
              </a:solidFill>
              <a:latin typeface="FangSong" panose="02010609060101010101" pitchFamily="49" charset="-122"/>
              <a:ea typeface="FangSong" panose="02010609060101010101" pitchFamily="49" charset="-122"/>
              <a:cs typeface="Arial Unicode MS" panose="020B0604020202020204" pitchFamily="34" charset="-128"/>
            </a:endParaRPr>
          </a:p>
        </p:txBody>
      </p:sp>
    </p:spTree>
    <p:extLst>
      <p:ext uri="{BB962C8B-B14F-4D97-AF65-F5344CB8AC3E}">
        <p14:creationId xmlns:p14="http://schemas.microsoft.com/office/powerpoint/2010/main" val="963674671"/>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pic>
        <p:nvPicPr>
          <p:cNvPr id="2" name="Picture 1"/>
          <p:cNvPicPr>
            <a:picLocks noChangeAspect="1"/>
          </p:cNvPicPr>
          <p:nvPr/>
        </p:nvPicPr>
        <p:blipFill>
          <a:blip r:embed="rId3"/>
          <a:stretch>
            <a:fillRect/>
          </a:stretch>
        </p:blipFill>
        <p:spPr>
          <a:xfrm>
            <a:off x="1720635" y="803950"/>
            <a:ext cx="1724025" cy="2647950"/>
          </a:xfrm>
          <a:prstGeom prst="rect">
            <a:avLst/>
          </a:prstGeom>
        </p:spPr>
      </p:pic>
      <p:sp>
        <p:nvSpPr>
          <p:cNvPr id="5" name="TextBox 4"/>
          <p:cNvSpPr txBox="1"/>
          <p:nvPr/>
        </p:nvSpPr>
        <p:spPr>
          <a:xfrm>
            <a:off x="3992429" y="807529"/>
            <a:ext cx="4117530" cy="2554545"/>
          </a:xfrm>
          <a:prstGeom prst="rect">
            <a:avLst/>
          </a:prstGeom>
          <a:noFill/>
        </p:spPr>
        <p:txBody>
          <a:bodyPr wrap="square" rtlCol="0">
            <a:spAutoFit/>
          </a:bodyPr>
          <a:lstStyle/>
          <a:p>
            <a:r>
              <a:rPr lang="en-GB" sz="2000" dirty="0" smtClean="0">
                <a:latin typeface="Verdana" panose="020B0604030504040204" pitchFamily="34" charset="0"/>
                <a:ea typeface="Verdana" panose="020B0604030504040204" pitchFamily="34" charset="0"/>
                <a:cs typeface="Verdana" panose="020B0604030504040204" pitchFamily="34" charset="0"/>
              </a:rPr>
              <a:t>“The Nautilus was stationary, floating near a mountain which formed a sort of quay. </a:t>
            </a:r>
          </a:p>
          <a:p>
            <a:r>
              <a:rPr lang="en-GB" sz="2000" dirty="0" smtClean="0">
                <a:latin typeface="Verdana" panose="020B0604030504040204" pitchFamily="34" charset="0"/>
                <a:ea typeface="Verdana" panose="020B0604030504040204" pitchFamily="34" charset="0"/>
                <a:cs typeface="Verdana" panose="020B0604030504040204" pitchFamily="34" charset="0"/>
              </a:rPr>
              <a:t>The lake then supporting it was a lake imprisoned by a circle of walls, measuring two miles in diameter and six in circumference.”</a:t>
            </a:r>
            <a:endParaRPr lang="en-GB" sz="2000" dirty="0">
              <a:latin typeface="Verdana" panose="020B0604030504040204" pitchFamily="34" charset="0"/>
              <a:ea typeface="Verdana" panose="020B0604030504040204" pitchFamily="34" charset="0"/>
              <a:cs typeface="Verdana" panose="020B0604030504040204" pitchFamily="34" charset="0"/>
            </a:endParaRPr>
          </a:p>
        </p:txBody>
      </p:sp>
      <p:pic>
        <p:nvPicPr>
          <p:cNvPr id="7" name="Picture 6"/>
          <p:cNvPicPr>
            <a:picLocks noChangeAspect="1"/>
          </p:cNvPicPr>
          <p:nvPr/>
        </p:nvPicPr>
        <p:blipFill>
          <a:blip r:embed="rId4"/>
          <a:stretch>
            <a:fillRect/>
          </a:stretch>
        </p:blipFill>
        <p:spPr>
          <a:xfrm>
            <a:off x="1524000" y="3730059"/>
            <a:ext cx="2678884" cy="2184965"/>
          </a:xfrm>
          <a:prstGeom prst="rect">
            <a:avLst/>
          </a:prstGeom>
        </p:spPr>
      </p:pic>
      <p:pic>
        <p:nvPicPr>
          <p:cNvPr id="8" name="Picture 7"/>
          <p:cNvPicPr>
            <a:picLocks noChangeAspect="1"/>
          </p:cNvPicPr>
          <p:nvPr/>
        </p:nvPicPr>
        <p:blipFill>
          <a:blip r:embed="rId5"/>
          <a:stretch>
            <a:fillRect/>
          </a:stretch>
        </p:blipFill>
        <p:spPr>
          <a:xfrm>
            <a:off x="4418149" y="3670350"/>
            <a:ext cx="2907528" cy="2246726"/>
          </a:xfrm>
          <a:prstGeom prst="rect">
            <a:avLst/>
          </a:prstGeom>
        </p:spPr>
      </p:pic>
      <p:sp>
        <p:nvSpPr>
          <p:cNvPr id="10" name="TextBox 9"/>
          <p:cNvSpPr txBox="1"/>
          <p:nvPr/>
        </p:nvSpPr>
        <p:spPr>
          <a:xfrm>
            <a:off x="1269961" y="206874"/>
            <a:ext cx="3340814" cy="523220"/>
          </a:xfrm>
          <a:prstGeom prst="rect">
            <a:avLst/>
          </a:prstGeom>
          <a:noFill/>
        </p:spPr>
        <p:txBody>
          <a:bodyPr wrap="square" rtlCol="0">
            <a:spAutoFit/>
          </a:bodyPr>
          <a:lstStyle/>
          <a:p>
            <a:r>
              <a:rPr lang="en-GB" sz="28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History of</a:t>
            </a:r>
            <a:endParaRPr lang="en-GB" sz="3000" b="1" dirty="0">
              <a:solidFill>
                <a:srgbClr val="00ACAE"/>
              </a:solidFill>
              <a:latin typeface="FangSong" panose="02010609060101010101" pitchFamily="49" charset="-122"/>
              <a:ea typeface="FangSong" panose="02010609060101010101" pitchFamily="49" charset="-122"/>
              <a:cs typeface="Arial Unicode MS" panose="020B0604020202020204" pitchFamily="34" charset="-128"/>
            </a:endParaRPr>
          </a:p>
        </p:txBody>
      </p:sp>
      <p:sp>
        <p:nvSpPr>
          <p:cNvPr id="11" name="TextBox 10"/>
          <p:cNvSpPr txBox="1"/>
          <p:nvPr/>
        </p:nvSpPr>
        <p:spPr>
          <a:xfrm>
            <a:off x="3186787" y="-7980"/>
            <a:ext cx="1247775" cy="830997"/>
          </a:xfrm>
          <a:prstGeom prst="rect">
            <a:avLst/>
          </a:prstGeom>
          <a:noFill/>
        </p:spPr>
        <p:txBody>
          <a:bodyPr wrap="square" rtlCol="0">
            <a:spAutoFit/>
          </a:bodyPr>
          <a:lstStyle/>
          <a:p>
            <a:r>
              <a:rPr lang="el-GR" sz="4800" b="1" dirty="0" smtClean="0">
                <a:solidFill>
                  <a:srgbClr val="00ACAE"/>
                </a:solidFill>
                <a:latin typeface="FangSong" panose="02010609060101010101" pitchFamily="49" charset="-122"/>
                <a:ea typeface="FangSong" panose="02010609060101010101" pitchFamily="49" charset="-122"/>
                <a:cs typeface="Arial Unicode MS" panose="020B0604020202020204" pitchFamily="34" charset="-128"/>
              </a:rPr>
              <a:t>π</a:t>
            </a:r>
            <a:endParaRPr lang="en-GB" b="1" dirty="0">
              <a:solidFill>
                <a:srgbClr val="00ACAE"/>
              </a:solidFill>
              <a:latin typeface="FangSong" panose="02010609060101010101" pitchFamily="49" charset="-122"/>
              <a:ea typeface="FangSong" panose="02010609060101010101" pitchFamily="49" charset="-122"/>
              <a:cs typeface="Arial Unicode MS" panose="020B0604020202020204" pitchFamily="34" charset="-128"/>
            </a:endParaRPr>
          </a:p>
        </p:txBody>
      </p:sp>
    </p:spTree>
    <p:extLst>
      <p:ext uri="{BB962C8B-B14F-4D97-AF65-F5344CB8AC3E}">
        <p14:creationId xmlns:p14="http://schemas.microsoft.com/office/powerpoint/2010/main" val="2096585601"/>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sp>
        <p:nvSpPr>
          <p:cNvPr id="9" name="TextBox 8"/>
          <p:cNvSpPr txBox="1"/>
          <p:nvPr/>
        </p:nvSpPr>
        <p:spPr>
          <a:xfrm>
            <a:off x="1308735" y="151563"/>
            <a:ext cx="7517278" cy="523220"/>
          </a:xfrm>
          <a:prstGeom prst="rect">
            <a:avLst/>
          </a:prstGeom>
          <a:noFill/>
        </p:spPr>
        <p:txBody>
          <a:bodyPr wrap="square" rtlCol="0">
            <a:spAutoFit/>
          </a:bodyPr>
          <a:lstStyle/>
          <a:p>
            <a:r>
              <a:rPr lang="en-GB" sz="28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How random is pi?</a:t>
            </a:r>
            <a:endParaRPr lang="en-GB" sz="28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
        <p:nvSpPr>
          <p:cNvPr id="7" name="TextBox 6"/>
          <p:cNvSpPr txBox="1"/>
          <p:nvPr/>
        </p:nvSpPr>
        <p:spPr>
          <a:xfrm>
            <a:off x="1145595" y="857124"/>
            <a:ext cx="7507619" cy="5139869"/>
          </a:xfrm>
          <a:prstGeom prst="rect">
            <a:avLst/>
          </a:prstGeom>
          <a:noFill/>
        </p:spPr>
        <p:txBody>
          <a:bodyPr wrap="square" rtlCol="0">
            <a:spAutoFit/>
          </a:bodyPr>
          <a:lstStyle/>
          <a:p>
            <a:pPr marL="342900" indent="-342900">
              <a:spcBef>
                <a:spcPts val="1200"/>
              </a:spcBef>
              <a:buFont typeface="Arial" panose="020B0604020202020204" pitchFamily="34" charset="0"/>
              <a:buChar char="•"/>
            </a:pPr>
            <a:r>
              <a:rPr lang="en-GB" sz="2400" dirty="0" smtClean="0">
                <a:latin typeface="Verdana" panose="020B0604030504040204" pitchFamily="34" charset="0"/>
                <a:ea typeface="Verdana" panose="020B0604030504040204" pitchFamily="34" charset="0"/>
                <a:cs typeface="Verdana" panose="020B0604030504040204" pitchFamily="34" charset="0"/>
              </a:rPr>
              <a:t>What does “random” mean??</a:t>
            </a:r>
            <a:endParaRPr lang="en-GB" sz="2400" dirty="0">
              <a:latin typeface="Verdana" panose="020B0604030504040204" pitchFamily="34" charset="0"/>
              <a:ea typeface="Verdana" panose="020B0604030504040204" pitchFamily="34" charset="0"/>
              <a:cs typeface="Verdana" panose="020B0604030504040204" pitchFamily="34" charset="0"/>
            </a:endParaRPr>
          </a:p>
          <a:p>
            <a:pPr marL="342900" indent="-342900">
              <a:spcBef>
                <a:spcPts val="1200"/>
              </a:spcBef>
              <a:buFont typeface="Arial" panose="020B0604020202020204" pitchFamily="34" charset="0"/>
              <a:buChar char="•"/>
            </a:pPr>
            <a:r>
              <a:rPr lang="en-GB" sz="2400" dirty="0" smtClean="0">
                <a:latin typeface="Verdana" panose="020B0604030504040204" pitchFamily="34" charset="0"/>
                <a:ea typeface="Verdana" panose="020B0604030504040204" pitchFamily="34" charset="0"/>
                <a:cs typeface="Verdana" panose="020B0604030504040204" pitchFamily="34" charset="0"/>
              </a:rPr>
              <a:t>Write down on your scrap paper your estimate of the 2000</a:t>
            </a:r>
            <a:r>
              <a:rPr lang="en-GB" sz="2400" baseline="30000" dirty="0" smtClean="0">
                <a:latin typeface="Verdana" panose="020B0604030504040204" pitchFamily="34" charset="0"/>
                <a:ea typeface="Verdana" panose="020B0604030504040204" pitchFamily="34" charset="0"/>
                <a:cs typeface="Verdana" panose="020B0604030504040204" pitchFamily="34" charset="0"/>
              </a:rPr>
              <a:t>th</a:t>
            </a:r>
            <a:r>
              <a:rPr lang="en-GB" sz="2400" dirty="0" smtClean="0">
                <a:latin typeface="Verdana" panose="020B0604030504040204" pitchFamily="34" charset="0"/>
                <a:ea typeface="Verdana" panose="020B0604030504040204" pitchFamily="34" charset="0"/>
                <a:cs typeface="Verdana" panose="020B0604030504040204" pitchFamily="34" charset="0"/>
              </a:rPr>
              <a:t> digit of pi.</a:t>
            </a:r>
          </a:p>
          <a:p>
            <a:pPr marL="342900" indent="-342900">
              <a:spcBef>
                <a:spcPts val="1200"/>
              </a:spcBef>
              <a:buFont typeface="Arial" panose="020B0604020202020204" pitchFamily="34" charset="0"/>
              <a:buChar char="•"/>
            </a:pPr>
            <a:r>
              <a:rPr lang="en-GB" sz="2400" dirty="0">
                <a:latin typeface="Verdana" panose="020B0604030504040204" pitchFamily="34" charset="0"/>
                <a:ea typeface="Verdana" panose="020B0604030504040204" pitchFamily="34" charset="0"/>
                <a:cs typeface="Verdana" panose="020B0604030504040204" pitchFamily="34" charset="0"/>
              </a:rPr>
              <a:t>W</a:t>
            </a:r>
            <a:r>
              <a:rPr lang="en-GB" sz="2400" dirty="0" smtClean="0">
                <a:latin typeface="Verdana" panose="020B0604030504040204" pitchFamily="34" charset="0"/>
                <a:ea typeface="Verdana" panose="020B0604030504040204" pitchFamily="34" charset="0"/>
                <a:cs typeface="Verdana" panose="020B0604030504040204" pitchFamily="34" charset="0"/>
              </a:rPr>
              <a:t>hat is the chance it is:</a:t>
            </a:r>
          </a:p>
          <a:p>
            <a:pPr marL="800100" lvl="1" indent="-342900">
              <a:spcBef>
                <a:spcPts val="1200"/>
              </a:spcBef>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a 4? 	</a:t>
            </a:r>
          </a:p>
          <a:p>
            <a:pPr marL="800100" lvl="1" indent="-342900">
              <a:spcBef>
                <a:spcPts val="1200"/>
              </a:spcBef>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Or a 9? </a:t>
            </a:r>
          </a:p>
          <a:p>
            <a:pPr marL="800100" lvl="1" indent="-342900">
              <a:spcBef>
                <a:spcPts val="1200"/>
              </a:spcBef>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How many possibilities are there?</a:t>
            </a:r>
          </a:p>
          <a:p>
            <a:pPr marL="800100" lvl="1" indent="-342900">
              <a:spcBef>
                <a:spcPts val="1200"/>
              </a:spcBef>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So what is the chance of a particular number?</a:t>
            </a:r>
          </a:p>
          <a:p>
            <a:pPr marL="342900" indent="-342900">
              <a:spcBef>
                <a:spcPts val="1200"/>
              </a:spcBef>
              <a:buFont typeface="Arial" panose="020B0604020202020204" pitchFamily="34" charset="0"/>
              <a:buChar char="•"/>
            </a:pPr>
            <a:r>
              <a:rPr lang="en-GB" sz="2400" dirty="0" smtClean="0">
                <a:latin typeface="Verdana" panose="020B0604030504040204" pitchFamily="34" charset="0"/>
                <a:ea typeface="Verdana" panose="020B0604030504040204" pitchFamily="34" charset="0"/>
                <a:cs typeface="Verdana" panose="020B0604030504040204" pitchFamily="34" charset="0"/>
              </a:rPr>
              <a:t>If I have 100 random digits, how many 3s would I expect to have?</a:t>
            </a:r>
          </a:p>
          <a:p>
            <a:pPr marL="342900" indent="-342900">
              <a:spcBef>
                <a:spcPts val="1200"/>
              </a:spcBef>
              <a:buFont typeface="Arial" panose="020B0604020202020204" pitchFamily="34" charset="0"/>
              <a:buChar char="•"/>
            </a:pPr>
            <a:r>
              <a:rPr lang="en-GB" sz="2400" dirty="0" smtClean="0">
                <a:latin typeface="Verdana" panose="020B0604030504040204" pitchFamily="34" charset="0"/>
                <a:ea typeface="Verdana" panose="020B0604030504040204" pitchFamily="34" charset="0"/>
                <a:cs typeface="Verdana" panose="020B0604030504040204" pitchFamily="34" charset="0"/>
              </a:rPr>
              <a:t>In the first 2000 digits of </a:t>
            </a:r>
            <a:r>
              <a:rPr lang="el-GR" sz="2400" dirty="0" smtClean="0">
                <a:latin typeface="Verdana" panose="020B0604030504040204" pitchFamily="34" charset="0"/>
                <a:ea typeface="Verdana" panose="020B0604030504040204" pitchFamily="34" charset="0"/>
                <a:cs typeface="Verdana" panose="020B0604030504040204" pitchFamily="34" charset="0"/>
              </a:rPr>
              <a:t>ϖ</a:t>
            </a:r>
            <a:r>
              <a:rPr lang="en-GB" sz="2400" dirty="0" smtClean="0">
                <a:latin typeface="Verdana" panose="020B0604030504040204" pitchFamily="34" charset="0"/>
                <a:ea typeface="Verdana" panose="020B0604030504040204" pitchFamily="34" charset="0"/>
                <a:cs typeface="Verdana" panose="020B0604030504040204" pitchFamily="34" charset="0"/>
              </a:rPr>
              <a:t> how many 3s?</a:t>
            </a:r>
            <a:endParaRPr lang="en-GB" sz="24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067013189"/>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sp>
        <p:nvSpPr>
          <p:cNvPr id="7" name="TextBox 6"/>
          <p:cNvSpPr txBox="1"/>
          <p:nvPr/>
        </p:nvSpPr>
        <p:spPr>
          <a:xfrm>
            <a:off x="1146810" y="835871"/>
            <a:ext cx="7507619" cy="6001643"/>
          </a:xfrm>
          <a:prstGeom prst="rect">
            <a:avLst/>
          </a:prstGeom>
          <a:noFill/>
        </p:spPr>
        <p:txBody>
          <a:bodyPr wrap="square" rtlCol="0">
            <a:spAutoFit/>
          </a:bodyPr>
          <a:lstStyle/>
          <a:p>
            <a:pPr marL="342900" indent="-342900">
              <a:spcBef>
                <a:spcPts val="1200"/>
              </a:spcBef>
              <a:buFont typeface="Arial" panose="020B0604020202020204" pitchFamily="34" charset="0"/>
              <a:buChar char="•"/>
            </a:pPr>
            <a:r>
              <a:rPr lang="en-GB" sz="2400" dirty="0" smtClean="0">
                <a:latin typeface="Verdana" panose="020B0604030504040204" pitchFamily="34" charset="0"/>
                <a:ea typeface="Verdana" panose="020B0604030504040204" pitchFamily="34" charset="0"/>
                <a:cs typeface="Verdana" panose="020B0604030504040204" pitchFamily="34" charset="0"/>
              </a:rPr>
              <a:t>Let’s extend this idea to digit pairs</a:t>
            </a:r>
            <a:endParaRPr lang="en-GB" sz="2400" dirty="0">
              <a:latin typeface="Verdana" panose="020B0604030504040204" pitchFamily="34" charset="0"/>
              <a:ea typeface="Verdana" panose="020B0604030504040204" pitchFamily="34" charset="0"/>
              <a:cs typeface="Verdana" panose="020B0604030504040204" pitchFamily="34" charset="0"/>
            </a:endParaRPr>
          </a:p>
          <a:p>
            <a:pPr marL="342900" indent="-342900">
              <a:spcBef>
                <a:spcPts val="1200"/>
              </a:spcBef>
              <a:buFont typeface="Arial" panose="020B0604020202020204" pitchFamily="34" charset="0"/>
              <a:buChar char="•"/>
            </a:pPr>
            <a:r>
              <a:rPr lang="en-GB" sz="2400" dirty="0" smtClean="0">
                <a:latin typeface="Verdana" panose="020B0604030504040204" pitchFamily="34" charset="0"/>
                <a:ea typeface="Verdana" panose="020B0604030504040204" pitchFamily="34" charset="0"/>
                <a:cs typeface="Verdana" panose="020B0604030504040204" pitchFamily="34" charset="0"/>
              </a:rPr>
              <a:t>How many different digit pairs are there?</a:t>
            </a:r>
          </a:p>
          <a:p>
            <a:pPr marL="342900" indent="-342900">
              <a:spcBef>
                <a:spcPts val="1200"/>
              </a:spcBef>
              <a:buFont typeface="Arial" panose="020B0604020202020204" pitchFamily="34" charset="0"/>
              <a:buChar char="•"/>
            </a:pPr>
            <a:r>
              <a:rPr lang="en-GB" sz="2400" dirty="0" smtClean="0">
                <a:latin typeface="Verdana" panose="020B0604030504040204" pitchFamily="34" charset="0"/>
                <a:ea typeface="Verdana" panose="020B0604030504040204" pitchFamily="34" charset="0"/>
                <a:cs typeface="Verdana" panose="020B0604030504040204" pitchFamily="34" charset="0"/>
              </a:rPr>
              <a:t>So what is the probability of a digit pair being chosen?</a:t>
            </a:r>
          </a:p>
          <a:p>
            <a:pPr marL="342900" indent="-342900">
              <a:spcBef>
                <a:spcPts val="1200"/>
              </a:spcBef>
              <a:buFont typeface="Arial" panose="020B0604020202020204" pitchFamily="34" charset="0"/>
              <a:buChar char="•"/>
            </a:pPr>
            <a:r>
              <a:rPr lang="en-GB" sz="2400" dirty="0" smtClean="0">
                <a:latin typeface="Verdana" panose="020B0604030504040204" pitchFamily="34" charset="0"/>
                <a:ea typeface="Verdana" panose="020B0604030504040204" pitchFamily="34" charset="0"/>
                <a:cs typeface="Verdana" panose="020B0604030504040204" pitchFamily="34" charset="0"/>
              </a:rPr>
              <a:t>Choose a digit pair and write it on the top of your copy of </a:t>
            </a:r>
            <a:r>
              <a:rPr lang="el-GR" sz="2400" dirty="0" smtClean="0">
                <a:latin typeface="Verdana" panose="020B0604030504040204" pitchFamily="34" charset="0"/>
                <a:ea typeface="Verdana" panose="020B0604030504040204" pitchFamily="34" charset="0"/>
                <a:cs typeface="Verdana" panose="020B0604030504040204" pitchFamily="34" charset="0"/>
              </a:rPr>
              <a:t>ϖ</a:t>
            </a:r>
            <a:r>
              <a:rPr lang="en-GB" sz="2400" dirty="0" smtClean="0">
                <a:latin typeface="Verdana" panose="020B0604030504040204" pitchFamily="34" charset="0"/>
                <a:ea typeface="Verdana" panose="020B0604030504040204" pitchFamily="34" charset="0"/>
                <a:cs typeface="Verdana" panose="020B0604030504040204" pitchFamily="34" charset="0"/>
              </a:rPr>
              <a:t> (first 2000 digits)</a:t>
            </a:r>
          </a:p>
          <a:p>
            <a:pPr marL="342900" indent="-342900">
              <a:spcBef>
                <a:spcPts val="1200"/>
              </a:spcBef>
              <a:buFont typeface="Arial" panose="020B0604020202020204" pitchFamily="34" charset="0"/>
              <a:buChar char="•"/>
            </a:pPr>
            <a:r>
              <a:rPr lang="en-GB" sz="2400" dirty="0" smtClean="0">
                <a:latin typeface="Verdana" panose="020B0604030504040204" pitchFamily="34" charset="0"/>
                <a:ea typeface="Verdana" panose="020B0604030504040204" pitchFamily="34" charset="0"/>
                <a:cs typeface="Verdana" panose="020B0604030504040204" pitchFamily="34" charset="0"/>
              </a:rPr>
              <a:t>Go through and count how many times your digit pair appears:</a:t>
            </a:r>
            <a:endParaRPr lang="en-GB" sz="2000" dirty="0" smtClean="0">
              <a:latin typeface="Verdana" panose="020B0604030504040204" pitchFamily="34" charset="0"/>
              <a:ea typeface="Verdana" panose="020B0604030504040204" pitchFamily="34" charset="0"/>
              <a:cs typeface="Verdana" panose="020B0604030504040204" pitchFamily="34" charset="0"/>
            </a:endParaRPr>
          </a:p>
          <a:p>
            <a:pPr marL="800100" lvl="1" indent="-342900">
              <a:spcBef>
                <a:spcPts val="1200"/>
              </a:spcBef>
              <a:buFont typeface="Arial" panose="020B0604020202020204" pitchFamily="34" charset="0"/>
              <a:buChar char="•"/>
            </a:pP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H</a:t>
            </a: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ighlight it when it you find it. 	</a:t>
            </a:r>
          </a:p>
          <a:p>
            <a:pPr marL="800100" lvl="1" indent="-342900">
              <a:spcBef>
                <a:spcPts val="1200"/>
              </a:spcBef>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Think about the end/start of lines.</a:t>
            </a:r>
          </a:p>
          <a:p>
            <a:pPr marL="800100" lvl="1" indent="-342900">
              <a:spcBef>
                <a:spcPts val="1200"/>
              </a:spcBef>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Use you ruler to help keep track</a:t>
            </a:r>
          </a:p>
          <a:p>
            <a:pPr marL="342900" indent="-342900">
              <a:spcBef>
                <a:spcPts val="1200"/>
              </a:spcBef>
              <a:buFont typeface="Arial" panose="020B0604020202020204" pitchFamily="34" charset="0"/>
              <a:buChar char="•"/>
            </a:pPr>
            <a:r>
              <a:rPr lang="en-GB" sz="2400" dirty="0" smtClean="0">
                <a:latin typeface="Verdana" panose="020B0604030504040204" pitchFamily="34" charset="0"/>
                <a:ea typeface="Verdana" panose="020B0604030504040204" pitchFamily="34" charset="0"/>
                <a:cs typeface="Verdana" panose="020B0604030504040204" pitchFamily="34" charset="0"/>
              </a:rPr>
              <a:t>In the first 2000 digits of </a:t>
            </a:r>
            <a:r>
              <a:rPr lang="el-GR" sz="2400" dirty="0" smtClean="0">
                <a:latin typeface="Verdana" panose="020B0604030504040204" pitchFamily="34" charset="0"/>
                <a:ea typeface="Verdana" panose="020B0604030504040204" pitchFamily="34" charset="0"/>
                <a:cs typeface="Verdana" panose="020B0604030504040204" pitchFamily="34" charset="0"/>
              </a:rPr>
              <a:t>ϖ</a:t>
            </a:r>
            <a:r>
              <a:rPr lang="en-GB" sz="2400" dirty="0" smtClean="0">
                <a:latin typeface="Verdana" panose="020B0604030504040204" pitchFamily="34" charset="0"/>
                <a:ea typeface="Verdana" panose="020B0604030504040204" pitchFamily="34" charset="0"/>
                <a:cs typeface="Verdana" panose="020B0604030504040204" pitchFamily="34" charset="0"/>
              </a:rPr>
              <a:t> how many times would you expect your digit pair to appear?</a:t>
            </a:r>
          </a:p>
        </p:txBody>
      </p:sp>
      <p:sp>
        <p:nvSpPr>
          <p:cNvPr id="8" name="TextBox 7"/>
          <p:cNvSpPr txBox="1"/>
          <p:nvPr/>
        </p:nvSpPr>
        <p:spPr>
          <a:xfrm>
            <a:off x="1308735" y="151563"/>
            <a:ext cx="7517278" cy="523220"/>
          </a:xfrm>
          <a:prstGeom prst="rect">
            <a:avLst/>
          </a:prstGeom>
          <a:noFill/>
        </p:spPr>
        <p:txBody>
          <a:bodyPr wrap="square" rtlCol="0">
            <a:spAutoFit/>
          </a:bodyPr>
          <a:lstStyle/>
          <a:p>
            <a:r>
              <a:rPr lang="en-GB" sz="28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How random is pi?</a:t>
            </a:r>
            <a:endParaRPr lang="en-GB" sz="28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015096701"/>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
                                            <p:txEl>
                                              <p:pRg st="6" end="6"/>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sp>
        <p:nvSpPr>
          <p:cNvPr id="7" name="TextBox 6"/>
          <p:cNvSpPr txBox="1"/>
          <p:nvPr/>
        </p:nvSpPr>
        <p:spPr>
          <a:xfrm>
            <a:off x="1079859" y="552324"/>
            <a:ext cx="7507619" cy="984885"/>
          </a:xfrm>
          <a:prstGeom prst="rect">
            <a:avLst/>
          </a:prstGeom>
          <a:noFill/>
        </p:spPr>
        <p:txBody>
          <a:bodyPr wrap="square" rtlCol="0">
            <a:spAutoFit/>
          </a:bodyPr>
          <a:lstStyle/>
          <a:p>
            <a:pPr>
              <a:spcBef>
                <a:spcPts val="1200"/>
              </a:spcBef>
            </a:pPr>
            <a:endParaRPr lang="en-GB" sz="2400" dirty="0">
              <a:latin typeface="Verdana" panose="020B0604030504040204" pitchFamily="34" charset="0"/>
              <a:ea typeface="Verdana" panose="020B0604030504040204" pitchFamily="34" charset="0"/>
              <a:cs typeface="Verdana" panose="020B0604030504040204" pitchFamily="34" charset="0"/>
            </a:endParaRPr>
          </a:p>
          <a:p>
            <a:pPr marL="342900" indent="-342900">
              <a:spcBef>
                <a:spcPts val="1200"/>
              </a:spcBef>
              <a:buFont typeface="Arial" panose="020B0604020202020204" pitchFamily="34" charset="0"/>
              <a:buChar char="•"/>
            </a:pPr>
            <a:endParaRPr lang="en-GB" sz="2400" dirty="0">
              <a:latin typeface="MetaBook-Roman" panose="020B0502040000020004" pitchFamily="34" charset="0"/>
              <a:ea typeface="Verdana" pitchFamily="34" charset="0"/>
              <a:cs typeface="Verdana" pitchFamily="34" charset="0"/>
            </a:endParaRPr>
          </a:p>
        </p:txBody>
      </p:sp>
      <p:pic>
        <p:nvPicPr>
          <p:cNvPr id="2" name="Picture 1"/>
          <p:cNvPicPr>
            <a:picLocks noChangeAspect="1"/>
          </p:cNvPicPr>
          <p:nvPr/>
        </p:nvPicPr>
        <p:blipFill>
          <a:blip r:embed="rId4"/>
          <a:stretch>
            <a:fillRect/>
          </a:stretch>
        </p:blipFill>
        <p:spPr>
          <a:xfrm>
            <a:off x="1668419" y="815546"/>
            <a:ext cx="6578425" cy="2275523"/>
          </a:xfrm>
          <a:prstGeom prst="rect">
            <a:avLst/>
          </a:prstGeom>
        </p:spPr>
      </p:pic>
      <p:sp>
        <p:nvSpPr>
          <p:cNvPr id="8" name="TextBox 7"/>
          <p:cNvSpPr txBox="1"/>
          <p:nvPr/>
        </p:nvSpPr>
        <p:spPr>
          <a:xfrm>
            <a:off x="1308735" y="151563"/>
            <a:ext cx="7517278" cy="523220"/>
          </a:xfrm>
          <a:prstGeom prst="rect">
            <a:avLst/>
          </a:prstGeom>
          <a:noFill/>
        </p:spPr>
        <p:txBody>
          <a:bodyPr wrap="square" rtlCol="0">
            <a:spAutoFit/>
          </a:bodyPr>
          <a:lstStyle/>
          <a:p>
            <a:r>
              <a:rPr lang="en-GB" sz="28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How random is pi?</a:t>
            </a:r>
            <a:endParaRPr lang="en-GB" sz="28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941887858"/>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sp>
        <p:nvSpPr>
          <p:cNvPr id="7" name="TextBox 6"/>
          <p:cNvSpPr txBox="1"/>
          <p:nvPr/>
        </p:nvSpPr>
        <p:spPr>
          <a:xfrm>
            <a:off x="1079859" y="552324"/>
            <a:ext cx="7507619" cy="984885"/>
          </a:xfrm>
          <a:prstGeom prst="rect">
            <a:avLst/>
          </a:prstGeom>
          <a:noFill/>
        </p:spPr>
        <p:txBody>
          <a:bodyPr wrap="square" rtlCol="0">
            <a:spAutoFit/>
          </a:bodyPr>
          <a:lstStyle/>
          <a:p>
            <a:pPr>
              <a:spcBef>
                <a:spcPts val="1200"/>
              </a:spcBef>
            </a:pPr>
            <a:endParaRPr lang="en-GB" sz="2400" dirty="0">
              <a:latin typeface="Verdana" panose="020B0604030504040204" pitchFamily="34" charset="0"/>
              <a:ea typeface="Verdana" panose="020B0604030504040204" pitchFamily="34" charset="0"/>
              <a:cs typeface="Verdana" panose="020B0604030504040204" pitchFamily="34" charset="0"/>
            </a:endParaRPr>
          </a:p>
          <a:p>
            <a:pPr marL="342900" indent="-342900">
              <a:spcBef>
                <a:spcPts val="1200"/>
              </a:spcBef>
              <a:buFont typeface="Arial" panose="020B0604020202020204" pitchFamily="34" charset="0"/>
              <a:buChar char="•"/>
            </a:pPr>
            <a:endParaRPr lang="en-GB" sz="2400" dirty="0">
              <a:latin typeface="MetaBook-Roman" panose="020B0502040000020004" pitchFamily="34" charset="0"/>
              <a:ea typeface="Verdana" pitchFamily="34" charset="0"/>
              <a:cs typeface="Verdana" pitchFamily="34" charset="0"/>
            </a:endParaRPr>
          </a:p>
        </p:txBody>
      </p:sp>
      <p:pic>
        <p:nvPicPr>
          <p:cNvPr id="2" name="Picture 1"/>
          <p:cNvPicPr>
            <a:picLocks noChangeAspect="1"/>
          </p:cNvPicPr>
          <p:nvPr/>
        </p:nvPicPr>
        <p:blipFill>
          <a:blip r:embed="rId4"/>
          <a:stretch>
            <a:fillRect/>
          </a:stretch>
        </p:blipFill>
        <p:spPr>
          <a:xfrm>
            <a:off x="1666219" y="815546"/>
            <a:ext cx="6578425" cy="2275523"/>
          </a:xfrm>
          <a:prstGeom prst="rect">
            <a:avLst/>
          </a:prstGeom>
        </p:spPr>
      </p:pic>
      <p:pic>
        <p:nvPicPr>
          <p:cNvPr id="5" name="Picture 4"/>
          <p:cNvPicPr>
            <a:picLocks noChangeAspect="1"/>
          </p:cNvPicPr>
          <p:nvPr/>
        </p:nvPicPr>
        <p:blipFill>
          <a:blip r:embed="rId5"/>
          <a:stretch>
            <a:fillRect/>
          </a:stretch>
        </p:blipFill>
        <p:spPr>
          <a:xfrm>
            <a:off x="1666219" y="3517557"/>
            <a:ext cx="6554986" cy="2283911"/>
          </a:xfrm>
          <a:prstGeom prst="rect">
            <a:avLst/>
          </a:prstGeom>
        </p:spPr>
      </p:pic>
      <p:sp>
        <p:nvSpPr>
          <p:cNvPr id="11" name="TextBox 10"/>
          <p:cNvSpPr txBox="1"/>
          <p:nvPr/>
        </p:nvSpPr>
        <p:spPr>
          <a:xfrm>
            <a:off x="1308735" y="151563"/>
            <a:ext cx="7517278" cy="523220"/>
          </a:xfrm>
          <a:prstGeom prst="rect">
            <a:avLst/>
          </a:prstGeom>
          <a:noFill/>
        </p:spPr>
        <p:txBody>
          <a:bodyPr wrap="square" rtlCol="0">
            <a:spAutoFit/>
          </a:bodyPr>
          <a:lstStyle/>
          <a:p>
            <a:r>
              <a:rPr lang="en-GB" sz="28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How random is pi?</a:t>
            </a:r>
            <a:endParaRPr lang="en-GB" sz="28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81128244"/>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sp>
        <p:nvSpPr>
          <p:cNvPr id="9" name="TextBox 8"/>
          <p:cNvSpPr txBox="1"/>
          <p:nvPr/>
        </p:nvSpPr>
        <p:spPr>
          <a:xfrm>
            <a:off x="1151639" y="161925"/>
            <a:ext cx="7517278" cy="523220"/>
          </a:xfrm>
          <a:prstGeom prst="rect">
            <a:avLst/>
          </a:prstGeom>
          <a:noFill/>
        </p:spPr>
        <p:txBody>
          <a:bodyPr wrap="square" rtlCol="0">
            <a:spAutoFit/>
          </a:bodyPr>
          <a:lstStyle/>
          <a:p>
            <a:r>
              <a:rPr lang="en-GB" sz="28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How many digits of pi do we know?</a:t>
            </a:r>
            <a:endParaRPr lang="en-GB" sz="28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
        <p:nvSpPr>
          <p:cNvPr id="10" name="TextBox 9"/>
          <p:cNvSpPr txBox="1"/>
          <p:nvPr/>
        </p:nvSpPr>
        <p:spPr>
          <a:xfrm>
            <a:off x="1231186" y="1411122"/>
            <a:ext cx="7507619" cy="861774"/>
          </a:xfrm>
          <a:prstGeom prst="rect">
            <a:avLst/>
          </a:prstGeom>
          <a:noFill/>
        </p:spPr>
        <p:txBody>
          <a:bodyPr wrap="square" rtlCol="0">
            <a:spAutoFit/>
          </a:bodyPr>
          <a:lstStyle/>
          <a:p>
            <a:pPr>
              <a:spcBef>
                <a:spcPts val="1200"/>
              </a:spcBef>
            </a:pPr>
            <a:r>
              <a:rPr lang="en-GB" sz="2000" dirty="0">
                <a:latin typeface="Verdana" panose="020B0604030504040204" pitchFamily="34" charset="0"/>
                <a:ea typeface="Verdana" panose="020B0604030504040204" pitchFamily="34" charset="0"/>
                <a:cs typeface="Verdana" panose="020B0604030504040204" pitchFamily="34" charset="0"/>
                <a:hlinkClick r:id="rId3"/>
              </a:rPr>
              <a:t>https://</a:t>
            </a:r>
            <a:r>
              <a:rPr lang="en-GB" sz="2000" dirty="0" smtClean="0">
                <a:latin typeface="Verdana" panose="020B0604030504040204" pitchFamily="34" charset="0"/>
                <a:ea typeface="Verdana" panose="020B0604030504040204" pitchFamily="34" charset="0"/>
                <a:cs typeface="Verdana" panose="020B0604030504040204" pitchFamily="34" charset="0"/>
                <a:hlinkClick r:id="rId3"/>
              </a:rPr>
              <a:t>www.youtube.com/watch?v=5ykGnwN2f14</a:t>
            </a:r>
            <a:endParaRPr lang="en-GB" sz="2000" dirty="0" smtClean="0">
              <a:latin typeface="Verdana" panose="020B0604030504040204" pitchFamily="34" charset="0"/>
              <a:ea typeface="Verdana" panose="020B0604030504040204" pitchFamily="34" charset="0"/>
              <a:cs typeface="Verdana" panose="020B0604030504040204" pitchFamily="34" charset="0"/>
            </a:endParaRPr>
          </a:p>
          <a:p>
            <a:pPr marL="342900" indent="-342900">
              <a:spcBef>
                <a:spcPts val="1200"/>
              </a:spcBef>
              <a:buFont typeface="Arial" panose="020B0604020202020204" pitchFamily="34" charset="0"/>
              <a:buChar char="•"/>
            </a:pPr>
            <a:endParaRPr lang="en-GB" sz="2000" dirty="0">
              <a:latin typeface="Verdana" panose="020B0604030504040204" pitchFamily="34" charset="0"/>
              <a:ea typeface="Verdana" panose="020B0604030504040204" pitchFamily="34" charset="0"/>
              <a:cs typeface="Verdana" panose="020B0604030504040204" pitchFamily="34" charset="0"/>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spTree>
    <p:extLst>
      <p:ext uri="{BB962C8B-B14F-4D97-AF65-F5344CB8AC3E}">
        <p14:creationId xmlns:p14="http://schemas.microsoft.com/office/powerpoint/2010/main" val="3276915307"/>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sp>
        <p:nvSpPr>
          <p:cNvPr id="9" name="TextBox 8"/>
          <p:cNvSpPr txBox="1"/>
          <p:nvPr/>
        </p:nvSpPr>
        <p:spPr>
          <a:xfrm>
            <a:off x="1108434" y="159630"/>
            <a:ext cx="7912814" cy="507831"/>
          </a:xfrm>
          <a:prstGeom prst="rect">
            <a:avLst/>
          </a:prstGeom>
          <a:noFill/>
        </p:spPr>
        <p:txBody>
          <a:bodyPr wrap="square" rtlCol="0">
            <a:spAutoFit/>
          </a:bodyPr>
          <a:lstStyle/>
          <a:p>
            <a:r>
              <a:rPr lang="en-GB" sz="27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Find your birthday…or phone number…</a:t>
            </a:r>
            <a:endParaRPr lang="en-GB" sz="27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
        <p:nvSpPr>
          <p:cNvPr id="10" name="TextBox 9"/>
          <p:cNvSpPr txBox="1"/>
          <p:nvPr/>
        </p:nvSpPr>
        <p:spPr>
          <a:xfrm>
            <a:off x="1231186" y="1411122"/>
            <a:ext cx="7507619" cy="3103927"/>
          </a:xfrm>
          <a:prstGeom prst="rect">
            <a:avLst/>
          </a:prstGeom>
          <a:noFill/>
        </p:spPr>
        <p:txBody>
          <a:bodyPr wrap="square" rtlCol="0">
            <a:spAutoFit/>
          </a:bodyPr>
          <a:lstStyle/>
          <a:p>
            <a:pPr marL="342900" indent="-342900">
              <a:lnSpc>
                <a:spcPct val="150000"/>
              </a:lnSpc>
              <a:spcBef>
                <a:spcPts val="1200"/>
              </a:spcBef>
              <a:buFont typeface="Arial" panose="020B0604020202020204" pitchFamily="34" charset="0"/>
              <a:buChar char="•"/>
            </a:pPr>
            <a:r>
              <a:rPr lang="en-GB" sz="2400" dirty="0" smtClean="0">
                <a:latin typeface="MetaBook-Roman" panose="020B0502040000020004" pitchFamily="34" charset="0"/>
                <a:ea typeface="Verdana" pitchFamily="34" charset="0"/>
                <a:cs typeface="Verdana" pitchFamily="34" charset="0"/>
              </a:rPr>
              <a:t>As </a:t>
            </a:r>
            <a:r>
              <a:rPr lang="el-GR" sz="2400" dirty="0" smtClean="0">
                <a:latin typeface="Verdana" panose="020B0604030504040204" pitchFamily="34" charset="0"/>
                <a:ea typeface="Verdana" panose="020B0604030504040204" pitchFamily="34" charset="0"/>
                <a:cs typeface="Verdana" panose="020B0604030504040204" pitchFamily="34" charset="0"/>
              </a:rPr>
              <a:t>ϖ</a:t>
            </a:r>
            <a:r>
              <a:rPr lang="en-GB" sz="2400" dirty="0" smtClean="0">
                <a:latin typeface="Verdana" panose="020B0604030504040204" pitchFamily="34" charset="0"/>
                <a:ea typeface="Verdana" panose="020B0604030504040204" pitchFamily="34" charset="0"/>
                <a:cs typeface="Verdana" panose="020B0604030504040204" pitchFamily="34" charset="0"/>
              </a:rPr>
              <a:t> is random and never ending it will contain your birthday and your phone number somewhere, if we look far enough</a:t>
            </a:r>
          </a:p>
          <a:p>
            <a:pPr marL="342900" indent="-342900">
              <a:lnSpc>
                <a:spcPct val="150000"/>
              </a:lnSpc>
              <a:spcBef>
                <a:spcPts val="1200"/>
              </a:spcBef>
              <a:buFont typeface="Arial" panose="020B0604020202020204" pitchFamily="34" charset="0"/>
              <a:buChar char="•"/>
            </a:pPr>
            <a:r>
              <a:rPr lang="en-GB" sz="2400" dirty="0" smtClean="0">
                <a:latin typeface="Verdana" panose="020B0604030504040204" pitchFamily="34" charset="0"/>
                <a:ea typeface="Verdana" panose="020B0604030504040204" pitchFamily="34" charset="0"/>
                <a:cs typeface="Verdana" panose="020B0604030504040204" pitchFamily="34" charset="0"/>
              </a:rPr>
              <a:t>Can you find the first possible birthday in </a:t>
            </a:r>
            <a:r>
              <a:rPr lang="el-GR" sz="2400" dirty="0" smtClean="0">
                <a:latin typeface="Verdana" panose="020B0604030504040204" pitchFamily="34" charset="0"/>
                <a:ea typeface="Verdana" panose="020B0604030504040204" pitchFamily="34" charset="0"/>
                <a:cs typeface="Verdana" panose="020B0604030504040204" pitchFamily="34" charset="0"/>
              </a:rPr>
              <a:t>ϖ</a:t>
            </a:r>
            <a:r>
              <a:rPr lang="en-GB" sz="2400" dirty="0" smtClean="0">
                <a:latin typeface="Verdana" panose="020B0604030504040204" pitchFamily="34" charset="0"/>
                <a:ea typeface="Verdana" panose="020B0604030504040204" pitchFamily="34" charset="0"/>
                <a:cs typeface="Verdana" panose="020B0604030504040204" pitchFamily="34" charset="0"/>
              </a:rPr>
              <a:t>?</a:t>
            </a:r>
          </a:p>
          <a:p>
            <a:pPr marL="342900" indent="-342900">
              <a:lnSpc>
                <a:spcPct val="150000"/>
              </a:lnSpc>
              <a:spcBef>
                <a:spcPts val="1200"/>
              </a:spcBef>
              <a:buFont typeface="Arial" panose="020B0604020202020204" pitchFamily="34" charset="0"/>
              <a:buChar char="•"/>
            </a:pPr>
            <a:r>
              <a:rPr lang="en-GB" sz="2400" dirty="0" smtClean="0">
                <a:latin typeface="Verdana" panose="020B0604030504040204" pitchFamily="34" charset="0"/>
                <a:ea typeface="Verdana" panose="020B0604030504040204" pitchFamily="34" charset="0"/>
                <a:cs typeface="Verdana" panose="020B0604030504040204" pitchFamily="34" charset="0"/>
              </a:rPr>
              <a:t>Is your birthday in the first 2000 digits of </a:t>
            </a:r>
            <a:r>
              <a:rPr lang="el-GR" sz="2400" dirty="0" smtClean="0">
                <a:latin typeface="Verdana" panose="020B0604030504040204" pitchFamily="34" charset="0"/>
                <a:ea typeface="Verdana" panose="020B0604030504040204" pitchFamily="34" charset="0"/>
                <a:cs typeface="Verdana" panose="020B0604030504040204" pitchFamily="34" charset="0"/>
              </a:rPr>
              <a:t>ϖ</a:t>
            </a:r>
            <a:r>
              <a:rPr lang="en-GB" sz="2400" dirty="0" smtClean="0">
                <a:latin typeface="Verdana" panose="020B0604030504040204" pitchFamily="34" charset="0"/>
                <a:ea typeface="Verdana" panose="020B0604030504040204" pitchFamily="34" charset="0"/>
                <a:cs typeface="Verdana" panose="020B0604030504040204" pitchFamily="34" charset="0"/>
              </a:rPr>
              <a:t>?</a:t>
            </a:r>
            <a:endParaRPr lang="en-GB" sz="2400" dirty="0">
              <a:latin typeface="MetaBook-Roman" panose="020B0502040000020004" pitchFamily="34" charset="0"/>
              <a:ea typeface="Verdana" pitchFamily="34" charset="0"/>
              <a:cs typeface="Verdana" pitchFamily="34" charset="0"/>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spTree>
    <p:extLst>
      <p:ext uri="{BB962C8B-B14F-4D97-AF65-F5344CB8AC3E}">
        <p14:creationId xmlns:p14="http://schemas.microsoft.com/office/powerpoint/2010/main" val="1025384039"/>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sp>
        <p:nvSpPr>
          <p:cNvPr id="9" name="TextBox 8"/>
          <p:cNvSpPr txBox="1"/>
          <p:nvPr/>
        </p:nvSpPr>
        <p:spPr>
          <a:xfrm>
            <a:off x="1098909" y="163291"/>
            <a:ext cx="7517278" cy="523220"/>
          </a:xfrm>
          <a:prstGeom prst="rect">
            <a:avLst/>
          </a:prstGeom>
          <a:noFill/>
        </p:spPr>
        <p:txBody>
          <a:bodyPr wrap="square" rtlCol="0">
            <a:spAutoFit/>
          </a:bodyPr>
          <a:lstStyle/>
          <a:p>
            <a:r>
              <a:rPr lang="en-GB" sz="28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Find your pi day</a:t>
            </a:r>
            <a:endParaRPr lang="en-GB" sz="28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
        <p:nvSpPr>
          <p:cNvPr id="10" name="TextBox 9"/>
          <p:cNvSpPr txBox="1"/>
          <p:nvPr/>
        </p:nvSpPr>
        <p:spPr>
          <a:xfrm>
            <a:off x="1231186" y="1411122"/>
            <a:ext cx="7507619" cy="984885"/>
          </a:xfrm>
          <a:prstGeom prst="rect">
            <a:avLst/>
          </a:prstGeom>
          <a:noFill/>
        </p:spPr>
        <p:txBody>
          <a:bodyPr wrap="square" rtlCol="0">
            <a:spAutoFit/>
          </a:bodyPr>
          <a:lstStyle/>
          <a:p>
            <a:pPr>
              <a:spcBef>
                <a:spcPts val="1200"/>
              </a:spcBef>
            </a:pPr>
            <a:r>
              <a:rPr lang="en-GB" sz="2400" dirty="0">
                <a:latin typeface="Verdana" panose="020B0604030504040204" pitchFamily="34" charset="0"/>
                <a:ea typeface="Verdana" panose="020B0604030504040204" pitchFamily="34" charset="0"/>
                <a:cs typeface="Verdana" panose="020B0604030504040204" pitchFamily="34" charset="0"/>
                <a:hlinkClick r:id="rId3"/>
              </a:rPr>
              <a:t>http://www.mypiday.com</a:t>
            </a:r>
            <a:r>
              <a:rPr lang="en-GB" sz="2400" dirty="0" smtClean="0">
                <a:latin typeface="Verdana" panose="020B0604030504040204" pitchFamily="34" charset="0"/>
                <a:ea typeface="Verdana" panose="020B0604030504040204" pitchFamily="34" charset="0"/>
                <a:cs typeface="Verdana" panose="020B0604030504040204" pitchFamily="34" charset="0"/>
                <a:hlinkClick r:id="rId3"/>
              </a:rPr>
              <a:t>/</a:t>
            </a:r>
            <a:endParaRPr lang="en-GB" sz="2400" dirty="0" smtClean="0">
              <a:latin typeface="Verdana" panose="020B0604030504040204" pitchFamily="34" charset="0"/>
              <a:ea typeface="Verdana" panose="020B0604030504040204" pitchFamily="34" charset="0"/>
              <a:cs typeface="Verdana" panose="020B0604030504040204" pitchFamily="34" charset="0"/>
            </a:endParaRPr>
          </a:p>
          <a:p>
            <a:pPr marL="342900" indent="-342900">
              <a:spcBef>
                <a:spcPts val="1200"/>
              </a:spcBef>
              <a:buFont typeface="Arial" panose="020B0604020202020204" pitchFamily="34" charset="0"/>
              <a:buChar char="•"/>
            </a:pPr>
            <a:endParaRPr lang="en-GB" sz="2400" dirty="0">
              <a:latin typeface="Verdana" panose="020B0604030504040204" pitchFamily="34" charset="0"/>
              <a:ea typeface="Verdana" panose="020B0604030504040204" pitchFamily="34" charset="0"/>
              <a:cs typeface="Verdana" panose="020B0604030504040204" pitchFamily="34" charset="0"/>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spTree>
    <p:extLst>
      <p:ext uri="{BB962C8B-B14F-4D97-AF65-F5344CB8AC3E}">
        <p14:creationId xmlns:p14="http://schemas.microsoft.com/office/powerpoint/2010/main" val="2440074209"/>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pic>
        <p:nvPicPr>
          <p:cNvPr id="3" name="Picture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81800" y="5947956"/>
            <a:ext cx="1966664" cy="764814"/>
          </a:xfrm>
          <a:prstGeom prst="rect">
            <a:avLst/>
          </a:prstGeom>
        </p:spPr>
      </p:pic>
      <p:sp>
        <p:nvSpPr>
          <p:cNvPr id="8" name="Rectangle 7"/>
          <p:cNvSpPr/>
          <p:nvPr/>
        </p:nvSpPr>
        <p:spPr>
          <a:xfrm>
            <a:off x="1227909" y="384991"/>
            <a:ext cx="7916091" cy="4401205"/>
          </a:xfrm>
          <a:prstGeom prst="rect">
            <a:avLst/>
          </a:prstGeom>
        </p:spPr>
        <p:txBody>
          <a:bodyPr wrap="square">
            <a:spAutoFit/>
          </a:bodyPr>
          <a:lstStyle/>
          <a:p>
            <a:pPr lvl="0"/>
            <a:r>
              <a:rPr lang="en-GB" sz="2000" b="1" dirty="0" smtClean="0">
                <a:solidFill>
                  <a:srgbClr val="009FA5"/>
                </a:solidFill>
                <a:latin typeface="Verdana" panose="020B0604030504040204" pitchFamily="34" charset="0"/>
                <a:ea typeface="Verdana" panose="020B0604030504040204" pitchFamily="34" charset="0"/>
                <a:cs typeface="Verdana" panose="020B0604030504040204" pitchFamily="34" charset="0"/>
              </a:rPr>
              <a:t>We hope you have enjoyed exploring pi with us!</a:t>
            </a:r>
          </a:p>
          <a:p>
            <a:pPr lvl="0"/>
            <a:endParaRPr lang="en-GB" sz="2000"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a:p>
            <a:pPr lvl="0"/>
            <a:r>
              <a:rPr lang="en-GB" sz="2000" dirty="0" smtClean="0">
                <a:latin typeface="Verdana" panose="020B0604030504040204" pitchFamily="34" charset="0"/>
                <a:ea typeface="Verdana" panose="020B0604030504040204" pitchFamily="34" charset="0"/>
                <a:cs typeface="Verdana" panose="020B0604030504040204" pitchFamily="34" charset="0"/>
              </a:rPr>
              <a:t>What questions do you have?</a:t>
            </a:r>
          </a:p>
          <a:p>
            <a:pPr lvl="0"/>
            <a:endParaRPr lang="en-GB" sz="2000" dirty="0">
              <a:latin typeface="Verdana" panose="020B0604030504040204" pitchFamily="34" charset="0"/>
              <a:ea typeface="Verdana" panose="020B0604030504040204" pitchFamily="34" charset="0"/>
              <a:cs typeface="Verdana" panose="020B0604030504040204" pitchFamily="34" charset="0"/>
            </a:endParaRPr>
          </a:p>
          <a:p>
            <a:pPr lvl="0"/>
            <a:r>
              <a:rPr lang="en-GB" sz="2000" dirty="0" smtClean="0">
                <a:latin typeface="Verdana" panose="020B0604030504040204" pitchFamily="34" charset="0"/>
                <a:ea typeface="Verdana" panose="020B0604030504040204" pitchFamily="34" charset="0"/>
                <a:cs typeface="Verdana" panose="020B0604030504040204" pitchFamily="34" charset="0"/>
              </a:rPr>
              <a:t>Any unanswered questions can be written down and emailed to “Ask the </a:t>
            </a:r>
            <a:r>
              <a:rPr lang="en-GB" sz="2000" dirty="0" err="1" smtClean="0">
                <a:latin typeface="Verdana" panose="020B0604030504040204" pitchFamily="34" charset="0"/>
                <a:ea typeface="Verdana" panose="020B0604030504040204" pitchFamily="34" charset="0"/>
                <a:cs typeface="Verdana" panose="020B0604030504040204" pitchFamily="34" charset="0"/>
              </a:rPr>
              <a:t>Ri</a:t>
            </a:r>
            <a:r>
              <a:rPr lang="en-GB" sz="2000" dirty="0">
                <a:latin typeface="Verdana" panose="020B0604030504040204" pitchFamily="34" charset="0"/>
                <a:ea typeface="Verdana" panose="020B0604030504040204" pitchFamily="34" charset="0"/>
                <a:cs typeface="Verdana" panose="020B0604030504040204" pitchFamily="34" charset="0"/>
              </a:rPr>
              <a:t> </a:t>
            </a:r>
            <a:r>
              <a:rPr lang="en-GB" sz="2000" dirty="0" smtClean="0">
                <a:latin typeface="Verdana" panose="020B0604030504040204" pitchFamily="34" charset="0"/>
                <a:ea typeface="Verdana" panose="020B0604030504040204" pitchFamily="34" charset="0"/>
                <a:cs typeface="Verdana" panose="020B0604030504040204" pitchFamily="34" charset="0"/>
              </a:rPr>
              <a:t>Masterclass Team” using this email </a:t>
            </a:r>
            <a:r>
              <a:rPr lang="en-GB" sz="2000" dirty="0" smtClean="0">
                <a:latin typeface="Verdana" panose="020B0604030504040204" pitchFamily="34" charset="0"/>
                <a:ea typeface="Verdana" panose="020B0604030504040204" pitchFamily="34" charset="0"/>
                <a:cs typeface="Verdana" panose="020B0604030504040204" pitchFamily="34" charset="0"/>
                <a:hlinkClick r:id="rId5"/>
              </a:rPr>
              <a:t>masterclasses@ri.ac.uk</a:t>
            </a:r>
            <a:r>
              <a:rPr lang="en-GB" sz="2000" dirty="0" smtClean="0">
                <a:latin typeface="Verdana" panose="020B0604030504040204" pitchFamily="34" charset="0"/>
                <a:ea typeface="Verdana" panose="020B0604030504040204" pitchFamily="34" charset="0"/>
                <a:cs typeface="Verdana" panose="020B0604030504040204" pitchFamily="34" charset="0"/>
              </a:rPr>
              <a:t> </a:t>
            </a:r>
          </a:p>
          <a:p>
            <a:pPr lvl="0"/>
            <a:endParaRPr lang="en-GB" sz="2000" dirty="0" smtClean="0">
              <a:latin typeface="Verdana" panose="020B0604030504040204" pitchFamily="34" charset="0"/>
              <a:ea typeface="Verdana" panose="020B0604030504040204" pitchFamily="34" charset="0"/>
              <a:cs typeface="Verdana" panose="020B0604030504040204" pitchFamily="34" charset="0"/>
            </a:endParaRPr>
          </a:p>
          <a:p>
            <a:pPr lvl="0"/>
            <a:r>
              <a:rPr lang="en-GB" sz="2000" dirty="0" smtClean="0">
                <a:latin typeface="Verdana" panose="020B0604030504040204" pitchFamily="34" charset="0"/>
                <a:ea typeface="Verdana" panose="020B0604030504040204" pitchFamily="34" charset="0"/>
                <a:cs typeface="Verdana" panose="020B0604030504040204" pitchFamily="34" charset="0"/>
              </a:rPr>
              <a:t>We don’t know all the answers instantly, but we will find out and get back to you before the next Masterclass.</a:t>
            </a:r>
          </a:p>
          <a:p>
            <a:pPr lvl="0"/>
            <a:endParaRPr lang="en-GB" sz="2000" dirty="0">
              <a:latin typeface="Verdana" panose="020B0604030504040204" pitchFamily="34" charset="0"/>
              <a:ea typeface="Verdana" panose="020B0604030504040204" pitchFamily="34" charset="0"/>
              <a:cs typeface="Verdana" panose="020B0604030504040204" pitchFamily="34" charset="0"/>
            </a:endParaRPr>
          </a:p>
          <a:p>
            <a:pPr lvl="0"/>
            <a:r>
              <a:rPr lang="en-GB" sz="2000" dirty="0" smtClean="0">
                <a:latin typeface="Verdana" panose="020B0604030504040204" pitchFamily="34" charset="0"/>
                <a:ea typeface="Verdana" panose="020B0604030504040204" pitchFamily="34" charset="0"/>
                <a:cs typeface="Verdana" panose="020B0604030504040204" pitchFamily="34" charset="0"/>
              </a:rPr>
              <a:t>Any comments you have about what you enjoyed or what you’d like to do more of can be written on the post-it note and handed in.</a:t>
            </a:r>
            <a:endParaRPr lang="en-GB" sz="20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35565402"/>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pic>
        <p:nvPicPr>
          <p:cNvPr id="2" name="Picture 1"/>
          <p:cNvPicPr>
            <a:picLocks noChangeAspect="1"/>
          </p:cNvPicPr>
          <p:nvPr/>
        </p:nvPicPr>
        <p:blipFill rotWithShape="1">
          <a:blip r:embed="rId4"/>
          <a:srcRect l="4813" r="9277"/>
          <a:stretch/>
        </p:blipFill>
        <p:spPr>
          <a:xfrm>
            <a:off x="1796234" y="239004"/>
            <a:ext cx="2684834" cy="5330757"/>
          </a:xfrm>
          <a:prstGeom prst="rect">
            <a:avLst/>
          </a:prstGeom>
        </p:spPr>
      </p:pic>
      <p:sp>
        <p:nvSpPr>
          <p:cNvPr id="7" name="TextBox 6"/>
          <p:cNvSpPr txBox="1"/>
          <p:nvPr/>
        </p:nvSpPr>
        <p:spPr>
          <a:xfrm>
            <a:off x="4481068" y="919223"/>
            <a:ext cx="4267396" cy="3970318"/>
          </a:xfrm>
          <a:prstGeom prst="rect">
            <a:avLst/>
          </a:prstGeom>
          <a:noFill/>
        </p:spPr>
        <p:txBody>
          <a:bodyPr wrap="square" rtlCol="0">
            <a:spAutoFit/>
          </a:bodyPr>
          <a:lstStyle/>
          <a:p>
            <a:pPr marL="285750" indent="-285750">
              <a:buFont typeface="Arial" panose="020B0604020202020204" pitchFamily="34" charset="0"/>
              <a:buChar char="•"/>
            </a:pPr>
            <a:r>
              <a:rPr lang="en-GB" dirty="0" smtClean="0">
                <a:latin typeface="Verdana" panose="020B0604030504040204" pitchFamily="34" charset="0"/>
                <a:ea typeface="Verdana" panose="020B0604030504040204" pitchFamily="34" charset="0"/>
                <a:cs typeface="Verdana" panose="020B0604030504040204" pitchFamily="34" charset="0"/>
              </a:rPr>
              <a:t>First we have to decide whether reflections and rotations count as the same shape or different shapes</a:t>
            </a:r>
          </a:p>
          <a:p>
            <a:pPr marL="285750" indent="-285750">
              <a:buFont typeface="Arial" panose="020B0604020202020204" pitchFamily="34" charset="0"/>
              <a:buChar char="•"/>
            </a:pPr>
            <a:endParaRPr lang="en-GB" dirty="0" smtClean="0">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en-GB" dirty="0" smtClean="0">
                <a:latin typeface="Verdana" panose="020B0604030504040204" pitchFamily="34" charset="0"/>
                <a:ea typeface="Verdana" panose="020B0604030504040204" pitchFamily="34" charset="0"/>
                <a:cs typeface="Verdana" panose="020B0604030504040204" pitchFamily="34" charset="0"/>
              </a:rPr>
              <a:t>I have decided that they do not count as new solutions</a:t>
            </a:r>
          </a:p>
          <a:p>
            <a:pPr marL="285750" indent="-285750">
              <a:buFont typeface="Arial" panose="020B0604020202020204" pitchFamily="34" charset="0"/>
              <a:buChar char="•"/>
            </a:pPr>
            <a:endParaRPr lang="en-GB" dirty="0" smtClean="0">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en-GB" dirty="0" smtClean="0">
                <a:latin typeface="Verdana" panose="020B0604030504040204" pitchFamily="34" charset="0"/>
                <a:ea typeface="Verdana" panose="020B0604030504040204" pitchFamily="34" charset="0"/>
                <a:cs typeface="Verdana" panose="020B0604030504040204" pitchFamily="34" charset="0"/>
              </a:rPr>
              <a:t>I have found 8 unique solutions</a:t>
            </a:r>
          </a:p>
          <a:p>
            <a:pPr marL="285750" indent="-285750">
              <a:buFont typeface="Arial" panose="020B0604020202020204" pitchFamily="34" charset="0"/>
              <a:buChar char="•"/>
            </a:pPr>
            <a:endParaRPr lang="en-GB" dirty="0" smtClean="0">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pPr>
            <a:r>
              <a:rPr lang="en-GB" dirty="0" smtClean="0">
                <a:latin typeface="Verdana" panose="020B0604030504040204" pitchFamily="34" charset="0"/>
                <a:ea typeface="Verdana" panose="020B0604030504040204" pitchFamily="34" charset="0"/>
                <a:cs typeface="Verdana" panose="020B0604030504040204" pitchFamily="34" charset="0"/>
              </a:rPr>
              <a:t>I have laid them out in this order to work systematically, and to show that I have thought of all possibilities</a:t>
            </a:r>
            <a:endParaRPr lang="en-GB"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387700036"/>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pic>
        <p:nvPicPr>
          <p:cNvPr id="3" name="Picture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816411" y="6060472"/>
            <a:ext cx="1966664" cy="764814"/>
          </a:xfrm>
          <a:prstGeom prst="rect">
            <a:avLst/>
          </a:prstGeom>
        </p:spPr>
      </p:pic>
      <p:sp>
        <p:nvSpPr>
          <p:cNvPr id="6" name="Rectangle 5"/>
          <p:cNvSpPr/>
          <p:nvPr/>
        </p:nvSpPr>
        <p:spPr>
          <a:xfrm>
            <a:off x="1308735" y="696226"/>
            <a:ext cx="3315389" cy="355803"/>
          </a:xfrm>
          <a:prstGeom prst="rect">
            <a:avLst/>
          </a:prstGeom>
        </p:spPr>
        <p:txBody>
          <a:bodyPr wrap="square">
            <a:spAutoFit/>
          </a:bodyPr>
          <a:lstStyle/>
          <a:p>
            <a:pPr>
              <a:lnSpc>
                <a:spcPct val="107000"/>
              </a:lnSpc>
              <a:spcAft>
                <a:spcPts val="800"/>
              </a:spcAft>
            </a:pPr>
            <a:r>
              <a:rPr lang="en-GB" sz="1600" dirty="0" smtClean="0">
                <a:latin typeface="Verdana" panose="020B0604030504040204" pitchFamily="34" charset="0"/>
                <a:ea typeface="Verdana" panose="020B0604030504040204" pitchFamily="34" charset="0"/>
                <a:cs typeface="Verdana" panose="020B0604030504040204" pitchFamily="34" charset="0"/>
              </a:rPr>
              <a:t>Article about </a:t>
            </a:r>
            <a:r>
              <a:rPr lang="el-GR" sz="1600" dirty="0" smtClean="0">
                <a:latin typeface="Verdana" panose="020B0604030504040204" pitchFamily="34" charset="0"/>
                <a:ea typeface="Verdana" panose="020B0604030504040204" pitchFamily="34" charset="0"/>
                <a:cs typeface="Verdana" panose="020B0604030504040204" pitchFamily="34" charset="0"/>
              </a:rPr>
              <a:t>ϖ</a:t>
            </a:r>
            <a:endParaRPr lang="en-GB" sz="1600" dirty="0" smtClean="0">
              <a:latin typeface="Verdana" panose="020B0604030504040204" pitchFamily="34" charset="0"/>
              <a:ea typeface="Verdana" panose="020B0604030504040204" pitchFamily="34" charset="0"/>
              <a:cs typeface="Verdana" panose="020B0604030504040204" pitchFamily="34" charset="0"/>
            </a:endParaRPr>
          </a:p>
        </p:txBody>
      </p:sp>
      <p:sp>
        <p:nvSpPr>
          <p:cNvPr id="7" name="TextBox 6"/>
          <p:cNvSpPr txBox="1"/>
          <p:nvPr/>
        </p:nvSpPr>
        <p:spPr>
          <a:xfrm>
            <a:off x="809898" y="146969"/>
            <a:ext cx="8403772" cy="369332"/>
          </a:xfrm>
          <a:prstGeom prst="rect">
            <a:avLst/>
          </a:prstGeom>
          <a:noFill/>
        </p:spPr>
        <p:txBody>
          <a:bodyPr wrap="square" rtlCol="0">
            <a:spAutoFit/>
          </a:bodyPr>
          <a:lstStyle/>
          <a:p>
            <a:pPr algn="ctr"/>
            <a:r>
              <a:rPr lang="en-GB" dirty="0" smtClean="0">
                <a:solidFill>
                  <a:srgbClr val="009FA5"/>
                </a:solidFill>
                <a:latin typeface="Verdana" panose="020B0604030504040204" pitchFamily="34" charset="0"/>
                <a:ea typeface="Verdana" panose="020B0604030504040204" pitchFamily="34" charset="0"/>
                <a:cs typeface="Verdana" panose="020B0604030504040204" pitchFamily="34" charset="0"/>
              </a:rPr>
              <a:t>What else can I do to extend my knowledge of pi??</a:t>
            </a:r>
            <a:endParaRPr lang="en-GB" dirty="0">
              <a:solidFill>
                <a:srgbClr val="009FA5"/>
              </a:solidFill>
              <a:latin typeface="Verdana" panose="020B0604030504040204" pitchFamily="34" charset="0"/>
              <a:ea typeface="Verdana" panose="020B0604030504040204" pitchFamily="34" charset="0"/>
              <a:cs typeface="Verdana" panose="020B0604030504040204" pitchFamily="34" charset="0"/>
            </a:endParaRPr>
          </a:p>
        </p:txBody>
      </p:sp>
      <p:sp>
        <p:nvSpPr>
          <p:cNvPr id="12" name="Rectangle 11"/>
          <p:cNvSpPr/>
          <p:nvPr/>
        </p:nvSpPr>
        <p:spPr>
          <a:xfrm>
            <a:off x="5537391" y="696379"/>
            <a:ext cx="3609254" cy="355803"/>
          </a:xfrm>
          <a:prstGeom prst="rect">
            <a:avLst/>
          </a:prstGeom>
        </p:spPr>
        <p:txBody>
          <a:bodyPr wrap="square">
            <a:spAutoFit/>
          </a:bodyPr>
          <a:lstStyle/>
          <a:p>
            <a:pPr>
              <a:lnSpc>
                <a:spcPct val="107000"/>
              </a:lnSpc>
              <a:spcAft>
                <a:spcPts val="800"/>
              </a:spcAft>
            </a:pPr>
            <a:r>
              <a:rPr lang="en-GB" sz="1600" dirty="0" smtClean="0">
                <a:latin typeface="Verdana" panose="020B0604030504040204" pitchFamily="34" charset="0"/>
                <a:ea typeface="Verdana" panose="020B0604030504040204" pitchFamily="34" charset="0"/>
                <a:cs typeface="Verdana" panose="020B0604030504040204" pitchFamily="34" charset="0"/>
              </a:rPr>
              <a:t>Write your own mnemonic</a:t>
            </a:r>
          </a:p>
        </p:txBody>
      </p:sp>
      <p:sp>
        <p:nvSpPr>
          <p:cNvPr id="13" name="Rectangle 12"/>
          <p:cNvSpPr/>
          <p:nvPr/>
        </p:nvSpPr>
        <p:spPr>
          <a:xfrm>
            <a:off x="1288438" y="3546111"/>
            <a:ext cx="3914055" cy="584775"/>
          </a:xfrm>
          <a:prstGeom prst="rect">
            <a:avLst/>
          </a:prstGeom>
        </p:spPr>
        <p:txBody>
          <a:bodyPr wrap="square">
            <a:spAutoFit/>
          </a:bodyPr>
          <a:lstStyle/>
          <a:p>
            <a:r>
              <a:rPr lang="en-GB" sz="1600" dirty="0" smtClean="0">
                <a:latin typeface="Verdana" panose="020B0604030504040204" pitchFamily="34" charset="0"/>
                <a:ea typeface="Verdana" panose="020B0604030504040204" pitchFamily="34" charset="0"/>
                <a:cs typeface="Verdana" panose="020B0604030504040204" pitchFamily="34" charset="0"/>
              </a:rPr>
              <a:t>Watch a video about measuring pi with pies</a:t>
            </a:r>
          </a:p>
        </p:txBody>
      </p:sp>
      <p:pic>
        <p:nvPicPr>
          <p:cNvPr id="2" name="Picture 1"/>
          <p:cNvPicPr>
            <a:picLocks noChangeAspect="1"/>
          </p:cNvPicPr>
          <p:nvPr/>
        </p:nvPicPr>
        <p:blipFill>
          <a:blip r:embed="rId5"/>
          <a:stretch>
            <a:fillRect/>
          </a:stretch>
        </p:blipFill>
        <p:spPr>
          <a:xfrm>
            <a:off x="1329032" y="1098691"/>
            <a:ext cx="3873461" cy="1520992"/>
          </a:xfrm>
          <a:prstGeom prst="rect">
            <a:avLst/>
          </a:prstGeom>
          <a:ln>
            <a:noFill/>
          </a:ln>
          <a:effectLst>
            <a:outerShdw blurRad="292100" dist="139700" dir="2700000" algn="tl" rotWithShape="0">
              <a:srgbClr val="333333">
                <a:alpha val="65000"/>
              </a:srgbClr>
            </a:outerShdw>
          </a:effectLst>
        </p:spPr>
      </p:pic>
      <p:pic>
        <p:nvPicPr>
          <p:cNvPr id="5" name="Picture 4"/>
          <p:cNvPicPr>
            <a:picLocks noChangeAspect="1"/>
          </p:cNvPicPr>
          <p:nvPr/>
        </p:nvPicPr>
        <p:blipFill>
          <a:blip r:embed="rId6"/>
          <a:stretch>
            <a:fillRect/>
          </a:stretch>
        </p:blipFill>
        <p:spPr>
          <a:xfrm>
            <a:off x="5681915" y="1098692"/>
            <a:ext cx="2023810" cy="1515904"/>
          </a:xfrm>
          <a:prstGeom prst="rect">
            <a:avLst/>
          </a:prstGeom>
          <a:ln>
            <a:noFill/>
          </a:ln>
          <a:effectLst>
            <a:outerShdw blurRad="292100" dist="139700" dir="2700000" algn="tl" rotWithShape="0">
              <a:srgbClr val="333333">
                <a:alpha val="65000"/>
              </a:srgbClr>
            </a:outerShdw>
          </a:effectLst>
        </p:spPr>
      </p:pic>
      <p:pic>
        <p:nvPicPr>
          <p:cNvPr id="14" name="Picture 13"/>
          <p:cNvPicPr>
            <a:picLocks noChangeAspect="1"/>
          </p:cNvPicPr>
          <p:nvPr/>
        </p:nvPicPr>
        <p:blipFill>
          <a:blip r:embed="rId7"/>
          <a:stretch>
            <a:fillRect/>
          </a:stretch>
        </p:blipFill>
        <p:spPr>
          <a:xfrm>
            <a:off x="1329032" y="4130886"/>
            <a:ext cx="2427010" cy="1697441"/>
          </a:xfrm>
          <a:prstGeom prst="rect">
            <a:avLst/>
          </a:prstGeom>
          <a:ln>
            <a:noFill/>
          </a:ln>
          <a:effectLst>
            <a:outerShdw blurRad="292100" dist="139700" dir="2700000" algn="tl" rotWithShape="0">
              <a:srgbClr val="333333">
                <a:alpha val="65000"/>
              </a:srgbClr>
            </a:outerShdw>
          </a:effectLst>
        </p:spPr>
      </p:pic>
      <p:sp>
        <p:nvSpPr>
          <p:cNvPr id="9" name="Rectangle 8"/>
          <p:cNvSpPr/>
          <p:nvPr/>
        </p:nvSpPr>
        <p:spPr>
          <a:xfrm>
            <a:off x="5537391" y="3648771"/>
            <a:ext cx="2069156" cy="369332"/>
          </a:xfrm>
          <a:prstGeom prst="rect">
            <a:avLst/>
          </a:prstGeom>
        </p:spPr>
        <p:txBody>
          <a:bodyPr wrap="none">
            <a:spAutoFit/>
          </a:bodyPr>
          <a:lstStyle/>
          <a:p>
            <a:pPr>
              <a:spcBef>
                <a:spcPts val="1200"/>
              </a:spcBef>
            </a:pPr>
            <a:r>
              <a:rPr lang="en-GB" dirty="0" smtClean="0">
                <a:latin typeface="Verdana" panose="020B0604030504040204" pitchFamily="34" charset="0"/>
                <a:ea typeface="Verdana" panose="020B0604030504040204" pitchFamily="34" charset="0"/>
                <a:cs typeface="Verdana" panose="020B0604030504040204" pitchFamily="34" charset="0"/>
              </a:rPr>
              <a:t>Find your </a:t>
            </a:r>
            <a:r>
              <a:rPr lang="en-GB" dirty="0" err="1" smtClean="0">
                <a:latin typeface="Verdana" panose="020B0604030504040204" pitchFamily="34" charset="0"/>
                <a:ea typeface="Verdana" panose="020B0604030504040204" pitchFamily="34" charset="0"/>
                <a:cs typeface="Verdana" panose="020B0604030504040204" pitchFamily="34" charset="0"/>
              </a:rPr>
              <a:t>piday</a:t>
            </a:r>
            <a:r>
              <a:rPr lang="en-GB" dirty="0" smtClean="0">
                <a:latin typeface="Verdana" panose="020B0604030504040204" pitchFamily="34" charset="0"/>
                <a:ea typeface="Verdana" panose="020B0604030504040204" pitchFamily="34" charset="0"/>
                <a:cs typeface="Verdana" panose="020B0604030504040204" pitchFamily="34" charset="0"/>
              </a:rPr>
              <a:t>!</a:t>
            </a:r>
            <a:endParaRPr lang="en-GB" dirty="0">
              <a:latin typeface="Verdana" panose="020B0604030504040204" pitchFamily="34" charset="0"/>
              <a:ea typeface="Verdana" panose="020B0604030504040204" pitchFamily="34" charset="0"/>
              <a:cs typeface="Verdana" panose="020B0604030504040204" pitchFamily="34" charset="0"/>
            </a:endParaRPr>
          </a:p>
        </p:txBody>
      </p:sp>
      <p:pic>
        <p:nvPicPr>
          <p:cNvPr id="10" name="Picture 9"/>
          <p:cNvPicPr>
            <a:picLocks noChangeAspect="1"/>
          </p:cNvPicPr>
          <p:nvPr/>
        </p:nvPicPr>
        <p:blipFill>
          <a:blip r:embed="rId8"/>
          <a:stretch>
            <a:fillRect/>
          </a:stretch>
        </p:blipFill>
        <p:spPr>
          <a:xfrm>
            <a:off x="5628474" y="4135641"/>
            <a:ext cx="2755359" cy="1421260"/>
          </a:xfrm>
          <a:prstGeom prst="rect">
            <a:avLst/>
          </a:prstGeom>
          <a:ln>
            <a:noFill/>
          </a:ln>
          <a:effectLst>
            <a:outerShdw blurRad="292100" dist="139700" dir="2700000" algn="tl" rotWithShape="0">
              <a:srgbClr val="333333">
                <a:alpha val="65000"/>
              </a:srgbClr>
            </a:outerShdw>
          </a:effectLst>
        </p:spPr>
      </p:pic>
      <p:sp>
        <p:nvSpPr>
          <p:cNvPr id="8" name="TextBox 7"/>
          <p:cNvSpPr txBox="1"/>
          <p:nvPr/>
        </p:nvSpPr>
        <p:spPr>
          <a:xfrm>
            <a:off x="1308735" y="2785463"/>
            <a:ext cx="3059910" cy="307777"/>
          </a:xfrm>
          <a:prstGeom prst="rect">
            <a:avLst/>
          </a:prstGeom>
          <a:noFill/>
        </p:spPr>
        <p:txBody>
          <a:bodyPr wrap="square" rtlCol="0">
            <a:spAutoFit/>
          </a:bodyPr>
          <a:lstStyle/>
          <a:p>
            <a:r>
              <a:rPr lang="en-GB" sz="1400" i="1" u="sng"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hlinkClick r:id="rId9"/>
              </a:rPr>
              <a:t>https://</a:t>
            </a:r>
            <a:r>
              <a:rPr lang="en-GB" sz="1400" i="1" u="sng"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hlinkClick r:id="rId9"/>
              </a:rPr>
              <a:t>nrich.maths.org/2490</a:t>
            </a:r>
            <a:endParaRPr lang="en-GB" sz="1400" i="1" u="sng"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TextBox 10"/>
          <p:cNvSpPr txBox="1"/>
          <p:nvPr/>
        </p:nvSpPr>
        <p:spPr>
          <a:xfrm>
            <a:off x="5567879" y="2784276"/>
            <a:ext cx="2876550" cy="738664"/>
          </a:xfrm>
          <a:prstGeom prst="rect">
            <a:avLst/>
          </a:prstGeom>
          <a:noFill/>
        </p:spPr>
        <p:txBody>
          <a:bodyPr wrap="square" rtlCol="0">
            <a:spAutoFit/>
          </a:bodyPr>
          <a:lstStyle/>
          <a:p>
            <a:r>
              <a:rPr lang="en-GB" sz="1400" i="1" u="sng"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hlinkClick r:id="rId10"/>
              </a:rPr>
              <a:t>https://</a:t>
            </a:r>
            <a:r>
              <a:rPr lang="en-GB" sz="1400" i="1" u="sng"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hlinkClick r:id="rId10"/>
              </a:rPr>
              <a:t>www.math.hmc.edu/funfacts/ffiles/10001.2-8.shtml</a:t>
            </a:r>
            <a:endParaRPr lang="en-GB" i="1" u="sng"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p:cNvSpPr txBox="1"/>
          <p:nvPr/>
        </p:nvSpPr>
        <p:spPr>
          <a:xfrm>
            <a:off x="1329032" y="5912033"/>
            <a:ext cx="3039613" cy="523220"/>
          </a:xfrm>
          <a:prstGeom prst="rect">
            <a:avLst/>
          </a:prstGeom>
          <a:noFill/>
        </p:spPr>
        <p:txBody>
          <a:bodyPr wrap="square" rtlCol="0">
            <a:spAutoFit/>
          </a:bodyPr>
          <a:lstStyle/>
          <a:p>
            <a:r>
              <a:rPr lang="en-GB" sz="1400" i="1" u="sng"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hlinkClick r:id="rId11"/>
              </a:rPr>
              <a:t>https://</a:t>
            </a:r>
            <a:r>
              <a:rPr lang="en-GB" sz="1400" i="1" u="sng" dirty="0" smtClean="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hlinkClick r:id="rId11"/>
              </a:rPr>
              <a:t>www.youtube.com/watch?v=ZNiRzZ66YN0</a:t>
            </a:r>
            <a:endParaRPr lang="en-GB" sz="1400" i="1" u="sng" dirty="0">
              <a:solidFill>
                <a:schemeClr val="tx1">
                  <a:lumMod val="75000"/>
                  <a:lumOff val="2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16" name="TextBox 15"/>
          <p:cNvSpPr txBox="1"/>
          <p:nvPr/>
        </p:nvSpPr>
        <p:spPr>
          <a:xfrm>
            <a:off x="5537391" y="5674439"/>
            <a:ext cx="2846442" cy="307777"/>
          </a:xfrm>
          <a:prstGeom prst="rect">
            <a:avLst/>
          </a:prstGeom>
          <a:noFill/>
        </p:spPr>
        <p:txBody>
          <a:bodyPr wrap="square" rtlCol="0">
            <a:spAutoFit/>
          </a:bodyPr>
          <a:lstStyle/>
          <a:p>
            <a:r>
              <a:rPr lang="en-GB" sz="1400" i="1" dirty="0">
                <a:latin typeface="Verdana" panose="020B0604030504040204" pitchFamily="34" charset="0"/>
                <a:ea typeface="Verdana" panose="020B0604030504040204" pitchFamily="34" charset="0"/>
                <a:cs typeface="Verdana" panose="020B0604030504040204" pitchFamily="34" charset="0"/>
                <a:hlinkClick r:id="rId12"/>
              </a:rPr>
              <a:t>http://www.mypiday.com/</a:t>
            </a:r>
            <a:endParaRPr lang="en-GB" i="1"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3254035"/>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308735" cy="6858000"/>
          </a:xfrm>
          <a:prstGeom prst="rect">
            <a:avLst/>
          </a:prstGeom>
        </p:spPr>
      </p:pic>
      <p:sp>
        <p:nvSpPr>
          <p:cNvPr id="8" name="Rectangle 7"/>
          <p:cNvSpPr/>
          <p:nvPr/>
        </p:nvSpPr>
        <p:spPr>
          <a:xfrm>
            <a:off x="654367" y="6558663"/>
            <a:ext cx="1635384" cy="219291"/>
          </a:xfrm>
          <a:prstGeom prst="rect">
            <a:avLst/>
          </a:prstGeom>
        </p:spPr>
        <p:txBody>
          <a:bodyPr wrap="none">
            <a:spAutoFit/>
          </a:bodyPr>
          <a:lstStyle/>
          <a:p>
            <a:r>
              <a:rPr lang="en-GB" sz="825" dirty="0">
                <a:latin typeface="Verdana" panose="020B0604030504040204" pitchFamily="34" charset="0"/>
                <a:ea typeface="Verdana" panose="020B0604030504040204" pitchFamily="34" charset="0"/>
                <a:cs typeface="Verdana" panose="020B0604030504040204" pitchFamily="34" charset="0"/>
              </a:rPr>
              <a:t>Image credits: </a:t>
            </a:r>
            <a:r>
              <a:rPr lang="en-GB" sz="825" dirty="0" smtClean="0">
                <a:latin typeface="Verdana" panose="020B0604030504040204" pitchFamily="34" charset="0"/>
                <a:ea typeface="Verdana" panose="020B0604030504040204" pitchFamily="34" charset="0"/>
                <a:cs typeface="Verdana" panose="020B0604030504040204" pitchFamily="34" charset="0"/>
              </a:rPr>
              <a:t>Tim </a:t>
            </a:r>
            <a:r>
              <a:rPr lang="en-GB" sz="825" dirty="0">
                <a:latin typeface="Verdana" panose="020B0604030504040204" pitchFamily="34" charset="0"/>
                <a:ea typeface="Verdana" panose="020B0604030504040204" pitchFamily="34" charset="0"/>
                <a:cs typeface="Verdana" panose="020B0604030504040204" pitchFamily="34" charset="0"/>
              </a:rPr>
              <a:t>Mitchell</a:t>
            </a:r>
          </a:p>
        </p:txBody>
      </p:sp>
      <p:sp>
        <p:nvSpPr>
          <p:cNvPr id="14" name="TextBox 13"/>
          <p:cNvSpPr txBox="1"/>
          <p:nvPr/>
        </p:nvSpPr>
        <p:spPr>
          <a:xfrm>
            <a:off x="1079859" y="5976785"/>
            <a:ext cx="3492141" cy="553998"/>
          </a:xfrm>
          <a:prstGeom prst="rect">
            <a:avLst/>
          </a:prstGeom>
          <a:noFill/>
        </p:spPr>
        <p:txBody>
          <a:bodyPr wrap="square" rtlCol="0">
            <a:spAutoFit/>
          </a:bodyPr>
          <a:lstStyle/>
          <a:p>
            <a:r>
              <a:rPr lang="en-GB" sz="1500" dirty="0">
                <a:latin typeface="Verdana" panose="020B0604030504040204" pitchFamily="34" charset="0"/>
                <a:ea typeface="Verdana" panose="020B0604030504040204" pitchFamily="34" charset="0"/>
                <a:cs typeface="Verdana" panose="020B0604030504040204" pitchFamily="34" charset="0"/>
              </a:rPr>
              <a:t>rigb.org</a:t>
            </a:r>
            <a:br>
              <a:rPr lang="en-GB" sz="1500" dirty="0">
                <a:latin typeface="Verdana" panose="020B0604030504040204" pitchFamily="34" charset="0"/>
                <a:ea typeface="Verdana" panose="020B0604030504040204" pitchFamily="34" charset="0"/>
                <a:cs typeface="Verdana" panose="020B0604030504040204" pitchFamily="34" charset="0"/>
              </a:rPr>
            </a:br>
            <a:r>
              <a:rPr lang="en-GB" sz="1500" dirty="0">
                <a:latin typeface="Verdana" panose="020B0604030504040204" pitchFamily="34" charset="0"/>
                <a:ea typeface="Verdana" panose="020B0604030504040204" pitchFamily="34" charset="0"/>
                <a:cs typeface="Verdana" panose="020B0604030504040204" pitchFamily="34" charset="0"/>
              </a:rPr>
              <a:t>@</a:t>
            </a:r>
            <a:r>
              <a:rPr lang="en-GB" sz="1500" dirty="0" err="1">
                <a:latin typeface="Verdana" panose="020B0604030504040204" pitchFamily="34" charset="0"/>
                <a:ea typeface="Verdana" panose="020B0604030504040204" pitchFamily="34" charset="0"/>
                <a:cs typeface="Verdana" panose="020B0604030504040204" pitchFamily="34" charset="0"/>
              </a:rPr>
              <a:t>Ri_Science</a:t>
            </a:r>
            <a:endParaRPr lang="en-GB" sz="1500" dirty="0">
              <a:latin typeface="Verdana" panose="020B0604030504040204" pitchFamily="34" charset="0"/>
              <a:ea typeface="Verdana" panose="020B0604030504040204" pitchFamily="34" charset="0"/>
              <a:cs typeface="Verdana" panose="020B0604030504040204" pitchFamily="34" charset="0"/>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81800" y="5947956"/>
            <a:ext cx="1966664" cy="764814"/>
          </a:xfrm>
          <a:prstGeom prst="rect">
            <a:avLst/>
          </a:prstGeom>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10507" y="1843804"/>
            <a:ext cx="5685189" cy="3789417"/>
          </a:xfrm>
          <a:prstGeom prst="snip2DiagRect">
            <a:avLst/>
          </a:prstGeom>
        </p:spPr>
      </p:pic>
      <p:pic>
        <p:nvPicPr>
          <p:cNvPr id="5" name="Picture 4"/>
          <p:cNvPicPr>
            <a:picLocks noChangeAspect="1"/>
          </p:cNvPicPr>
          <p:nvPr/>
        </p:nvPicPr>
        <p:blipFill>
          <a:blip r:embed="rId5"/>
          <a:stretch>
            <a:fillRect/>
          </a:stretch>
        </p:blipFill>
        <p:spPr>
          <a:xfrm>
            <a:off x="1231186" y="89970"/>
            <a:ext cx="7858425" cy="658425"/>
          </a:xfrm>
          <a:prstGeom prst="rect">
            <a:avLst/>
          </a:prstGeom>
        </p:spPr>
      </p:pic>
      <p:sp>
        <p:nvSpPr>
          <p:cNvPr id="10" name="TextBox 9"/>
          <p:cNvSpPr txBox="1"/>
          <p:nvPr/>
        </p:nvSpPr>
        <p:spPr>
          <a:xfrm>
            <a:off x="801741" y="614905"/>
            <a:ext cx="7702720" cy="954107"/>
          </a:xfrm>
          <a:prstGeom prst="rect">
            <a:avLst/>
          </a:prstGeom>
          <a:noFill/>
        </p:spPr>
        <p:txBody>
          <a:bodyPr wrap="square" rtlCol="0">
            <a:spAutoFit/>
          </a:bodyPr>
          <a:lstStyle/>
          <a:p>
            <a:pPr algn="ctr"/>
            <a:r>
              <a:rPr lang="en-GB" sz="2800" dirty="0">
                <a:solidFill>
                  <a:srgbClr val="00ACAE"/>
                </a:solidFill>
                <a:latin typeface="Verdana" panose="020B0604030504040204" pitchFamily="34" charset="0"/>
                <a:ea typeface="Verdana" panose="020B0604030504040204" pitchFamily="34" charset="0"/>
                <a:cs typeface="Verdana" panose="020B0604030504040204" pitchFamily="34" charset="0"/>
              </a:rPr>
              <a:t>Off the shelf </a:t>
            </a:r>
            <a:r>
              <a:rPr lang="en-GB" sz="28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Masterclass </a:t>
            </a:r>
            <a:endParaRPr lang="en-GB" sz="2800" dirty="0">
              <a:solidFill>
                <a:srgbClr val="00ACAE"/>
              </a:solidFill>
              <a:latin typeface="Verdana" panose="020B0604030504040204" pitchFamily="34" charset="0"/>
              <a:ea typeface="Verdana" panose="020B0604030504040204" pitchFamily="34" charset="0"/>
              <a:cs typeface="Verdana" panose="020B0604030504040204" pitchFamily="34" charset="0"/>
            </a:endParaRPr>
          </a:p>
          <a:p>
            <a:pPr algn="ctr"/>
            <a:r>
              <a:rPr lang="en-GB" sz="28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The Special Number</a:t>
            </a:r>
            <a:endParaRPr lang="en-GB" sz="28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874693448"/>
      </p:ext>
    </p:extLst>
  </p:cSld>
  <p:clrMapOvr>
    <a:masterClrMapping/>
  </p:clrMapOvr>
  <mc:AlternateContent xmlns:mc="http://schemas.openxmlformats.org/markup-compatibility/2006" xmlns:p14="http://schemas.microsoft.com/office/powerpoint/2010/main">
    <mc:Choice Requires="p14">
      <p:transition spd="slow" p14:dur="2000" advTm="20000"/>
    </mc:Choice>
    <mc:Fallback xmlns="">
      <p:transition spd="slow" advTm="2000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9" name="TextBox 8"/>
          <p:cNvSpPr txBox="1"/>
          <p:nvPr/>
        </p:nvSpPr>
        <p:spPr>
          <a:xfrm>
            <a:off x="1231186" y="748395"/>
            <a:ext cx="5771701" cy="584775"/>
          </a:xfrm>
          <a:prstGeom prst="rect">
            <a:avLst/>
          </a:prstGeom>
          <a:noFill/>
        </p:spPr>
        <p:txBody>
          <a:bodyPr wrap="square" rtlCol="0">
            <a:spAutoFit/>
          </a:bodyPr>
          <a:lstStyle/>
          <a:p>
            <a:r>
              <a:rPr lang="en-GB" sz="32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The Royal Institution</a:t>
            </a:r>
            <a:endParaRPr lang="en-GB" sz="32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7"/>
          <p:cNvSpPr/>
          <p:nvPr/>
        </p:nvSpPr>
        <p:spPr>
          <a:xfrm>
            <a:off x="654367" y="6364239"/>
            <a:ext cx="1774845" cy="230832"/>
          </a:xfrm>
          <a:prstGeom prst="rect">
            <a:avLst/>
          </a:prstGeom>
        </p:spPr>
        <p:txBody>
          <a:bodyPr wrap="none">
            <a:spAutoFit/>
          </a:bodyPr>
          <a:lstStyle/>
          <a:p>
            <a:r>
              <a:rPr lang="en-GB" sz="900" i="1" dirty="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Image </a:t>
            </a:r>
            <a:r>
              <a:rPr lang="en-GB" sz="900" i="1" dirty="0" smtClean="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credits: Tim Mitchell</a:t>
            </a:r>
            <a:endParaRPr lang="en-GB" sz="900" i="1" dirty="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endParaRPr>
          </a:p>
        </p:txBody>
      </p:sp>
      <p:sp>
        <p:nvSpPr>
          <p:cNvPr id="10" name="TextBox 9"/>
          <p:cNvSpPr txBox="1"/>
          <p:nvPr/>
        </p:nvSpPr>
        <p:spPr>
          <a:xfrm>
            <a:off x="1231186" y="1599704"/>
            <a:ext cx="4495448" cy="1938992"/>
          </a:xfrm>
          <a:prstGeom prst="rect">
            <a:avLst/>
          </a:prstGeom>
          <a:noFill/>
        </p:spPr>
        <p:txBody>
          <a:bodyPr wrap="square" rtlCol="0">
            <a:spAutoFit/>
          </a:bodyPr>
          <a:lstStyle/>
          <a:p>
            <a:r>
              <a:rPr lang="en-GB" sz="2400"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Our vision is:</a:t>
            </a:r>
          </a:p>
          <a:p>
            <a:r>
              <a:rPr lang="en-GB" sz="24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A </a:t>
            </a:r>
            <a:r>
              <a:rPr lang="en-GB" sz="2400" dirty="0">
                <a:solidFill>
                  <a:srgbClr val="00ACAE"/>
                </a:solidFill>
                <a:latin typeface="Verdana" panose="020B0604030504040204" pitchFamily="34" charset="0"/>
                <a:ea typeface="Verdana" panose="020B0604030504040204" pitchFamily="34" charset="0"/>
                <a:cs typeface="Verdana" panose="020B0604030504040204" pitchFamily="34" charset="0"/>
              </a:rPr>
              <a:t>world where everyone is inspired to think more deeply about science and its place in our lives</a:t>
            </a:r>
            <a:r>
              <a:rPr lang="en-GB" sz="24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a:t>
            </a:r>
            <a:endParaRPr lang="en-GB" sz="2400"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71810" y="1599704"/>
            <a:ext cx="3025920" cy="4914900"/>
          </a:xfrm>
          <a:prstGeom prst="snip1Rect">
            <a:avLst/>
          </a:prstGeom>
        </p:spPr>
      </p:pic>
    </p:spTree>
    <p:extLst>
      <p:ext uri="{BB962C8B-B14F-4D97-AF65-F5344CB8AC3E}">
        <p14:creationId xmlns:p14="http://schemas.microsoft.com/office/powerpoint/2010/main" val="39507687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9" name="TextBox 8"/>
          <p:cNvSpPr txBox="1"/>
          <p:nvPr/>
        </p:nvSpPr>
        <p:spPr>
          <a:xfrm>
            <a:off x="1231187" y="386445"/>
            <a:ext cx="3862154" cy="830997"/>
          </a:xfrm>
          <a:prstGeom prst="rect">
            <a:avLst/>
          </a:prstGeom>
          <a:noFill/>
        </p:spPr>
        <p:txBody>
          <a:bodyPr wrap="square" rtlCol="0">
            <a:spAutoFit/>
          </a:bodyPr>
          <a:lstStyle/>
          <a:p>
            <a:r>
              <a:rPr lang="en-GB" sz="24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Royal Institution activities</a:t>
            </a:r>
            <a:endParaRPr lang="en-GB" sz="24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7"/>
          <p:cNvSpPr/>
          <p:nvPr/>
        </p:nvSpPr>
        <p:spPr>
          <a:xfrm>
            <a:off x="654367" y="6387213"/>
            <a:ext cx="4341253" cy="230832"/>
          </a:xfrm>
          <a:prstGeom prst="rect">
            <a:avLst/>
          </a:prstGeom>
        </p:spPr>
        <p:txBody>
          <a:bodyPr wrap="none">
            <a:spAutoFit/>
          </a:bodyPr>
          <a:lstStyle/>
          <a:p>
            <a:r>
              <a:rPr lang="en-GB" sz="900" i="1" dirty="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Image </a:t>
            </a:r>
            <a:r>
              <a:rPr lang="en-GB" sz="900" i="1" dirty="0" smtClean="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credits: The </a:t>
            </a:r>
            <a:r>
              <a:rPr lang="en-GB" sz="900" i="1" dirty="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Royal Institution, Paul Wilkinson, Katherine </a:t>
            </a:r>
            <a:r>
              <a:rPr lang="en-GB" sz="900" i="1" dirty="0" err="1" smtClean="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Leedale</a:t>
            </a:r>
            <a:endParaRPr lang="en-GB" sz="900" i="1" dirty="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endParaRPr>
          </a:p>
        </p:txBody>
      </p:sp>
      <p:sp>
        <p:nvSpPr>
          <p:cNvPr id="13" name="TextBox 12"/>
          <p:cNvSpPr txBox="1"/>
          <p:nvPr/>
        </p:nvSpPr>
        <p:spPr>
          <a:xfrm>
            <a:off x="1231186" y="1442711"/>
            <a:ext cx="3769777" cy="4708981"/>
          </a:xfrm>
          <a:prstGeom prst="rect">
            <a:avLst/>
          </a:prstGeom>
          <a:noFill/>
        </p:spPr>
        <p:txBody>
          <a:bodyPr wrap="square" rtlCol="0">
            <a:spAutoFit/>
          </a:bodyPr>
          <a:lstStyle/>
          <a:p>
            <a:pPr marL="342900" indent="-342900">
              <a:spcAft>
                <a:spcPts val="1200"/>
              </a:spcAft>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Online videos &amp; activity resources</a:t>
            </a:r>
          </a:p>
          <a:p>
            <a:pPr marL="342900" indent="-342900">
              <a:spcAft>
                <a:spcPts val="1200"/>
              </a:spcAft>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National education programmes (including Celebration Day 6/7/19)</a:t>
            </a:r>
          </a:p>
          <a:p>
            <a:pPr marL="342900" indent="-342900">
              <a:spcAft>
                <a:spcPts val="1200"/>
              </a:spcAft>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Membership</a:t>
            </a:r>
          </a:p>
          <a:p>
            <a:pPr marL="342900" indent="-342900">
              <a:spcAft>
                <a:spcPts val="1200"/>
              </a:spcAft>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London-based:</a:t>
            </a:r>
          </a:p>
          <a:p>
            <a:pPr marL="800100" lvl="1" indent="-342900">
              <a:lnSpc>
                <a:spcPct val="150000"/>
              </a:lnSpc>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Talks and shows</a:t>
            </a:r>
          </a:p>
          <a:p>
            <a:pPr marL="800100" lvl="1" indent="-342900">
              <a:lnSpc>
                <a:spcPct val="150000"/>
              </a:lnSpc>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Holiday workshops</a:t>
            </a:r>
          </a:p>
          <a:p>
            <a:pPr marL="800100" lvl="1" indent="-342900">
              <a:lnSpc>
                <a:spcPct val="150000"/>
              </a:lnSpc>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Family fun days</a:t>
            </a:r>
          </a:p>
          <a:p>
            <a:pPr marL="800100" lvl="1" indent="-342900">
              <a:lnSpc>
                <a:spcPct val="150000"/>
              </a:lnSpc>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Faraday Museum</a:t>
            </a:r>
            <a:endParaRPr lang="en-GB"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pic>
        <p:nvPicPr>
          <p:cNvPr id="10" name="Picture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93340" y="382066"/>
            <a:ext cx="3819093" cy="2546062"/>
          </a:xfrm>
          <a:prstGeom prst="snip1Rect">
            <a:avLst/>
          </a:prstGeom>
          <a:ln>
            <a:noFill/>
          </a:ln>
          <a:effectLst/>
        </p:spPr>
      </p:pic>
      <p:pic>
        <p:nvPicPr>
          <p:cNvPr id="2" name="Picture 1"/>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093340" y="3049190"/>
            <a:ext cx="3851316" cy="2546062"/>
          </a:xfrm>
          <a:prstGeom prst="snip1Rect">
            <a:avLst/>
          </a:prstGeom>
          <a:ln>
            <a:noFill/>
          </a:ln>
          <a:effectLst/>
        </p:spPr>
      </p:pic>
    </p:spTree>
    <p:extLst>
      <p:ext uri="{BB962C8B-B14F-4D97-AF65-F5344CB8AC3E}">
        <p14:creationId xmlns:p14="http://schemas.microsoft.com/office/powerpoint/2010/main" val="677588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9" name="TextBox 8"/>
          <p:cNvSpPr txBox="1"/>
          <p:nvPr/>
        </p:nvSpPr>
        <p:spPr>
          <a:xfrm>
            <a:off x="1308735" y="293619"/>
            <a:ext cx="5771701" cy="461665"/>
          </a:xfrm>
          <a:prstGeom prst="rect">
            <a:avLst/>
          </a:prstGeom>
          <a:noFill/>
        </p:spPr>
        <p:txBody>
          <a:bodyPr wrap="square" rtlCol="0">
            <a:spAutoFit/>
          </a:bodyPr>
          <a:lstStyle/>
          <a:p>
            <a:r>
              <a:rPr lang="en-GB" sz="2400" b="1" dirty="0">
                <a:solidFill>
                  <a:srgbClr val="00ACAE"/>
                </a:solidFill>
                <a:latin typeface="Verdana" panose="020B0604030504040204" pitchFamily="34" charset="0"/>
                <a:ea typeface="Verdana" panose="020B0604030504040204" pitchFamily="34" charset="0"/>
                <a:cs typeface="Verdana" panose="020B0604030504040204" pitchFamily="34" charset="0"/>
              </a:rPr>
              <a:t>The CHRISTMAS LECTURES</a:t>
            </a:r>
          </a:p>
        </p:txBody>
      </p:sp>
      <p:sp>
        <p:nvSpPr>
          <p:cNvPr id="13" name="TextBox 12"/>
          <p:cNvSpPr txBox="1"/>
          <p:nvPr/>
        </p:nvSpPr>
        <p:spPr>
          <a:xfrm>
            <a:off x="1308735" y="793383"/>
            <a:ext cx="7835265" cy="3034677"/>
          </a:xfrm>
          <a:prstGeom prst="rect">
            <a:avLst/>
          </a:prstGeom>
          <a:noFill/>
        </p:spPr>
        <p:txBody>
          <a:bodyPr wrap="square" rtlCol="0">
            <a:spAutoFit/>
          </a:bodyPr>
          <a:lstStyle/>
          <a:p>
            <a:pPr>
              <a:lnSpc>
                <a:spcPct val="114000"/>
              </a:lnSpc>
            </a:pP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The CHRISTMAS LECTURES are the </a:t>
            </a:r>
            <a:r>
              <a:rPr lang="en-GB" sz="2000" dirty="0" err="1">
                <a:solidFill>
                  <a:srgbClr val="00ACAE"/>
                </a:solidFill>
                <a:latin typeface="Verdana" panose="020B0604030504040204" pitchFamily="34" charset="0"/>
                <a:ea typeface="Verdana" panose="020B0604030504040204" pitchFamily="34" charset="0"/>
                <a:cs typeface="Verdana" panose="020B0604030504040204" pitchFamily="34" charset="0"/>
              </a:rPr>
              <a:t>Ri’s</a:t>
            </a: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 most famous activity and are televised on the BBC. The first maths lectures by </a:t>
            </a:r>
            <a:r>
              <a:rPr lang="en-GB" sz="2000" dirty="0" err="1">
                <a:solidFill>
                  <a:srgbClr val="00ACAE"/>
                </a:solidFill>
                <a:latin typeface="Verdana" panose="020B0604030504040204" pitchFamily="34" charset="0"/>
                <a:ea typeface="Verdana" panose="020B0604030504040204" pitchFamily="34" charset="0"/>
                <a:cs typeface="Verdana" panose="020B0604030504040204" pitchFamily="34" charset="0"/>
              </a:rPr>
              <a:t>Prof.</a:t>
            </a: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 Sir Christopher Zeeman in 1978 </a:t>
            </a:r>
          </a:p>
          <a:p>
            <a:pPr>
              <a:lnSpc>
                <a:spcPct val="114000"/>
              </a:lnSpc>
            </a:pP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started off the Masterclass programme!</a:t>
            </a:r>
          </a:p>
          <a:p>
            <a:pPr>
              <a:lnSpc>
                <a:spcPct val="150000"/>
              </a:lnSpc>
              <a:spcBef>
                <a:spcPts val="1200"/>
              </a:spcBef>
            </a:pP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Christmas Lecturers include Michael Faraday, David Attenborough, Carl Sagan, Richard Dawkins, Alison </a:t>
            </a:r>
            <a:r>
              <a:rPr lang="en-GB" sz="2000" dirty="0" err="1">
                <a:solidFill>
                  <a:srgbClr val="00ACAE"/>
                </a:solidFill>
                <a:latin typeface="Verdana" panose="020B0604030504040204" pitchFamily="34" charset="0"/>
                <a:ea typeface="Verdana" panose="020B0604030504040204" pitchFamily="34" charset="0"/>
                <a:cs typeface="Verdana" panose="020B0604030504040204" pitchFamily="34" charset="0"/>
              </a:rPr>
              <a:t>Woollard</a:t>
            </a: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 </a:t>
            </a:r>
            <a:r>
              <a:rPr lang="en-GB" sz="2000" dirty="0" err="1">
                <a:solidFill>
                  <a:srgbClr val="00ACAE"/>
                </a:solidFill>
                <a:latin typeface="Verdana" panose="020B0604030504040204" pitchFamily="34" charset="0"/>
                <a:ea typeface="Verdana" panose="020B0604030504040204" pitchFamily="34" charset="0"/>
                <a:cs typeface="Verdana" panose="020B0604030504040204" pitchFamily="34" charset="0"/>
              </a:rPr>
              <a:t>Saiful</a:t>
            </a: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 Islam &amp; Alice Roberts</a:t>
            </a:r>
          </a:p>
        </p:txBody>
      </p:sp>
      <p:sp>
        <p:nvSpPr>
          <p:cNvPr id="11" name="Rectangle 10"/>
          <p:cNvSpPr/>
          <p:nvPr/>
        </p:nvSpPr>
        <p:spPr>
          <a:xfrm>
            <a:off x="838792" y="6405872"/>
            <a:ext cx="5657258" cy="230832"/>
          </a:xfrm>
          <a:prstGeom prst="rect">
            <a:avLst/>
          </a:prstGeom>
        </p:spPr>
        <p:txBody>
          <a:bodyPr wrap="square">
            <a:spAutoFit/>
          </a:bodyPr>
          <a:lstStyle/>
          <a:p>
            <a:r>
              <a:rPr lang="en-GB" sz="900" i="1" dirty="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Image credits: BBC, Ri</a:t>
            </a:r>
          </a:p>
        </p:txBody>
      </p:sp>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129845" y="4178925"/>
            <a:ext cx="3500712" cy="2005651"/>
          </a:xfrm>
          <a:prstGeom prst="rect">
            <a:avLst/>
          </a:prstGeom>
        </p:spPr>
      </p:pic>
      <p:pic>
        <p:nvPicPr>
          <p:cNvPr id="5" name="Picture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227090" y="4178925"/>
            <a:ext cx="3546305" cy="2005651"/>
          </a:xfrm>
          <a:prstGeom prst="rect">
            <a:avLst/>
          </a:prstGeom>
        </p:spPr>
      </p:pic>
    </p:spTree>
    <p:extLst>
      <p:ext uri="{BB962C8B-B14F-4D97-AF65-F5344CB8AC3E}">
        <p14:creationId xmlns:p14="http://schemas.microsoft.com/office/powerpoint/2010/main" val="6707618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9" name="TextBox 8"/>
          <p:cNvSpPr txBox="1"/>
          <p:nvPr/>
        </p:nvSpPr>
        <p:spPr>
          <a:xfrm>
            <a:off x="1231186" y="291195"/>
            <a:ext cx="5771701" cy="461665"/>
          </a:xfrm>
          <a:prstGeom prst="rect">
            <a:avLst/>
          </a:prstGeom>
          <a:noFill/>
        </p:spPr>
        <p:txBody>
          <a:bodyPr wrap="square" rtlCol="0">
            <a:spAutoFit/>
          </a:bodyPr>
          <a:lstStyle/>
          <a:p>
            <a:r>
              <a:rPr lang="en-GB" sz="24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Royal Institution videos</a:t>
            </a:r>
            <a:endParaRPr lang="en-GB" sz="24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p:cNvSpPr txBox="1"/>
          <p:nvPr/>
        </p:nvSpPr>
        <p:spPr>
          <a:xfrm>
            <a:off x="1231186" y="847241"/>
            <a:ext cx="7835266" cy="491738"/>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CHRISTMAS LECTURES – on the </a:t>
            </a:r>
            <a:r>
              <a:rPr lang="en-GB" sz="2000" dirty="0" err="1">
                <a:solidFill>
                  <a:srgbClr val="00ACAE"/>
                </a:solidFill>
                <a:latin typeface="Verdana" panose="020B0604030504040204" pitchFamily="34" charset="0"/>
                <a:ea typeface="Verdana" panose="020B0604030504040204" pitchFamily="34" charset="0"/>
                <a:cs typeface="Verdana" panose="020B0604030504040204" pitchFamily="34" charset="0"/>
              </a:rPr>
              <a:t>Ri</a:t>
            </a: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 </a:t>
            </a: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website</a:t>
            </a:r>
            <a:endPar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pic>
        <p:nvPicPr>
          <p:cNvPr id="8" name="Picture 7"/>
          <p:cNvPicPr>
            <a:picLocks noChangeAspect="1"/>
          </p:cNvPicPr>
          <p:nvPr/>
        </p:nvPicPr>
        <p:blipFill rotWithShape="1">
          <a:blip r:embed="rId4"/>
          <a:srcRect l="1832" t="10448" r="3556" b="14426"/>
          <a:stretch/>
        </p:blipFill>
        <p:spPr>
          <a:xfrm>
            <a:off x="1308735" y="2514600"/>
            <a:ext cx="4781550" cy="4238625"/>
          </a:xfrm>
          <a:prstGeom prst="rect">
            <a:avLst/>
          </a:prstGeom>
          <a:ln>
            <a:noFill/>
          </a:ln>
          <a:effectLst>
            <a:outerShdw blurRad="50800" dist="38100" dir="13500000" algn="br" rotWithShape="0">
              <a:prstClr val="black">
                <a:alpha val="40000"/>
              </a:prstClr>
            </a:outerShdw>
          </a:effectLst>
        </p:spPr>
      </p:pic>
      <p:pic>
        <p:nvPicPr>
          <p:cNvPr id="7" name="Picture 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51993" y="4794983"/>
            <a:ext cx="660050" cy="208282"/>
          </a:xfrm>
          <a:prstGeom prst="rect">
            <a:avLst/>
          </a:prstGeom>
        </p:spPr>
      </p:pic>
    </p:spTree>
    <p:extLst>
      <p:ext uri="{BB962C8B-B14F-4D97-AF65-F5344CB8AC3E}">
        <p14:creationId xmlns:p14="http://schemas.microsoft.com/office/powerpoint/2010/main" val="17545151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9" name="TextBox 8"/>
          <p:cNvSpPr txBox="1"/>
          <p:nvPr/>
        </p:nvSpPr>
        <p:spPr>
          <a:xfrm>
            <a:off x="1231186" y="291195"/>
            <a:ext cx="5771701" cy="461665"/>
          </a:xfrm>
          <a:prstGeom prst="rect">
            <a:avLst/>
          </a:prstGeom>
          <a:noFill/>
        </p:spPr>
        <p:txBody>
          <a:bodyPr wrap="square" rtlCol="0">
            <a:spAutoFit/>
          </a:bodyPr>
          <a:lstStyle/>
          <a:p>
            <a:r>
              <a:rPr lang="en-GB" sz="24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Royal Institution videos</a:t>
            </a:r>
            <a:endParaRPr lang="en-GB" sz="24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p:cNvSpPr txBox="1"/>
          <p:nvPr/>
        </p:nvSpPr>
        <p:spPr>
          <a:xfrm>
            <a:off x="1231186" y="847241"/>
            <a:ext cx="7835266" cy="1015663"/>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CHRISTMAS LECTURES – on the </a:t>
            </a: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Ri website</a:t>
            </a:r>
          </a:p>
          <a:p>
            <a:pPr marL="342900" indent="-342900">
              <a:lnSpc>
                <a:spcPct val="150000"/>
              </a:lnSpc>
              <a:buFont typeface="Arial" panose="020B0604020202020204" pitchFamily="34" charset="0"/>
              <a:buChar char="•"/>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Ri on YouTube – experiments, videos &amp; talks for all ages</a:t>
            </a:r>
          </a:p>
        </p:txBody>
      </p:sp>
      <p:pic>
        <p:nvPicPr>
          <p:cNvPr id="8" name="Picture 7"/>
          <p:cNvPicPr>
            <a:picLocks noChangeAspect="1"/>
          </p:cNvPicPr>
          <p:nvPr/>
        </p:nvPicPr>
        <p:blipFill rotWithShape="1">
          <a:blip r:embed="rId4"/>
          <a:srcRect l="1832" t="10448" r="3556" b="14426"/>
          <a:stretch/>
        </p:blipFill>
        <p:spPr>
          <a:xfrm>
            <a:off x="1308735" y="2514600"/>
            <a:ext cx="4781550" cy="4238625"/>
          </a:xfrm>
          <a:prstGeom prst="rect">
            <a:avLst/>
          </a:prstGeom>
          <a:ln>
            <a:noFill/>
          </a:ln>
          <a:effectLst>
            <a:outerShdw blurRad="50800" dist="38100" dir="13500000" algn="br" rotWithShape="0">
              <a:prstClr val="black">
                <a:alpha val="40000"/>
              </a:prstClr>
            </a:outerShdw>
          </a:effectLst>
        </p:spPr>
      </p:pic>
      <p:grpSp>
        <p:nvGrpSpPr>
          <p:cNvPr id="2" name="Group 1"/>
          <p:cNvGrpSpPr/>
          <p:nvPr/>
        </p:nvGrpSpPr>
        <p:grpSpPr>
          <a:xfrm>
            <a:off x="3097718" y="3882785"/>
            <a:ext cx="4810044" cy="2879965"/>
            <a:chOff x="3097718" y="3882785"/>
            <a:chExt cx="4810044" cy="2879965"/>
          </a:xfrm>
        </p:grpSpPr>
        <p:pic>
          <p:nvPicPr>
            <p:cNvPr id="6" name="Picture 5"/>
            <p:cNvPicPr>
              <a:picLocks noChangeAspect="1"/>
            </p:cNvPicPr>
            <p:nvPr/>
          </p:nvPicPr>
          <p:blipFill rotWithShape="1">
            <a:blip r:embed="rId5" cstate="screen">
              <a:extLst>
                <a:ext uri="{28A0092B-C50C-407E-A947-70E740481C1C}">
                  <a14:useLocalDpi xmlns:a14="http://schemas.microsoft.com/office/drawing/2010/main"/>
                </a:ext>
              </a:extLst>
            </a:blip>
            <a:srcRect l="2996" t="7954" b="9321"/>
            <a:stretch/>
          </p:blipFill>
          <p:spPr>
            <a:xfrm>
              <a:off x="3097718" y="3882785"/>
              <a:ext cx="4810044" cy="2879965"/>
            </a:xfrm>
            <a:prstGeom prst="rect">
              <a:avLst/>
            </a:prstGeom>
            <a:ln>
              <a:noFill/>
            </a:ln>
            <a:effectLst>
              <a:outerShdw blurRad="50800" dist="38100" dir="13500000" algn="br" rotWithShape="0">
                <a:prstClr val="black">
                  <a:alpha val="40000"/>
                </a:prstClr>
              </a:outerShdw>
            </a:effectLst>
          </p:spPr>
        </p:pic>
        <p:pic>
          <p:nvPicPr>
            <p:cNvPr id="7" name="Picture 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857568" y="4804508"/>
              <a:ext cx="660050" cy="208282"/>
            </a:xfrm>
            <a:prstGeom prst="rect">
              <a:avLst/>
            </a:prstGeom>
          </p:spPr>
        </p:pic>
      </p:grpSp>
    </p:spTree>
    <p:extLst>
      <p:ext uri="{BB962C8B-B14F-4D97-AF65-F5344CB8AC3E}">
        <p14:creationId xmlns:p14="http://schemas.microsoft.com/office/powerpoint/2010/main" val="23833507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1424</TotalTime>
  <Words>1747</Words>
  <Application>Microsoft Office PowerPoint</Application>
  <PresentationFormat>On-screen Show (4:3)</PresentationFormat>
  <Paragraphs>199</Paragraphs>
  <Slides>30</Slides>
  <Notes>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30</vt:i4>
      </vt:variant>
    </vt:vector>
  </HeadingPairs>
  <TitlesOfParts>
    <vt:vector size="38" baseType="lpstr">
      <vt:lpstr>Arial Unicode MS</vt:lpstr>
      <vt:lpstr>FangSong</vt:lpstr>
      <vt:lpstr>Arial</vt:lpstr>
      <vt:lpstr>Calibri</vt:lpstr>
      <vt:lpstr>Calibri Light</vt:lpstr>
      <vt:lpstr>MetaBook-Roman</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The Ri</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Courtney McLaughlin</dc:creator>
  <cp:lastModifiedBy>Samantha Durbin</cp:lastModifiedBy>
  <cp:revision>91</cp:revision>
  <cp:lastPrinted>2019-02-25T09:58:23Z</cp:lastPrinted>
  <dcterms:created xsi:type="dcterms:W3CDTF">2017-04-11T14:38:36Z</dcterms:created>
  <dcterms:modified xsi:type="dcterms:W3CDTF">2019-03-13T20:10:30Z</dcterms:modified>
</cp:coreProperties>
</file>