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 ContentType="image/tif"/>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handoutMasterIdLst>
    <p:handoutMasterId r:id="rId82"/>
  </p:handoutMasterIdLst>
  <p:sldIdLst>
    <p:sldId id="256" r:id="rId2"/>
    <p:sldId id="348" r:id="rId3"/>
    <p:sldId id="342" r:id="rId4"/>
    <p:sldId id="349" r:id="rId5"/>
    <p:sldId id="344" r:id="rId6"/>
    <p:sldId id="345" r:id="rId7"/>
    <p:sldId id="346" r:id="rId8"/>
    <p:sldId id="340"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347"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39" r:id="rId75"/>
    <p:sldId id="338" r:id="rId76"/>
    <p:sldId id="337" r:id="rId77"/>
    <p:sldId id="324" r:id="rId78"/>
    <p:sldId id="331" r:id="rId79"/>
    <p:sldId id="330" r:id="rId80"/>
  </p:sldIdLst>
  <p:sldSz cx="9144000" cy="6858000" type="screen4x3"/>
  <p:notesSz cx="6645275" cy="9775825"/>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60" y="2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447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9619" cy="49048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64118" y="0"/>
            <a:ext cx="2879619" cy="490489"/>
          </a:xfrm>
          <a:prstGeom prst="rect">
            <a:avLst/>
          </a:prstGeom>
        </p:spPr>
        <p:txBody>
          <a:bodyPr vert="horz" lIns="91440" tIns="45720" rIns="91440" bIns="45720" rtlCol="0"/>
          <a:lstStyle>
            <a:lvl1pPr algn="r">
              <a:defRPr sz="1200"/>
            </a:lvl1pPr>
          </a:lstStyle>
          <a:p>
            <a:fld id="{9E080C7F-78E2-44DD-AE8C-5112AC553162}" type="datetimeFigureOut">
              <a:rPr lang="en-GB" smtClean="0"/>
              <a:t>30/08/2018</a:t>
            </a:fld>
            <a:endParaRPr lang="en-GB"/>
          </a:p>
        </p:txBody>
      </p:sp>
      <p:sp>
        <p:nvSpPr>
          <p:cNvPr id="4" name="Footer Placeholder 3"/>
          <p:cNvSpPr>
            <a:spLocks noGrp="1"/>
          </p:cNvSpPr>
          <p:nvPr>
            <p:ph type="ftr" sz="quarter" idx="2"/>
          </p:nvPr>
        </p:nvSpPr>
        <p:spPr>
          <a:xfrm>
            <a:off x="0" y="9285338"/>
            <a:ext cx="2879619" cy="4904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64118" y="9285338"/>
            <a:ext cx="2879619" cy="490488"/>
          </a:xfrm>
          <a:prstGeom prst="rect">
            <a:avLst/>
          </a:prstGeom>
        </p:spPr>
        <p:txBody>
          <a:bodyPr vert="horz" lIns="91440" tIns="45720" rIns="91440" bIns="45720" rtlCol="0" anchor="b"/>
          <a:lstStyle>
            <a:lvl1pPr algn="r">
              <a:defRPr sz="1200"/>
            </a:lvl1pPr>
          </a:lstStyle>
          <a:p>
            <a:fld id="{92D48A89-BC10-4C31-8788-AC78E64C99FA}" type="slidenum">
              <a:rPr lang="en-GB" smtClean="0"/>
              <a:t>‹#›</a:t>
            </a:fld>
            <a:endParaRPr lang="en-GB"/>
          </a:p>
        </p:txBody>
      </p:sp>
    </p:spTree>
    <p:extLst>
      <p:ext uri="{BB962C8B-B14F-4D97-AF65-F5344CB8AC3E}">
        <p14:creationId xmlns:p14="http://schemas.microsoft.com/office/powerpoint/2010/main" val="2042912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1" name="Shape 231"/>
          <p:cNvSpPr>
            <a:spLocks noGrp="1" noRot="1" noChangeAspect="1"/>
          </p:cNvSpPr>
          <p:nvPr>
            <p:ph type="sldImg"/>
          </p:nvPr>
        </p:nvSpPr>
        <p:spPr>
          <a:xfrm>
            <a:off x="879475" y="733425"/>
            <a:ext cx="4886325" cy="3665538"/>
          </a:xfrm>
          <a:prstGeom prst="rect">
            <a:avLst/>
          </a:prstGeom>
        </p:spPr>
        <p:txBody>
          <a:bodyPr/>
          <a:lstStyle/>
          <a:p>
            <a:endParaRPr/>
          </a:p>
        </p:txBody>
      </p:sp>
      <p:sp>
        <p:nvSpPr>
          <p:cNvPr id="232" name="Shape 232"/>
          <p:cNvSpPr>
            <a:spLocks noGrp="1"/>
          </p:cNvSpPr>
          <p:nvPr>
            <p:ph type="body" sz="quarter" idx="1"/>
          </p:nvPr>
        </p:nvSpPr>
        <p:spPr>
          <a:xfrm>
            <a:off x="886037" y="4643517"/>
            <a:ext cx="4873202" cy="4399121"/>
          </a:xfrm>
          <a:prstGeom prst="rect">
            <a:avLst/>
          </a:prstGeom>
        </p:spPr>
        <p:txBody>
          <a:bodyPr/>
          <a:lstStyle/>
          <a:p>
            <a:endParaRPr/>
          </a:p>
        </p:txBody>
      </p:sp>
    </p:spTree>
    <p:extLst>
      <p:ext uri="{BB962C8B-B14F-4D97-AF65-F5344CB8AC3E}">
        <p14:creationId xmlns:p14="http://schemas.microsoft.com/office/powerpoint/2010/main" val="2619728525"/>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4232498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Here are some of the things that the Ri does today. We especially</a:t>
            </a:r>
            <a:r>
              <a:rPr lang="en-GB" sz="1200" kern="1200" baseline="0" dirty="0" smtClean="0">
                <a:solidFill>
                  <a:schemeClr val="tx1"/>
                </a:solidFill>
                <a:effectLst/>
                <a:latin typeface="+mn-lt"/>
                <a:ea typeface="+mn-ea"/>
                <a:cs typeface="+mn-cs"/>
              </a:rPr>
              <a:t> have lots going on in London, so if you enjoy your Masterclasses there are a range of holiday workshops at the Ri which you might like to take part in. </a:t>
            </a:r>
            <a:endParaRPr lang="en-GB" dirty="0"/>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450731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Begun by Michael Faraday in 1825, the CHRISTMAS LECTURES are now broadcast on UK television every December and have formed part of the British Christmas tradition for generations.</a:t>
            </a:r>
            <a:r>
              <a:rPr lang="en-GB" sz="1200" b="0" i="0" kern="1200" baseline="0" dirty="0" smtClean="0">
                <a:solidFill>
                  <a:schemeClr val="tx1"/>
                </a:solidFill>
                <a:effectLst/>
                <a:latin typeface="+mn-lt"/>
                <a:ea typeface="+mn-ea"/>
                <a:cs typeface="+mn-cs"/>
              </a:rPr>
              <a:t> The Lectures have been broadcast on TV since 1936 – we think they were the very first science programme on television.</a:t>
            </a:r>
            <a:r>
              <a:rPr lang="en-GB" sz="1200" b="0" i="0" kern="1200" dirty="0" smtClean="0">
                <a:solidFill>
                  <a:schemeClr val="tx1"/>
                </a:solidFill>
                <a:effectLst/>
                <a:latin typeface="+mn-lt"/>
                <a:ea typeface="+mn-ea"/>
                <a:cs typeface="+mn-cs"/>
              </a:rPr>
              <a:t> The theme changes every year, with</a:t>
            </a:r>
            <a:r>
              <a:rPr lang="en-GB" sz="1200" b="0" i="0" kern="1200" baseline="0" dirty="0" smtClean="0">
                <a:solidFill>
                  <a:schemeClr val="tx1"/>
                </a:solidFill>
                <a:effectLst/>
                <a:latin typeface="+mn-lt"/>
                <a:ea typeface="+mn-ea"/>
                <a:cs typeface="+mn-cs"/>
              </a:rPr>
              <a:t> the Lectures</a:t>
            </a:r>
            <a:r>
              <a:rPr lang="en-GB" sz="1200" b="0" i="0" kern="1200" dirty="0" smtClean="0">
                <a:solidFill>
                  <a:schemeClr val="tx1"/>
                </a:solidFill>
                <a:effectLst/>
                <a:latin typeface="+mn-lt"/>
                <a:ea typeface="+mn-ea"/>
                <a:cs typeface="+mn-cs"/>
              </a:rPr>
              <a:t> delivered by an expert in their field. Many world-famous</a:t>
            </a:r>
            <a:r>
              <a:rPr lang="en-GB" sz="1200" b="0" i="0" kern="1200" baseline="0" dirty="0" smtClean="0">
                <a:solidFill>
                  <a:schemeClr val="tx1"/>
                </a:solidFill>
                <a:effectLst/>
                <a:latin typeface="+mn-lt"/>
                <a:ea typeface="+mn-ea"/>
                <a:cs typeface="+mn-cs"/>
              </a:rPr>
              <a:t>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sz="1200" b="0" i="0" kern="1200" baseline="0" dirty="0" smtClean="0">
              <a:solidFill>
                <a:schemeClr val="tx1"/>
              </a:solidFill>
              <a:effectLst/>
              <a:latin typeface="+mn-lt"/>
              <a:ea typeface="+mn-ea"/>
              <a:cs typeface="+mn-cs"/>
            </a:endParaRPr>
          </a:p>
          <a:p>
            <a:r>
              <a:rPr lang="en-GB" sz="1200" b="0" i="0" kern="1200" baseline="0" dirty="0" smtClean="0">
                <a:solidFill>
                  <a:schemeClr val="tx1"/>
                </a:solidFill>
                <a:effectLst/>
                <a:latin typeface="+mn-lt"/>
                <a:ea typeface="+mn-ea"/>
                <a:cs typeface="+mn-cs"/>
              </a:rP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sz="1200" b="0" i="0" kern="1200" baseline="0" dirty="0" err="1" smtClean="0">
                <a:solidFill>
                  <a:schemeClr val="tx1"/>
                </a:solidFill>
                <a:effectLst/>
                <a:latin typeface="+mn-lt"/>
                <a:ea typeface="+mn-ea"/>
                <a:cs typeface="+mn-cs"/>
              </a:rPr>
              <a:t>Sautoy</a:t>
            </a:r>
            <a:r>
              <a:rPr lang="en-GB" sz="1200" b="0" i="0" kern="1200" baseline="0" dirty="0" smtClean="0">
                <a:solidFill>
                  <a:schemeClr val="tx1"/>
                </a:solidFill>
                <a:effectLst/>
                <a:latin typeface="+mn-lt"/>
                <a:ea typeface="+mn-ea"/>
                <a:cs typeface="+mn-cs"/>
              </a:rPr>
              <a:t> in 2006.</a:t>
            </a:r>
            <a:endParaRPr lang="en-GB" sz="1200" b="0" i="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Prof Sir Christopher Zeeman’s 1978 CHRISTMAS LECTURES:</a:t>
            </a:r>
          </a:p>
          <a:p>
            <a:r>
              <a:rPr lang="en-GB" sz="1200" kern="1200" dirty="0" smtClean="0">
                <a:solidFill>
                  <a:schemeClr val="tx1"/>
                </a:solidFill>
                <a:effectLst/>
                <a:latin typeface="+mn-lt"/>
                <a:ea typeface="+mn-ea"/>
                <a:cs typeface="+mn-cs"/>
              </a:rPr>
              <a:t>http://www.rigb.org/christmas-lectures/watch/1978/mathematics-into-pictures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Marcus du </a:t>
            </a:r>
            <a:r>
              <a:rPr lang="en-GB" sz="1200" kern="1200" dirty="0" err="1" smtClean="0">
                <a:solidFill>
                  <a:schemeClr val="tx1"/>
                </a:solidFill>
                <a:effectLst/>
                <a:latin typeface="+mn-lt"/>
                <a:ea typeface="+mn-ea"/>
                <a:cs typeface="+mn-cs"/>
              </a:rPr>
              <a:t>Sautoy’s</a:t>
            </a:r>
            <a:r>
              <a:rPr lang="en-GB" sz="1200" kern="1200" dirty="0" smtClean="0">
                <a:solidFill>
                  <a:schemeClr val="tx1"/>
                </a:solidFill>
                <a:effectLst/>
                <a:latin typeface="+mn-lt"/>
                <a:ea typeface="+mn-ea"/>
                <a:cs typeface="+mn-cs"/>
              </a:rPr>
              <a:t> 2006 CHRISTMAS LECTURES:</a:t>
            </a:r>
          </a:p>
          <a:p>
            <a:r>
              <a:rPr lang="en-GB" sz="1200" u="sng" kern="1200" dirty="0" smtClean="0">
                <a:solidFill>
                  <a:schemeClr val="tx1"/>
                </a:solidFill>
                <a:effectLst/>
                <a:latin typeface="+mn-lt"/>
                <a:ea typeface="+mn-ea"/>
                <a:cs typeface="+mn-cs"/>
                <a:hlinkClick r:id="rId3"/>
              </a:rPr>
              <a:t>http://www.rigb.org/christmas-lectures/watch/2006/the-num8er-my5teries/lecture-1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3788928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1298271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2043705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632929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Please share unanswered questions</a:t>
            </a:r>
            <a:r>
              <a:rPr lang="en-GB" sz="1200" kern="1200" baseline="0" dirty="0" smtClean="0">
                <a:solidFill>
                  <a:schemeClr val="tx1"/>
                </a:solidFill>
                <a:effectLst/>
                <a:latin typeface="+mn-lt"/>
                <a:ea typeface="+mn-ea"/>
                <a:cs typeface="+mn-cs"/>
              </a:rPr>
              <a:t> with the </a:t>
            </a:r>
            <a:r>
              <a:rPr lang="en-GB" sz="1200" kern="1200" baseline="0" dirty="0" err="1" smtClean="0">
                <a:solidFill>
                  <a:schemeClr val="tx1"/>
                </a:solidFill>
                <a:effectLst/>
                <a:latin typeface="+mn-lt"/>
                <a:ea typeface="+mn-ea"/>
                <a:cs typeface="+mn-cs"/>
              </a:rPr>
              <a:t>Ri</a:t>
            </a:r>
            <a:r>
              <a:rPr lang="en-GB" sz="1200" kern="1200" baseline="0" dirty="0" smtClean="0">
                <a:solidFill>
                  <a:schemeClr val="tx1"/>
                </a:solidFill>
                <a:effectLst/>
                <a:latin typeface="+mn-lt"/>
                <a:ea typeface="+mn-ea"/>
                <a:cs typeface="+mn-cs"/>
              </a:rPr>
              <a:t> team. This can be a good opportunity to get feedback too. </a:t>
            </a:r>
            <a:endParaRPr lang="en-GB" dirty="0"/>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44790431-14A4-4088-A1B3-5AB8287637DD}" type="slidenum">
              <a:rPr lang="en-GB" smtClean="0"/>
              <a:t>78</a:t>
            </a:fld>
            <a:endParaRPr lang="en-GB"/>
          </a:p>
        </p:txBody>
      </p:sp>
    </p:spTree>
    <p:extLst>
      <p:ext uri="{BB962C8B-B14F-4D97-AF65-F5344CB8AC3E}">
        <p14:creationId xmlns:p14="http://schemas.microsoft.com/office/powerpoint/2010/main" val="2617197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These are activities they can try at home, or can</a:t>
            </a:r>
            <a:r>
              <a:rPr lang="en-GB" sz="1200" kern="1200" baseline="0" dirty="0" smtClean="0">
                <a:solidFill>
                  <a:schemeClr val="tx1"/>
                </a:solidFill>
                <a:effectLst/>
                <a:latin typeface="+mn-lt"/>
                <a:ea typeface="+mn-ea"/>
                <a:cs typeface="+mn-cs"/>
              </a:rPr>
              <a:t> be given to pupils who finish the main activities.</a:t>
            </a:r>
            <a:endParaRPr lang="en-GB" dirty="0"/>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44790431-14A4-4088-A1B3-5AB8287637DD}" type="slidenum">
              <a:rPr lang="en-GB" smtClean="0"/>
              <a:t>79</a:t>
            </a:fld>
            <a:endParaRPr lang="en-GB"/>
          </a:p>
        </p:txBody>
      </p:sp>
    </p:spTree>
    <p:extLst>
      <p:ext uri="{BB962C8B-B14F-4D97-AF65-F5344CB8AC3E}">
        <p14:creationId xmlns:p14="http://schemas.microsoft.com/office/powerpoint/2010/main" val="32520163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3"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14" name="TextBox 8"/>
          <p:cNvSpPr txBox="1"/>
          <p:nvPr/>
        </p:nvSpPr>
        <p:spPr>
          <a:xfrm>
            <a:off x="1231185" y="748395"/>
            <a:ext cx="5771703"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Patterns and Sierpinski's Triangle</a:t>
            </a:r>
          </a:p>
        </p:txBody>
      </p:sp>
      <p:sp>
        <p:nvSpPr>
          <p:cNvPr id="15" name="TextBox 9"/>
          <p:cNvSpPr txBox="1"/>
          <p:nvPr/>
        </p:nvSpPr>
        <p:spPr>
          <a:xfrm>
            <a:off x="1240844" y="1419359"/>
            <a:ext cx="3482484" cy="738664"/>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latin typeface="MetaBook-Roman"/>
                <a:ea typeface="MetaBook-Roman"/>
                <a:cs typeface="MetaBook-Roman"/>
                <a:sym typeface="MetaBook-Roman"/>
              </a:defRPr>
            </a:lvl1pPr>
          </a:lstStyle>
          <a:p>
            <a:r>
              <a:rPr dirty="0">
                <a:latin typeface="Meta"/>
              </a:rPr>
              <a:t>Primary Masterclass Session</a:t>
            </a:r>
          </a:p>
        </p:txBody>
      </p:sp>
      <p:sp>
        <p:nvSpPr>
          <p:cNvPr id="16" name="Rectangle 7"/>
          <p:cNvSpPr txBox="1"/>
          <p:nvPr/>
        </p:nvSpPr>
        <p:spPr>
          <a:xfrm>
            <a:off x="654366" y="6584063"/>
            <a:ext cx="2681181" cy="215444"/>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800" i="1">
                <a:latin typeface="MetaBook-Roman"/>
                <a:ea typeface="MetaBook-Roman"/>
                <a:cs typeface="MetaBook-Roman"/>
                <a:sym typeface="MetaBook-Roman"/>
              </a:defRPr>
            </a:lvl1pPr>
          </a:lstStyle>
          <a:p>
            <a:r>
              <a:rPr dirty="0">
                <a:latin typeface="Meta"/>
              </a:rPr>
              <a:t>Image credit: Katherine </a:t>
            </a:r>
            <a:r>
              <a:rPr dirty="0" err="1">
                <a:latin typeface="Meta"/>
              </a:rPr>
              <a:t>Leedale</a:t>
            </a:r>
            <a:r>
              <a:rPr dirty="0">
                <a:latin typeface="Meta"/>
              </a:rPr>
              <a:t> (</a:t>
            </a:r>
            <a:r>
              <a:rPr dirty="0" err="1">
                <a:latin typeface="Meta"/>
              </a:rPr>
              <a:t>MetaBook</a:t>
            </a:r>
            <a:r>
              <a:rPr dirty="0">
                <a:latin typeface="Meta"/>
              </a:rPr>
              <a:t>-Italic, 11 pt.)</a:t>
            </a:r>
          </a:p>
        </p:txBody>
      </p:sp>
      <p:sp>
        <p:nvSpPr>
          <p:cNvPr id="17" name="TextBox 12"/>
          <p:cNvSpPr txBox="1"/>
          <p:nvPr/>
        </p:nvSpPr>
        <p:spPr>
          <a:xfrm>
            <a:off x="1231185" y="4450188"/>
            <a:ext cx="3492143"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500">
                <a:latin typeface="MetaBook-Roman"/>
                <a:ea typeface="MetaBook-Roman"/>
                <a:cs typeface="MetaBook-Roman"/>
                <a:sym typeface="MetaBook-Roman"/>
              </a:defRPr>
            </a:lvl1pPr>
          </a:lstStyle>
          <a:p>
            <a:r>
              <a:rPr dirty="0">
                <a:latin typeface="Meta"/>
              </a:rPr>
              <a:t>Any additional copy (</a:t>
            </a:r>
            <a:r>
              <a:rPr dirty="0" err="1">
                <a:latin typeface="Meta"/>
              </a:rPr>
              <a:t>MetaBook</a:t>
            </a:r>
            <a:r>
              <a:rPr dirty="0">
                <a:latin typeface="Meta"/>
              </a:rPr>
              <a:t>-Roman, 20 pt.)</a:t>
            </a:r>
          </a:p>
        </p:txBody>
      </p:sp>
      <p:pic>
        <p:nvPicPr>
          <p:cNvPr id="18" name="Picture 1" descr="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2621" y="2278489"/>
            <a:ext cx="3943165" cy="26287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600"/>
                </a:lnTo>
                <a:lnTo>
                  <a:pt x="19200" y="0"/>
                </a:lnTo>
                <a:lnTo>
                  <a:pt x="0" y="0"/>
                </a:lnTo>
                <a:close/>
              </a:path>
            </a:pathLst>
          </a:custGeom>
          <a:ln w="12700">
            <a:miter lim="400000"/>
          </a:ln>
        </p:spPr>
      </p:pic>
      <p:sp>
        <p:nvSpPr>
          <p:cNvPr id="19" name="TextBox 13"/>
          <p:cNvSpPr txBox="1"/>
          <p:nvPr/>
        </p:nvSpPr>
        <p:spPr>
          <a:xfrm>
            <a:off x="1079858" y="5976785"/>
            <a:ext cx="3492142"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1500">
                <a:latin typeface="MetaBook-Roman"/>
                <a:ea typeface="MetaBook-Roman"/>
                <a:cs typeface="MetaBook-Roman"/>
                <a:sym typeface="MetaBook-Roman"/>
              </a:defRPr>
            </a:pPr>
            <a:r>
              <a:rPr dirty="0">
                <a:latin typeface="Meta"/>
              </a:rPr>
              <a:t>rigb.org</a:t>
            </a:r>
            <a:br>
              <a:rPr dirty="0">
                <a:latin typeface="Meta"/>
              </a:rPr>
            </a:br>
            <a:r>
              <a:rPr dirty="0">
                <a:latin typeface="Meta"/>
              </a:rPr>
              <a:t>@</a:t>
            </a:r>
            <a:r>
              <a:rPr dirty="0" err="1">
                <a:latin typeface="Meta"/>
              </a:rPr>
              <a:t>Ri_Science</a:t>
            </a:r>
            <a:endParaRPr dirty="0">
              <a:latin typeface="Meta"/>
            </a:endParaRPr>
          </a:p>
        </p:txBody>
      </p:sp>
      <p:pic>
        <p:nvPicPr>
          <p:cNvPr id="20"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9960" y="5602352"/>
            <a:ext cx="3015574" cy="1272107"/>
          </a:xfrm>
          <a:prstGeom prst="rect">
            <a:avLst/>
          </a:prstGeom>
          <a:ln w="12700">
            <a:miter lim="400000"/>
          </a:ln>
        </p:spPr>
      </p:pic>
      <p:sp>
        <p:nvSpPr>
          <p:cNvPr id="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sp>
        <p:nvSpPr>
          <p:cNvPr id="20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205" name="Picture Placeholder 2"/>
          <p:cNvSpPr>
            <a:spLocks noGrp="1"/>
          </p:cNvSpPr>
          <p:nvPr>
            <p:ph type="pic" sz="half" idx="13"/>
          </p:nvPr>
        </p:nvSpPr>
        <p:spPr>
          <a:xfrm>
            <a:off x="3887391" y="987425"/>
            <a:ext cx="4629151" cy="4873626"/>
          </a:xfrm>
          <a:prstGeom prst="rect">
            <a:avLst/>
          </a:prstGeom>
        </p:spPr>
        <p:txBody>
          <a:bodyPr lIns="91439" rIns="91439">
            <a:noAutofit/>
          </a:bodyPr>
          <a:lstStyle/>
          <a:p>
            <a:endParaRPr/>
          </a:p>
        </p:txBody>
      </p:sp>
      <p:sp>
        <p:nvSpPr>
          <p:cNvPr id="206" name="Body Level One…"/>
          <p:cNvSpPr txBox="1">
            <a:spLocks noGrp="1"/>
          </p:cNvSpPr>
          <p:nvPr>
            <p:ph type="body" sz="quarter" idx="1"/>
          </p:nvPr>
        </p:nvSpPr>
        <p:spPr>
          <a:xfrm>
            <a:off x="629841" y="2057400"/>
            <a:ext cx="2949178"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Vertical Text">
    <p:spTree>
      <p:nvGrpSpPr>
        <p:cNvPr id="1" name=""/>
        <p:cNvGrpSpPr/>
        <p:nvPr/>
      </p:nvGrpSpPr>
      <p:grpSpPr>
        <a:xfrm>
          <a:off x="0" y="0"/>
          <a:ext cx="0" cy="0"/>
          <a:chOff x="0" y="0"/>
          <a:chExt cx="0" cy="0"/>
        </a:xfrm>
      </p:grpSpPr>
      <p:sp>
        <p:nvSpPr>
          <p:cNvPr id="214" name="Title Text"/>
          <p:cNvSpPr txBox="1">
            <a:spLocks noGrp="1"/>
          </p:cNvSpPr>
          <p:nvPr>
            <p:ph type="title"/>
          </p:nvPr>
        </p:nvSpPr>
        <p:spPr>
          <a:prstGeom prst="rect">
            <a:avLst/>
          </a:prstGeom>
        </p:spPr>
        <p:txBody>
          <a:bodyPr/>
          <a:lstStyle/>
          <a:p>
            <a:r>
              <a:t>Title Text</a:t>
            </a:r>
          </a:p>
        </p:txBody>
      </p:sp>
      <p:sp>
        <p:nvSpPr>
          <p:cNvPr id="215"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ertical Title and Text">
    <p:spTree>
      <p:nvGrpSpPr>
        <p:cNvPr id="1" name=""/>
        <p:cNvGrpSpPr/>
        <p:nvPr/>
      </p:nvGrpSpPr>
      <p:grpSpPr>
        <a:xfrm>
          <a:off x="0" y="0"/>
          <a:ext cx="0" cy="0"/>
          <a:chOff x="0" y="0"/>
          <a:chExt cx="0" cy="0"/>
        </a:xfrm>
      </p:grpSpPr>
      <p:sp>
        <p:nvSpPr>
          <p:cNvPr id="223" name="Title Text"/>
          <p:cNvSpPr txBox="1">
            <a:spLocks noGrp="1"/>
          </p:cNvSpPr>
          <p:nvPr>
            <p:ph type="title"/>
          </p:nvPr>
        </p:nvSpPr>
        <p:spPr>
          <a:xfrm>
            <a:off x="6543675" y="365125"/>
            <a:ext cx="1971675" cy="5811838"/>
          </a:xfrm>
          <a:prstGeom prst="rect">
            <a:avLst/>
          </a:prstGeom>
        </p:spPr>
        <p:txBody>
          <a:bodyPr/>
          <a:lstStyle/>
          <a:p>
            <a:r>
              <a:t>Title Text</a:t>
            </a:r>
          </a:p>
        </p:txBody>
      </p:sp>
      <p:sp>
        <p:nvSpPr>
          <p:cNvPr id="224" name="Body Level One…"/>
          <p:cNvSpPr txBox="1">
            <a:spLocks noGrp="1"/>
          </p:cNvSpPr>
          <p:nvPr>
            <p:ph type="body" idx="1"/>
          </p:nvPr>
        </p:nvSpPr>
        <p:spPr>
          <a:xfrm>
            <a:off x="628650" y="365125"/>
            <a:ext cx="5800725" cy="58118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0276D8CD-1051-4C98-B983-D9832CF87256}" type="datetimeFigureOut">
              <a:rPr lang="en-GB" smtClean="0"/>
              <a:t>30/08/2018</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446878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Grilines">
    <p:spTree>
      <p:nvGrpSpPr>
        <p:cNvPr id="1" name=""/>
        <p:cNvGrpSpPr/>
        <p:nvPr/>
      </p:nvGrpSpPr>
      <p:grpSpPr>
        <a:xfrm>
          <a:off x="0" y="0"/>
          <a:ext cx="0" cy="0"/>
          <a:chOff x="0" y="0"/>
          <a:chExt cx="0" cy="0"/>
        </a:xfrm>
      </p:grpSpPr>
      <p:pic>
        <p:nvPicPr>
          <p:cNvPr id="3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48772" y="6247274"/>
            <a:ext cx="1486762" cy="627185"/>
          </a:xfrm>
          <a:prstGeom prst="rect">
            <a:avLst/>
          </a:prstGeom>
          <a:ln w="12700">
            <a:miter lim="400000"/>
          </a:ln>
        </p:spPr>
      </p:pic>
      <p:pic>
        <p:nvPicPr>
          <p:cNvPr id="36"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37" name="Picture 3" descr="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1"/>
            <a:ext cx="1308736" cy="6858002"/>
          </a:xfrm>
          <a:prstGeom prst="rect">
            <a:avLst/>
          </a:prstGeom>
          <a:ln w="12700" cap="flat">
            <a:noFill/>
            <a:miter lim="400000"/>
          </a:ln>
          <a:effectLst/>
        </p:spPr>
      </p:pic>
      <p:sp>
        <p:nvSpPr>
          <p:cNvPr id="38" name="Line"/>
          <p:cNvSpPr/>
          <p:nvPr/>
        </p:nvSpPr>
        <p:spPr>
          <a:xfrm flipV="1">
            <a:off x="1109132" y="-503503"/>
            <a:ext cx="5410811" cy="313134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39" name="Line"/>
          <p:cNvSpPr/>
          <p:nvPr/>
        </p:nvSpPr>
        <p:spPr>
          <a:xfrm flipV="1">
            <a:off x="1109133" y="-616612"/>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0" name="Line"/>
          <p:cNvSpPr/>
          <p:nvPr/>
        </p:nvSpPr>
        <p:spPr>
          <a:xfrm flipV="1">
            <a:off x="1109133" y="-1270662"/>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1" name="Line"/>
          <p:cNvSpPr/>
          <p:nvPr/>
        </p:nvSpPr>
        <p:spPr>
          <a:xfrm flipV="1">
            <a:off x="564521" y="-120955"/>
            <a:ext cx="8799548" cy="50382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2" name="Line"/>
          <p:cNvSpPr/>
          <p:nvPr/>
        </p:nvSpPr>
        <p:spPr>
          <a:xfrm flipV="1">
            <a:off x="1109133" y="-342174"/>
            <a:ext cx="7488530" cy="4281290"/>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3" name="Line"/>
          <p:cNvSpPr/>
          <p:nvPr/>
        </p:nvSpPr>
        <p:spPr>
          <a:xfrm flipV="1">
            <a:off x="1109133" y="-218984"/>
            <a:ext cx="6141259" cy="350405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4" name="Line"/>
          <p:cNvSpPr/>
          <p:nvPr/>
        </p:nvSpPr>
        <p:spPr>
          <a:xfrm flipV="1">
            <a:off x="1109132" y="956733"/>
            <a:ext cx="8698642" cy="494453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5" name="Line"/>
          <p:cNvSpPr/>
          <p:nvPr/>
        </p:nvSpPr>
        <p:spPr>
          <a:xfrm flipV="1">
            <a:off x="1109132" y="480191"/>
            <a:ext cx="8353242" cy="476702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6" name="Line"/>
          <p:cNvSpPr/>
          <p:nvPr/>
        </p:nvSpPr>
        <p:spPr>
          <a:xfrm flipV="1">
            <a:off x="1109132" y="2238546"/>
            <a:ext cx="8698642" cy="497399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7" name="Line"/>
          <p:cNvSpPr/>
          <p:nvPr/>
        </p:nvSpPr>
        <p:spPr>
          <a:xfrm flipV="1">
            <a:off x="-18627" y="-1257962"/>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8" name="Line"/>
          <p:cNvSpPr/>
          <p:nvPr/>
        </p:nvSpPr>
        <p:spPr>
          <a:xfrm flipV="1">
            <a:off x="564521" y="1685142"/>
            <a:ext cx="9140853" cy="5197432"/>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49" name="Line"/>
          <p:cNvSpPr/>
          <p:nvPr/>
        </p:nvSpPr>
        <p:spPr>
          <a:xfrm flipV="1">
            <a:off x="3747335" y="3890698"/>
            <a:ext cx="5410810" cy="313134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0" name="Line"/>
          <p:cNvSpPr/>
          <p:nvPr/>
        </p:nvSpPr>
        <p:spPr>
          <a:xfrm flipV="1">
            <a:off x="4824295" y="4448148"/>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1" name="Line"/>
          <p:cNvSpPr/>
          <p:nvPr/>
        </p:nvSpPr>
        <p:spPr>
          <a:xfrm flipV="1">
            <a:off x="4471042" y="2830524"/>
            <a:ext cx="8799548" cy="503820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2" name="Line"/>
          <p:cNvSpPr/>
          <p:nvPr/>
        </p:nvSpPr>
        <p:spPr>
          <a:xfrm flipV="1">
            <a:off x="6112933" y="4001227"/>
            <a:ext cx="7488531" cy="428129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3" name="Line"/>
          <p:cNvSpPr/>
          <p:nvPr/>
        </p:nvSpPr>
        <p:spPr>
          <a:xfrm flipV="1">
            <a:off x="6082454" y="4093938"/>
            <a:ext cx="6141259" cy="3504050"/>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4" name="Line"/>
          <p:cNvSpPr/>
          <p:nvPr/>
        </p:nvSpPr>
        <p:spPr>
          <a:xfrm flipV="1">
            <a:off x="2597572" y="2232791"/>
            <a:ext cx="8353242" cy="476702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6" name="Line"/>
          <p:cNvSpPr/>
          <p:nvPr/>
        </p:nvSpPr>
        <p:spPr>
          <a:xfrm rot="10800000" flipH="1" flipV="1">
            <a:off x="1109132" y="3936973"/>
            <a:ext cx="5410811" cy="313134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7" name="Line"/>
          <p:cNvSpPr/>
          <p:nvPr/>
        </p:nvSpPr>
        <p:spPr>
          <a:xfrm rot="10800000" flipH="1" flipV="1">
            <a:off x="550531" y="4260982"/>
            <a:ext cx="5005720" cy="292044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8" name="Line"/>
          <p:cNvSpPr/>
          <p:nvPr/>
        </p:nvSpPr>
        <p:spPr>
          <a:xfrm rot="10800000" flipH="1" flipV="1">
            <a:off x="1109133" y="5245073"/>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59" name="Line"/>
          <p:cNvSpPr/>
          <p:nvPr/>
        </p:nvSpPr>
        <p:spPr>
          <a:xfrm rot="10800000" flipH="1" flipV="1">
            <a:off x="564521" y="1647566"/>
            <a:ext cx="8799548" cy="50382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0" name="Line"/>
          <p:cNvSpPr/>
          <p:nvPr/>
        </p:nvSpPr>
        <p:spPr>
          <a:xfrm rot="10800000" flipH="1" flipV="1">
            <a:off x="1109133" y="2625698"/>
            <a:ext cx="7488530" cy="4281290"/>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1" name="Line"/>
          <p:cNvSpPr/>
          <p:nvPr/>
        </p:nvSpPr>
        <p:spPr>
          <a:xfrm rot="10800000" flipH="1" flipV="1">
            <a:off x="1109133" y="3279749"/>
            <a:ext cx="6446813" cy="3679468"/>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2" name="Line"/>
          <p:cNvSpPr/>
          <p:nvPr/>
        </p:nvSpPr>
        <p:spPr>
          <a:xfrm rot="10800000" flipH="1" flipV="1">
            <a:off x="1109133" y="663547"/>
            <a:ext cx="8682132" cy="494477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3" name="Line"/>
          <p:cNvSpPr/>
          <p:nvPr/>
        </p:nvSpPr>
        <p:spPr>
          <a:xfrm rot="10800000" flipH="1" flipV="1">
            <a:off x="1109132" y="1317598"/>
            <a:ext cx="8353242" cy="476702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4" name="Line"/>
          <p:cNvSpPr/>
          <p:nvPr/>
        </p:nvSpPr>
        <p:spPr>
          <a:xfrm rot="10800000" flipH="1" flipV="1">
            <a:off x="1109132" y="-635027"/>
            <a:ext cx="8698642" cy="497399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5" name="Line"/>
          <p:cNvSpPr/>
          <p:nvPr/>
        </p:nvSpPr>
        <p:spPr>
          <a:xfrm rot="10800000" flipH="1" flipV="1">
            <a:off x="-18627" y="5232373"/>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6" name="Line"/>
          <p:cNvSpPr/>
          <p:nvPr/>
        </p:nvSpPr>
        <p:spPr>
          <a:xfrm rot="10800000" flipH="1" flipV="1">
            <a:off x="564521" y="-317759"/>
            <a:ext cx="9108468" cy="5234182"/>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7" name="Line"/>
          <p:cNvSpPr/>
          <p:nvPr/>
        </p:nvSpPr>
        <p:spPr>
          <a:xfrm rot="10800000" flipH="1" flipV="1">
            <a:off x="3747335" y="-457227"/>
            <a:ext cx="5405333" cy="316698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8" name="Line"/>
          <p:cNvSpPr/>
          <p:nvPr/>
        </p:nvSpPr>
        <p:spPr>
          <a:xfrm rot="10800000" flipH="1" flipV="1">
            <a:off x="4824295" y="-473737"/>
            <a:ext cx="4447118" cy="25904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69" name="Line"/>
          <p:cNvSpPr/>
          <p:nvPr/>
        </p:nvSpPr>
        <p:spPr>
          <a:xfrm rot="10800000" flipH="1" flipV="1">
            <a:off x="4471042" y="-1303914"/>
            <a:ext cx="8799548" cy="503820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0" name="Line"/>
          <p:cNvSpPr/>
          <p:nvPr/>
        </p:nvSpPr>
        <p:spPr>
          <a:xfrm rot="10800000" flipH="1" flipV="1">
            <a:off x="6092613" y="-1666903"/>
            <a:ext cx="7488531" cy="428129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1" name="Line"/>
          <p:cNvSpPr/>
          <p:nvPr/>
        </p:nvSpPr>
        <p:spPr>
          <a:xfrm rot="10800000" flipH="1" flipV="1">
            <a:off x="6082454" y="-1033173"/>
            <a:ext cx="6141259" cy="3504050"/>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2" name="Line"/>
          <p:cNvSpPr/>
          <p:nvPr/>
        </p:nvSpPr>
        <p:spPr>
          <a:xfrm rot="10800000" flipH="1" flipV="1">
            <a:off x="2597572" y="-435002"/>
            <a:ext cx="8353242" cy="476702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4" name="Line"/>
          <p:cNvSpPr/>
          <p:nvPr/>
        </p:nvSpPr>
        <p:spPr>
          <a:xfrm rot="14399537" flipH="1" flipV="1">
            <a:off x="-273635" y="1643575"/>
            <a:ext cx="6180371" cy="3569283"/>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5" name="Line"/>
          <p:cNvSpPr/>
          <p:nvPr/>
        </p:nvSpPr>
        <p:spPr>
          <a:xfrm rot="14399537" flipH="1" flipV="1">
            <a:off x="-937024" y="1584307"/>
            <a:ext cx="6383445" cy="3701037"/>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6" name="Line"/>
          <p:cNvSpPr/>
          <p:nvPr/>
        </p:nvSpPr>
        <p:spPr>
          <a:xfrm rot="14399537" flipH="1" flipV="1">
            <a:off x="-1495115" y="1636933"/>
            <a:ext cx="6388100" cy="370670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7" name="Line"/>
          <p:cNvSpPr/>
          <p:nvPr/>
        </p:nvSpPr>
        <p:spPr>
          <a:xfrm rot="14399537" flipH="1" flipV="1">
            <a:off x="150278" y="1175294"/>
            <a:ext cx="8799548" cy="50382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8" name="Line"/>
          <p:cNvSpPr/>
          <p:nvPr/>
        </p:nvSpPr>
        <p:spPr>
          <a:xfrm rot="14399537" flipH="1" flipV="1">
            <a:off x="231031" y="1757626"/>
            <a:ext cx="7488530" cy="428129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79" name="Line"/>
          <p:cNvSpPr/>
          <p:nvPr/>
        </p:nvSpPr>
        <p:spPr>
          <a:xfrm rot="14399537" flipH="1" flipV="1">
            <a:off x="337920" y="1695651"/>
            <a:ext cx="6141258" cy="350405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0" name="Line"/>
          <p:cNvSpPr/>
          <p:nvPr/>
        </p:nvSpPr>
        <p:spPr>
          <a:xfrm rot="14399537" flipH="1" flipV="1">
            <a:off x="1340543" y="1134501"/>
            <a:ext cx="8698642" cy="494453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1" name="Line"/>
          <p:cNvSpPr/>
          <p:nvPr/>
        </p:nvSpPr>
        <p:spPr>
          <a:xfrm rot="14399537" flipH="1" flipV="1">
            <a:off x="937350" y="1356419"/>
            <a:ext cx="8353242" cy="476702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2" name="Line"/>
          <p:cNvSpPr/>
          <p:nvPr/>
        </p:nvSpPr>
        <p:spPr>
          <a:xfrm rot="14399537" flipH="1" flipV="1">
            <a:off x="2488696" y="471347"/>
            <a:ext cx="8698642" cy="4973997"/>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3" name="Line"/>
          <p:cNvSpPr/>
          <p:nvPr/>
        </p:nvSpPr>
        <p:spPr>
          <a:xfrm rot="14399537" flipH="1" flipV="1">
            <a:off x="1697918" y="300382"/>
            <a:ext cx="9140853" cy="519743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4" name="Line"/>
          <p:cNvSpPr/>
          <p:nvPr/>
        </p:nvSpPr>
        <p:spPr>
          <a:xfrm rot="14399537" flipH="1" flipV="1">
            <a:off x="4963307" y="1409148"/>
            <a:ext cx="5961367" cy="345219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5" name="Line"/>
          <p:cNvSpPr/>
          <p:nvPr/>
        </p:nvSpPr>
        <p:spPr>
          <a:xfrm rot="14399537" flipH="1" flipV="1">
            <a:off x="5421249" y="1617818"/>
            <a:ext cx="6219724" cy="3593927"/>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6" name="Line"/>
          <p:cNvSpPr/>
          <p:nvPr/>
        </p:nvSpPr>
        <p:spPr>
          <a:xfrm rot="14399537" flipH="1" flipV="1">
            <a:off x="4381603" y="2527818"/>
            <a:ext cx="9448556" cy="540253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7" name="Line"/>
          <p:cNvSpPr/>
          <p:nvPr/>
        </p:nvSpPr>
        <p:spPr>
          <a:xfrm rot="14399537" flipH="1" flipV="1">
            <a:off x="6494718" y="3918499"/>
            <a:ext cx="7488531" cy="428129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8" name="Line"/>
          <p:cNvSpPr/>
          <p:nvPr/>
        </p:nvSpPr>
        <p:spPr>
          <a:xfrm rot="14399537" flipH="1" flipV="1">
            <a:off x="6559969" y="3845375"/>
            <a:ext cx="6141258" cy="350405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89" name="Line"/>
          <p:cNvSpPr/>
          <p:nvPr/>
        </p:nvSpPr>
        <p:spPr>
          <a:xfrm rot="14399537" flipH="1" flipV="1">
            <a:off x="3224823" y="1768841"/>
            <a:ext cx="8353242" cy="476702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1" name="Line"/>
          <p:cNvSpPr/>
          <p:nvPr/>
        </p:nvSpPr>
        <p:spPr>
          <a:xfrm rot="14399537" flipH="1" flipV="1">
            <a:off x="-6935" y="1643575"/>
            <a:ext cx="6180371" cy="3569283"/>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2" name="Line"/>
          <p:cNvSpPr/>
          <p:nvPr/>
        </p:nvSpPr>
        <p:spPr>
          <a:xfrm rot="14399537" flipH="1" flipV="1">
            <a:off x="-670324" y="1584307"/>
            <a:ext cx="6383445" cy="3701037"/>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3" name="Line"/>
          <p:cNvSpPr/>
          <p:nvPr/>
        </p:nvSpPr>
        <p:spPr>
          <a:xfrm rot="14399537" flipH="1" flipV="1">
            <a:off x="-1228415" y="1636933"/>
            <a:ext cx="6388100" cy="370670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4" name="Line"/>
          <p:cNvSpPr/>
          <p:nvPr/>
        </p:nvSpPr>
        <p:spPr>
          <a:xfrm rot="14399537" flipH="1" flipV="1">
            <a:off x="416978" y="1175294"/>
            <a:ext cx="8799548" cy="5038204"/>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5" name="Line"/>
          <p:cNvSpPr/>
          <p:nvPr/>
        </p:nvSpPr>
        <p:spPr>
          <a:xfrm rot="14399537" flipH="1" flipV="1">
            <a:off x="497731" y="1757626"/>
            <a:ext cx="7488530" cy="428129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6" name="Line"/>
          <p:cNvSpPr/>
          <p:nvPr/>
        </p:nvSpPr>
        <p:spPr>
          <a:xfrm rot="14399537" flipH="1" flipV="1">
            <a:off x="604620" y="1695651"/>
            <a:ext cx="6141258" cy="3504052"/>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7" name="Line"/>
          <p:cNvSpPr/>
          <p:nvPr/>
        </p:nvSpPr>
        <p:spPr>
          <a:xfrm rot="14399537" flipH="1" flipV="1">
            <a:off x="1607243" y="1134501"/>
            <a:ext cx="8698642" cy="4944535"/>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8" name="Line"/>
          <p:cNvSpPr/>
          <p:nvPr/>
        </p:nvSpPr>
        <p:spPr>
          <a:xfrm rot="14399537" flipH="1" flipV="1">
            <a:off x="1216751" y="1356419"/>
            <a:ext cx="8353241" cy="476702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99" name="Line"/>
          <p:cNvSpPr/>
          <p:nvPr/>
        </p:nvSpPr>
        <p:spPr>
          <a:xfrm rot="14399537" flipH="1" flipV="1">
            <a:off x="2755396" y="471347"/>
            <a:ext cx="8698642" cy="4973997"/>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0" name="Line"/>
          <p:cNvSpPr/>
          <p:nvPr/>
        </p:nvSpPr>
        <p:spPr>
          <a:xfrm rot="14399537" flipH="1" flipV="1">
            <a:off x="1964618" y="300382"/>
            <a:ext cx="9140853" cy="5197432"/>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1" name="Line"/>
          <p:cNvSpPr/>
          <p:nvPr/>
        </p:nvSpPr>
        <p:spPr>
          <a:xfrm rot="14399537" flipH="1" flipV="1">
            <a:off x="5230007" y="1409148"/>
            <a:ext cx="5961367" cy="345219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2" name="Line"/>
          <p:cNvSpPr/>
          <p:nvPr/>
        </p:nvSpPr>
        <p:spPr>
          <a:xfrm rot="14399537" flipH="1" flipV="1">
            <a:off x="5687949" y="1617818"/>
            <a:ext cx="6219724" cy="3593927"/>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3" name="Line"/>
          <p:cNvSpPr/>
          <p:nvPr/>
        </p:nvSpPr>
        <p:spPr>
          <a:xfrm rot="14399537" flipH="1" flipV="1">
            <a:off x="4648303" y="2527818"/>
            <a:ext cx="9448556" cy="540253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4" name="Line"/>
          <p:cNvSpPr/>
          <p:nvPr/>
        </p:nvSpPr>
        <p:spPr>
          <a:xfrm rot="14399537" flipH="1" flipV="1">
            <a:off x="6761418" y="3918499"/>
            <a:ext cx="7488531" cy="4281292"/>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5" name="Line"/>
          <p:cNvSpPr/>
          <p:nvPr/>
        </p:nvSpPr>
        <p:spPr>
          <a:xfrm rot="14399537" flipH="1" flipV="1">
            <a:off x="6826669" y="3845375"/>
            <a:ext cx="6141258" cy="3504051"/>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6" name="Line"/>
          <p:cNvSpPr/>
          <p:nvPr/>
        </p:nvSpPr>
        <p:spPr>
          <a:xfrm rot="14399537" flipH="1" flipV="1">
            <a:off x="3491523" y="1768841"/>
            <a:ext cx="8353242" cy="4767026"/>
          </a:xfrm>
          <a:prstGeom prst="line">
            <a:avLst/>
          </a:prstGeom>
          <a:noFill/>
          <a:ln w="1270" cap="flat" cmpd="sng">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8" name="Line"/>
          <p:cNvSpPr/>
          <p:nvPr/>
        </p:nvSpPr>
        <p:spPr>
          <a:xfrm rot="10800000" flipH="1" flipV="1">
            <a:off x="817668" y="4098263"/>
            <a:ext cx="5661635" cy="331041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09" name="Line"/>
          <p:cNvSpPr/>
          <p:nvPr/>
        </p:nvSpPr>
        <p:spPr>
          <a:xfrm rot="10800000" flipH="1" flipV="1">
            <a:off x="550531" y="4591182"/>
            <a:ext cx="5005720" cy="292044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0" name="Line"/>
          <p:cNvSpPr/>
          <p:nvPr/>
        </p:nvSpPr>
        <p:spPr>
          <a:xfrm rot="10800000" flipH="1" flipV="1">
            <a:off x="1109133" y="5575273"/>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1" name="Line"/>
          <p:cNvSpPr/>
          <p:nvPr/>
        </p:nvSpPr>
        <p:spPr>
          <a:xfrm rot="10800000" flipH="1" flipV="1">
            <a:off x="564521" y="1977766"/>
            <a:ext cx="8799548" cy="50382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2" name="Line"/>
          <p:cNvSpPr/>
          <p:nvPr/>
        </p:nvSpPr>
        <p:spPr>
          <a:xfrm rot="10800000" flipH="1" flipV="1">
            <a:off x="1109133" y="2955898"/>
            <a:ext cx="7488530" cy="4281290"/>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3" name="Line"/>
          <p:cNvSpPr/>
          <p:nvPr/>
        </p:nvSpPr>
        <p:spPr>
          <a:xfrm rot="10800000" flipH="1" flipV="1">
            <a:off x="1109133" y="3609949"/>
            <a:ext cx="6446813" cy="3679468"/>
          </a:xfrm>
          <a:prstGeom prst="line">
            <a:avLst/>
          </a:prstGeom>
          <a:noFill/>
          <a:ln w="3175" cap="flat">
            <a:solidFill>
              <a:srgbClr val="00ACAE"/>
            </a:solidFill>
            <a:prstDash val="solid"/>
            <a:miter lim="800000"/>
          </a:ln>
          <a:effectLst/>
        </p:spPr>
        <p:txBody>
          <a:bodyPr wrap="square" lIns="45719" tIns="45719" rIns="45719" bIns="45719" numCol="1" anchor="t">
            <a:noAutofit/>
          </a:bodyPr>
          <a:lstStyle/>
          <a:p>
            <a:endParaRPr dirty="0">
              <a:ln w="1270" cmpd="sng">
                <a:solidFill>
                  <a:schemeClr val="tx1"/>
                </a:solidFill>
              </a:ln>
            </a:endParaRPr>
          </a:p>
        </p:txBody>
      </p:sp>
      <p:sp>
        <p:nvSpPr>
          <p:cNvPr id="114" name="Line"/>
          <p:cNvSpPr/>
          <p:nvPr/>
        </p:nvSpPr>
        <p:spPr>
          <a:xfrm rot="10800000" flipH="1" flipV="1">
            <a:off x="1109133" y="993747"/>
            <a:ext cx="8682132" cy="494477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5" name="Line"/>
          <p:cNvSpPr/>
          <p:nvPr/>
        </p:nvSpPr>
        <p:spPr>
          <a:xfrm rot="10800000" flipH="1" flipV="1">
            <a:off x="1109132" y="1647798"/>
            <a:ext cx="8353242" cy="476702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6" name="Line"/>
          <p:cNvSpPr/>
          <p:nvPr/>
        </p:nvSpPr>
        <p:spPr>
          <a:xfrm rot="10800000" flipH="1" flipV="1">
            <a:off x="1109132" y="-304827"/>
            <a:ext cx="8698642" cy="497399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7" name="Line"/>
          <p:cNvSpPr/>
          <p:nvPr/>
        </p:nvSpPr>
        <p:spPr>
          <a:xfrm rot="10800000" flipH="1" flipV="1">
            <a:off x="-18627" y="5562573"/>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8" name="Line"/>
          <p:cNvSpPr/>
          <p:nvPr/>
        </p:nvSpPr>
        <p:spPr>
          <a:xfrm rot="10800000" flipH="1" flipV="1">
            <a:off x="564521" y="12441"/>
            <a:ext cx="9108468" cy="523418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19" name="Line"/>
          <p:cNvSpPr/>
          <p:nvPr/>
        </p:nvSpPr>
        <p:spPr>
          <a:xfrm rot="10800000" flipH="1" flipV="1">
            <a:off x="3747335" y="-127027"/>
            <a:ext cx="5405333" cy="316698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0" name="Line"/>
          <p:cNvSpPr/>
          <p:nvPr/>
        </p:nvSpPr>
        <p:spPr>
          <a:xfrm rot="10800000" flipH="1" flipV="1">
            <a:off x="4824295" y="-143537"/>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1" name="Line"/>
          <p:cNvSpPr/>
          <p:nvPr/>
        </p:nvSpPr>
        <p:spPr>
          <a:xfrm rot="10800000" flipH="1" flipV="1">
            <a:off x="4471042" y="-973714"/>
            <a:ext cx="8799548" cy="503820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2" name="Line"/>
          <p:cNvSpPr/>
          <p:nvPr/>
        </p:nvSpPr>
        <p:spPr>
          <a:xfrm rot="10800000" flipH="1" flipV="1">
            <a:off x="6092613" y="-1336703"/>
            <a:ext cx="7488531" cy="428129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3" name="Line"/>
          <p:cNvSpPr/>
          <p:nvPr/>
        </p:nvSpPr>
        <p:spPr>
          <a:xfrm rot="10800000" flipH="1" flipV="1">
            <a:off x="6082454" y="-702973"/>
            <a:ext cx="6141259" cy="3504050"/>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4" name="Line"/>
          <p:cNvSpPr/>
          <p:nvPr/>
        </p:nvSpPr>
        <p:spPr>
          <a:xfrm rot="10800000" flipH="1" flipV="1">
            <a:off x="2597572" y="-104802"/>
            <a:ext cx="8353242" cy="476702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ln w="1270" cmpd="sng">
                <a:solidFill>
                  <a:schemeClr val="tx1"/>
                </a:solidFill>
              </a:ln>
            </a:endParaRPr>
          </a:p>
        </p:txBody>
      </p:sp>
      <p:sp>
        <p:nvSpPr>
          <p:cNvPr id="126" name="Line"/>
          <p:cNvSpPr/>
          <p:nvPr/>
        </p:nvSpPr>
        <p:spPr>
          <a:xfrm flipV="1">
            <a:off x="823621" y="-173303"/>
            <a:ext cx="5696322" cy="329418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27" name="Line"/>
          <p:cNvSpPr/>
          <p:nvPr/>
        </p:nvSpPr>
        <p:spPr>
          <a:xfrm flipV="1">
            <a:off x="1109133" y="-286412"/>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28" name="Line"/>
          <p:cNvSpPr/>
          <p:nvPr/>
        </p:nvSpPr>
        <p:spPr>
          <a:xfrm flipV="1">
            <a:off x="1109133" y="-940462"/>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29" name="Line"/>
          <p:cNvSpPr/>
          <p:nvPr/>
        </p:nvSpPr>
        <p:spPr>
          <a:xfrm flipV="1">
            <a:off x="275437" y="209245"/>
            <a:ext cx="9088632" cy="5200010"/>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0" name="Line"/>
          <p:cNvSpPr/>
          <p:nvPr/>
        </p:nvSpPr>
        <p:spPr>
          <a:xfrm flipV="1">
            <a:off x="1109133" y="-11974"/>
            <a:ext cx="7488530" cy="4281290"/>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1" name="Line"/>
          <p:cNvSpPr/>
          <p:nvPr/>
        </p:nvSpPr>
        <p:spPr>
          <a:xfrm flipV="1">
            <a:off x="1109133" y="111216"/>
            <a:ext cx="6141259" cy="350405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2" name="Line"/>
          <p:cNvSpPr/>
          <p:nvPr/>
        </p:nvSpPr>
        <p:spPr>
          <a:xfrm flipV="1">
            <a:off x="1109132" y="1286933"/>
            <a:ext cx="8698642" cy="494453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3" name="Line"/>
          <p:cNvSpPr/>
          <p:nvPr/>
        </p:nvSpPr>
        <p:spPr>
          <a:xfrm flipV="1">
            <a:off x="1109132" y="810391"/>
            <a:ext cx="8353242" cy="476702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4" name="Line"/>
          <p:cNvSpPr/>
          <p:nvPr/>
        </p:nvSpPr>
        <p:spPr>
          <a:xfrm flipV="1">
            <a:off x="1109132" y="2568746"/>
            <a:ext cx="8698642" cy="4973996"/>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5" name="Line"/>
          <p:cNvSpPr/>
          <p:nvPr/>
        </p:nvSpPr>
        <p:spPr>
          <a:xfrm flipV="1">
            <a:off x="-18627" y="-927762"/>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6" name="Line"/>
          <p:cNvSpPr/>
          <p:nvPr/>
        </p:nvSpPr>
        <p:spPr>
          <a:xfrm flipV="1">
            <a:off x="564521" y="2015342"/>
            <a:ext cx="9140853" cy="5197432"/>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7" name="Line"/>
          <p:cNvSpPr/>
          <p:nvPr/>
        </p:nvSpPr>
        <p:spPr>
          <a:xfrm flipV="1">
            <a:off x="3747335" y="4220898"/>
            <a:ext cx="5410810" cy="313134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8" name="Line"/>
          <p:cNvSpPr/>
          <p:nvPr/>
        </p:nvSpPr>
        <p:spPr>
          <a:xfrm flipV="1">
            <a:off x="4824295" y="4778348"/>
            <a:ext cx="4447118" cy="2590404"/>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39" name="Line"/>
          <p:cNvSpPr/>
          <p:nvPr/>
        </p:nvSpPr>
        <p:spPr>
          <a:xfrm flipV="1">
            <a:off x="4471042" y="3160724"/>
            <a:ext cx="8799548" cy="503820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40" name="Line"/>
          <p:cNvSpPr/>
          <p:nvPr/>
        </p:nvSpPr>
        <p:spPr>
          <a:xfrm flipV="1">
            <a:off x="6112933" y="4331427"/>
            <a:ext cx="7488531" cy="4281291"/>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41" name="Line"/>
          <p:cNvSpPr/>
          <p:nvPr/>
        </p:nvSpPr>
        <p:spPr>
          <a:xfrm flipV="1">
            <a:off x="6082454" y="4424138"/>
            <a:ext cx="6141259" cy="3504050"/>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
        <p:nvSpPr>
          <p:cNvPr id="142" name="Line"/>
          <p:cNvSpPr/>
          <p:nvPr/>
        </p:nvSpPr>
        <p:spPr>
          <a:xfrm flipV="1">
            <a:off x="2597572" y="2562991"/>
            <a:ext cx="8353242" cy="4767025"/>
          </a:xfrm>
          <a:prstGeom prst="line">
            <a:avLst/>
          </a:prstGeom>
          <a:noFill/>
          <a:ln w="6350" cap="flat">
            <a:solidFill>
              <a:srgbClr val="00ACAE"/>
            </a:solidFill>
            <a:prstDash val="solid"/>
            <a:miter lim="800000"/>
          </a:ln>
          <a:effectLst/>
        </p:spPr>
        <p:txBody>
          <a:bodyPr wrap="square" lIns="45719" tIns="45719" rIns="45719" bIns="45719" numCol="1" anchor="t">
            <a:noAutofit/>
          </a:bodyPr>
          <a:lstStyle/>
          <a:p>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sp>
        <p:nvSpPr>
          <p:cNvPr id="151" name="Title Text"/>
          <p:cNvSpPr txBox="1">
            <a:spLocks noGrp="1"/>
          </p:cNvSpPr>
          <p:nvPr>
            <p:ph type="title"/>
          </p:nvPr>
        </p:nvSpPr>
        <p:spPr>
          <a:xfrm>
            <a:off x="623887" y="1709739"/>
            <a:ext cx="7886701" cy="2852737"/>
          </a:xfrm>
          <a:prstGeom prst="rect">
            <a:avLst/>
          </a:prstGeom>
        </p:spPr>
        <p:txBody>
          <a:bodyPr anchor="b"/>
          <a:lstStyle>
            <a:lvl1pPr>
              <a:defRPr sz="6000"/>
            </a:lvl1pPr>
          </a:lstStyle>
          <a:p>
            <a:r>
              <a:t>Title Text</a:t>
            </a:r>
          </a:p>
        </p:txBody>
      </p:sp>
      <p:sp>
        <p:nvSpPr>
          <p:cNvPr id="152" name="Body Level One…"/>
          <p:cNvSpPr txBox="1">
            <a:spLocks noGrp="1"/>
          </p:cNvSpPr>
          <p:nvPr>
            <p:ph type="body" sz="quarter" idx="1"/>
          </p:nvPr>
        </p:nvSpPr>
        <p:spPr>
          <a:xfrm>
            <a:off x="623887" y="4589464"/>
            <a:ext cx="7886701" cy="1500188"/>
          </a:xfrm>
          <a:prstGeom prst="rect">
            <a:avLst/>
          </a:prstGeom>
        </p:spPr>
        <p:txBody>
          <a:bodyPr/>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160" name="Title Text"/>
          <p:cNvSpPr txBox="1">
            <a:spLocks noGrp="1"/>
          </p:cNvSpPr>
          <p:nvPr>
            <p:ph type="title"/>
          </p:nvPr>
        </p:nvSpPr>
        <p:spPr>
          <a:prstGeom prst="rect">
            <a:avLst/>
          </a:prstGeom>
        </p:spPr>
        <p:txBody>
          <a:bodyPr/>
          <a:lstStyle/>
          <a:p>
            <a:r>
              <a:t>Title Text</a:t>
            </a:r>
          </a:p>
        </p:txBody>
      </p:sp>
      <p:sp>
        <p:nvSpPr>
          <p:cNvPr id="161" name="Body Level One…"/>
          <p:cNvSpPr txBox="1">
            <a:spLocks noGrp="1"/>
          </p:cNvSpPr>
          <p:nvPr>
            <p:ph type="body" sz="half" idx="1"/>
          </p:nvPr>
        </p:nvSpPr>
        <p:spPr>
          <a:xfrm>
            <a:off x="628650" y="1825625"/>
            <a:ext cx="38862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sp>
        <p:nvSpPr>
          <p:cNvPr id="169" name="Title Text"/>
          <p:cNvSpPr txBox="1">
            <a:spLocks noGrp="1"/>
          </p:cNvSpPr>
          <p:nvPr>
            <p:ph type="title"/>
          </p:nvPr>
        </p:nvSpPr>
        <p:spPr>
          <a:xfrm>
            <a:off x="629841" y="365125"/>
            <a:ext cx="7886701" cy="1325564"/>
          </a:xfrm>
          <a:prstGeom prst="rect">
            <a:avLst/>
          </a:prstGeom>
        </p:spPr>
        <p:txBody>
          <a:bodyPr/>
          <a:lstStyle/>
          <a:p>
            <a:r>
              <a:t>Title Text</a:t>
            </a:r>
          </a:p>
        </p:txBody>
      </p:sp>
      <p:sp>
        <p:nvSpPr>
          <p:cNvPr id="170" name="Body Level One…"/>
          <p:cNvSpPr txBox="1">
            <a:spLocks noGrp="1"/>
          </p:cNvSpPr>
          <p:nvPr>
            <p:ph type="body" sz="quarter" idx="1"/>
          </p:nvPr>
        </p:nvSpPr>
        <p:spPr>
          <a:xfrm>
            <a:off x="629841" y="1681163"/>
            <a:ext cx="3868341"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171" name="Text Placeholder 4"/>
          <p:cNvSpPr>
            <a:spLocks noGrp="1"/>
          </p:cNvSpPr>
          <p:nvPr>
            <p:ph type="body" sz="quarter" idx="13"/>
          </p:nvPr>
        </p:nvSpPr>
        <p:spPr>
          <a:xfrm>
            <a:off x="4629150" y="1681163"/>
            <a:ext cx="3887392" cy="823913"/>
          </a:xfrm>
          <a:prstGeom prst="rect">
            <a:avLst/>
          </a:prstGeom>
        </p:spPr>
        <p:txBody>
          <a:bodyPr anchor="b"/>
          <a:lstStyle/>
          <a:p>
            <a:pPr marL="0" indent="0">
              <a:buSzTx/>
              <a:buFontTx/>
              <a:buNone/>
              <a:defRPr sz="2400" b="1"/>
            </a:pPr>
            <a:endParaRPr/>
          </a:p>
        </p:txBody>
      </p:sp>
      <p:sp>
        <p:nvSpPr>
          <p:cNvPr id="1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179" name="Title Text"/>
          <p:cNvSpPr txBox="1">
            <a:spLocks noGrp="1"/>
          </p:cNvSpPr>
          <p:nvPr>
            <p:ph type="title"/>
          </p:nvPr>
        </p:nvSpPr>
        <p:spPr>
          <a:prstGeom prst="rect">
            <a:avLst/>
          </a:prstGeom>
        </p:spPr>
        <p:txBody>
          <a:bodyPr/>
          <a:lstStyle/>
          <a:p>
            <a:r>
              <a:t>Title Text</a:t>
            </a:r>
          </a:p>
        </p:txBody>
      </p:sp>
      <p:sp>
        <p:nvSpPr>
          <p:cNvPr id="1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sp>
        <p:nvSpPr>
          <p:cNvPr id="19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195" name="Body Level One…"/>
          <p:cNvSpPr txBox="1">
            <a:spLocks noGrp="1"/>
          </p:cNvSpPr>
          <p:nvPr>
            <p:ph type="body" sz="half" idx="1"/>
          </p:nvPr>
        </p:nvSpPr>
        <p:spPr>
          <a:xfrm>
            <a:off x="3887391" y="987425"/>
            <a:ext cx="4629151" cy="4873626"/>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196" name="Text Placeholder 3"/>
          <p:cNvSpPr>
            <a:spLocks noGrp="1"/>
          </p:cNvSpPr>
          <p:nvPr>
            <p:ph type="body" sz="quarter" idx="13"/>
          </p:nvPr>
        </p:nvSpPr>
        <p:spPr>
          <a:xfrm>
            <a:off x="629840" y="2057400"/>
            <a:ext cx="2949180" cy="3811588"/>
          </a:xfrm>
          <a:prstGeom prst="rect">
            <a:avLst/>
          </a:prstGeom>
        </p:spPr>
        <p:txBody>
          <a:bodyPr/>
          <a:lstStyle/>
          <a:p>
            <a:pPr marL="0" indent="0">
              <a:buSzTx/>
              <a:buFontTx/>
              <a:buNone/>
              <a:defRPr sz="1600"/>
            </a:pPr>
            <a:endParaRPr/>
          </a:p>
        </p:txBody>
      </p:sp>
      <p:sp>
        <p:nvSpPr>
          <p:cNvPr id="19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3" descr="Picture 3"/>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3" name="Picture 2" descr="Picture 2"/>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648772" y="6247274"/>
            <a:ext cx="1486762" cy="627185"/>
          </a:xfrm>
          <a:prstGeom prst="rect">
            <a:avLst/>
          </a:prstGeom>
          <a:ln w="12700">
            <a:miter lim="400000"/>
          </a:ln>
        </p:spPr>
      </p:pic>
      <p:sp>
        <p:nvSpPr>
          <p:cNvPr id="4" name="Title Text"/>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rPr dirty="0"/>
              <a:t>Title Text</a:t>
            </a:r>
          </a:p>
        </p:txBody>
      </p:sp>
      <p:sp>
        <p:nvSpPr>
          <p:cNvPr id="5" name="Body Level One…"/>
          <p:cNvSpPr txBox="1">
            <a:spLocks noGrp="1"/>
          </p:cNvSpPr>
          <p:nvPr>
            <p:ph type="body" idx="1"/>
          </p:nvPr>
        </p:nvSpPr>
        <p:spPr>
          <a:xfrm>
            <a:off x="628650" y="1825625"/>
            <a:ext cx="7886700" cy="4351338"/>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Slide Number"/>
          <p:cNvSpPr txBox="1">
            <a:spLocks noGrp="1"/>
          </p:cNvSpPr>
          <p:nvPr>
            <p:ph type="sldNum" sz="quarter" idx="2"/>
          </p:nvPr>
        </p:nvSpPr>
        <p:spPr>
          <a:xfrm>
            <a:off x="8256726" y="6404294"/>
            <a:ext cx="258624"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geogebra.org/m/JKyGETE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gif"/><Relationship Id="rId5" Type="http://schemas.openxmlformats.org/officeDocument/2006/relationships/image" Target="../media/image1.jpe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geogebra.org/m/qJZCZqbW"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jpeg"/><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t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hyperlink" Target="mailto:masterclasses@ri.ac.uk" TargetMode="External"/></Relationships>
</file>

<file path=ppt/slides/_rels/slide79.xml.rels><?xml version="1.0" encoding="UTF-8" standalone="yes"?>
<Relationships xmlns="http://schemas.openxmlformats.org/package/2006/relationships"><Relationship Id="rId8" Type="http://schemas.openxmlformats.org/officeDocument/2006/relationships/hyperlink" Target="https://nrich.maths.org/507MSumming" TargetMode="External"/><Relationship Id="rId3" Type="http://schemas.openxmlformats.org/officeDocument/2006/relationships/image" Target="../media/image1.jpe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hyperlink" Target="https://nrich.maths.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23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9960" y="5602352"/>
            <a:ext cx="3015574" cy="1272107"/>
          </a:xfrm>
          <a:prstGeom prst="rect">
            <a:avLst/>
          </a:prstGeom>
          <a:ln w="12700">
            <a:miter lim="400000"/>
          </a:ln>
        </p:spPr>
      </p:pic>
      <p:pic>
        <p:nvPicPr>
          <p:cNvPr id="238" name="cube-568191_1920.jpg" descr="cube-568191_1920.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610378" y="2935158"/>
            <a:ext cx="4936155" cy="2407657"/>
          </a:xfrm>
          <a:prstGeom prst="snip1Rect">
            <a:avLst/>
          </a:prstGeom>
          <a:ln w="12700">
            <a:miter lim="400000"/>
          </a:ln>
        </p:spPr>
      </p:pic>
      <p:sp>
        <p:nvSpPr>
          <p:cNvPr id="7" name="TextBox 6"/>
          <p:cNvSpPr txBox="1"/>
          <p:nvPr/>
        </p:nvSpPr>
        <p:spPr>
          <a:xfrm>
            <a:off x="1231187" y="291198"/>
            <a:ext cx="7846911" cy="461665"/>
          </a:xfrm>
          <a:prstGeom prst="rect">
            <a:avLst/>
          </a:prstGeom>
          <a:noFill/>
        </p:spPr>
        <p:txBody>
          <a:bodyPr wrap="square" rtlCol="0">
            <a:spAutoFit/>
          </a:bodyPr>
          <a:lstStyle/>
          <a:p>
            <a:pPr algn="ct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Maths Masterclasses</a:t>
            </a:r>
          </a:p>
        </p:txBody>
      </p:sp>
      <p:sp>
        <p:nvSpPr>
          <p:cNvPr id="8" name="TextBox 7"/>
          <p:cNvSpPr txBox="1"/>
          <p:nvPr/>
        </p:nvSpPr>
        <p:spPr>
          <a:xfrm>
            <a:off x="1227096" y="1290627"/>
            <a:ext cx="7702720" cy="1384995"/>
          </a:xfrm>
          <a:prstGeom prst="rect">
            <a:avLst/>
          </a:prstGeom>
          <a:noFill/>
        </p:spPr>
        <p:txBody>
          <a:bodyPr wrap="square" rtlCol="0">
            <a:spAutoFit/>
          </a:bodyPr>
          <a:lstStyle/>
          <a:p>
            <a:pPr algn="ct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Patterns and </a:t>
            </a:r>
            <a:r>
              <a:rPr lang="en-GB" sz="3200" b="1"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Sierpinski’s</a:t>
            </a:r>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Triangle</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44" name="TextBox 8"/>
          <p:cNvSpPr txBox="1"/>
          <p:nvPr/>
        </p:nvSpPr>
        <p:spPr>
          <a:xfrm>
            <a:off x="1730719" y="2221595"/>
            <a:ext cx="6551164" cy="34163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3000">
                <a:solidFill>
                  <a:srgbClr val="00ACAE"/>
                </a:solidFill>
                <a:latin typeface="Meta"/>
                <a:ea typeface="Meta"/>
                <a:cs typeface="Meta"/>
                <a:sym typeface="Meta"/>
              </a:defRPr>
            </a:lvl1pPr>
          </a:lstStyle>
          <a:p>
            <a:r>
              <a:rPr sz="10800" dirty="0">
                <a:latin typeface="+mn-lt"/>
              </a:rPr>
              <a:t>1, 2, 4, ...</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47" name="TextBox 8"/>
          <p:cNvSpPr txBox="1"/>
          <p:nvPr/>
        </p:nvSpPr>
        <p:spPr>
          <a:xfrm>
            <a:off x="1296418" y="1408795"/>
            <a:ext cx="6551164" cy="34163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ctr">
              <a:defRPr sz="13000">
                <a:solidFill>
                  <a:srgbClr val="00ACAE"/>
                </a:solidFill>
                <a:latin typeface="Meta"/>
                <a:ea typeface="Meta"/>
                <a:cs typeface="Meta"/>
                <a:sym typeface="Meta"/>
              </a:defRPr>
            </a:pPr>
            <a:r>
              <a:rPr sz="10800" dirty="0">
                <a:latin typeface="+mn-lt"/>
              </a:rPr>
              <a:t>Chaos</a:t>
            </a:r>
          </a:p>
          <a:p>
            <a:pPr algn="ctr">
              <a:defRPr sz="13000">
                <a:solidFill>
                  <a:srgbClr val="00ACAE"/>
                </a:solidFill>
                <a:latin typeface="Meta"/>
                <a:ea typeface="Meta"/>
                <a:cs typeface="Meta"/>
                <a:sym typeface="Meta"/>
              </a:defRPr>
            </a:pPr>
            <a:r>
              <a:rPr sz="10800" dirty="0">
                <a:latin typeface="+mn-lt"/>
              </a:rPr>
              <a:t>Game</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50" name="TextBox 8"/>
          <p:cNvSpPr txBox="1"/>
          <p:nvPr/>
        </p:nvSpPr>
        <p:spPr>
          <a:xfrm>
            <a:off x="1730719" y="2221595"/>
            <a:ext cx="655116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3000">
                <a:solidFill>
                  <a:srgbClr val="00ACAE"/>
                </a:solidFill>
                <a:latin typeface="Meta"/>
                <a:ea typeface="Meta"/>
                <a:cs typeface="Meta"/>
                <a:sym typeface="Meta"/>
              </a:defRPr>
            </a:lvl1pPr>
          </a:lstStyle>
          <a:p>
            <a:r>
              <a:rPr sz="10800" dirty="0">
                <a:latin typeface="+mn-lt"/>
              </a:rPr>
              <a:t>iteration</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53"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54"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55"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56"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59"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60"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61"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62"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63"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264"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265"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68"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69"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70"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71" name="Circle"/>
          <p:cNvSpPr/>
          <p:nvPr/>
        </p:nvSpPr>
        <p:spPr>
          <a:xfrm>
            <a:off x="7307039" y="5147733"/>
            <a:ext cx="134856" cy="134856"/>
          </a:xfrm>
          <a:prstGeom prst="ellipse">
            <a:avLst/>
          </a:prstGeom>
          <a:solidFill>
            <a:srgbClr val="000000"/>
          </a:solidFill>
          <a:ln w="101600">
            <a:solidFill>
              <a:srgbClr val="000000"/>
            </a:solidFill>
            <a:miter/>
          </a:ln>
        </p:spPr>
        <p:txBody>
          <a:bodyPr lIns="45719" rIns="45719" anchor="ctr"/>
          <a:lstStyle/>
          <a:p>
            <a:endParaRPr/>
          </a:p>
        </p:txBody>
      </p:sp>
      <p:sp>
        <p:nvSpPr>
          <p:cNvPr id="272"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273"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latin typeface="Meta"/>
                <a:ea typeface="Meta"/>
                <a:cs typeface="Meta"/>
                <a:sym typeface="Meta"/>
              </a:defRPr>
            </a:lvl1pPr>
          </a:lstStyle>
          <a:p>
            <a:r>
              <a:t>3,4</a:t>
            </a:r>
          </a:p>
        </p:txBody>
      </p:sp>
      <p:sp>
        <p:nvSpPr>
          <p:cNvPr id="274"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77"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78" name="Circle"/>
          <p:cNvSpPr/>
          <p:nvPr/>
        </p:nvSpPr>
        <p:spPr>
          <a:xfrm>
            <a:off x="4504572" y="618066"/>
            <a:ext cx="134856" cy="134856"/>
          </a:xfrm>
          <a:prstGeom prst="ellipse">
            <a:avLst/>
          </a:prstGeom>
          <a:solidFill>
            <a:srgbClr val="000000"/>
          </a:solidFill>
          <a:ln w="101600">
            <a:solidFill>
              <a:srgbClr val="000000"/>
            </a:solidFill>
            <a:miter/>
          </a:ln>
        </p:spPr>
        <p:txBody>
          <a:bodyPr lIns="45719" rIns="45719" anchor="ctr"/>
          <a:lstStyle/>
          <a:p>
            <a:endParaRPr/>
          </a:p>
        </p:txBody>
      </p:sp>
      <p:sp>
        <p:nvSpPr>
          <p:cNvPr id="279"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80"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81"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latin typeface="Meta"/>
                <a:ea typeface="Meta"/>
                <a:cs typeface="Meta"/>
                <a:sym typeface="Meta"/>
              </a:defRPr>
            </a:lvl1pPr>
          </a:lstStyle>
          <a:p>
            <a:r>
              <a:t>1,2</a:t>
            </a:r>
          </a:p>
        </p:txBody>
      </p:sp>
      <p:sp>
        <p:nvSpPr>
          <p:cNvPr id="282"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283"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86"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87" name="Line"/>
          <p:cNvSpPr/>
          <p:nvPr/>
        </p:nvSpPr>
        <p:spPr>
          <a:xfrm>
            <a:off x="4589627" y="681368"/>
            <a:ext cx="2764666" cy="4513131"/>
          </a:xfrm>
          <a:prstGeom prst="line">
            <a:avLst/>
          </a:prstGeom>
          <a:ln w="63500">
            <a:solidFill>
              <a:schemeClr val="accent1"/>
            </a:solidFill>
            <a:miter/>
          </a:ln>
        </p:spPr>
        <p:txBody>
          <a:bodyPr lIns="45719" rIns="45719"/>
          <a:lstStyle/>
          <a:p>
            <a:endParaRPr/>
          </a:p>
        </p:txBody>
      </p:sp>
      <p:sp>
        <p:nvSpPr>
          <p:cNvPr id="288" name="Circle"/>
          <p:cNvSpPr/>
          <p:nvPr/>
        </p:nvSpPr>
        <p:spPr>
          <a:xfrm>
            <a:off x="4504572" y="618066"/>
            <a:ext cx="134856" cy="134856"/>
          </a:xfrm>
          <a:prstGeom prst="ellipse">
            <a:avLst/>
          </a:prstGeom>
          <a:solidFill>
            <a:srgbClr val="000000"/>
          </a:solidFill>
          <a:ln w="101600">
            <a:solidFill>
              <a:srgbClr val="000000"/>
            </a:solidFill>
            <a:miter/>
          </a:ln>
        </p:spPr>
        <p:txBody>
          <a:bodyPr lIns="45719" rIns="45719" anchor="ctr"/>
          <a:lstStyle/>
          <a:p>
            <a:endParaRPr/>
          </a:p>
        </p:txBody>
      </p:sp>
      <p:sp>
        <p:nvSpPr>
          <p:cNvPr id="289"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90"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91"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latin typeface="Meta"/>
                <a:ea typeface="Meta"/>
                <a:cs typeface="Meta"/>
                <a:sym typeface="Meta"/>
              </a:defRPr>
            </a:lvl1pPr>
          </a:lstStyle>
          <a:p>
            <a:r>
              <a:t>1,2</a:t>
            </a:r>
          </a:p>
        </p:txBody>
      </p:sp>
      <p:sp>
        <p:nvSpPr>
          <p:cNvPr id="292"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293"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96"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297" name="Line"/>
          <p:cNvSpPr/>
          <p:nvPr/>
        </p:nvSpPr>
        <p:spPr>
          <a:xfrm>
            <a:off x="4589627" y="681368"/>
            <a:ext cx="2764666" cy="4513131"/>
          </a:xfrm>
          <a:prstGeom prst="line">
            <a:avLst/>
          </a:prstGeom>
          <a:ln w="63500">
            <a:solidFill>
              <a:schemeClr val="accent1"/>
            </a:solidFill>
            <a:miter/>
          </a:ln>
        </p:spPr>
        <p:txBody>
          <a:bodyPr lIns="45719" rIns="45719"/>
          <a:lstStyle/>
          <a:p>
            <a:endParaRPr/>
          </a:p>
        </p:txBody>
      </p:sp>
      <p:sp>
        <p:nvSpPr>
          <p:cNvPr id="298"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299"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00"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01"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02"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03"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grpSp>
        <p:nvGrpSpPr>
          <p:cNvPr id="307" name="Group"/>
          <p:cNvGrpSpPr/>
          <p:nvPr/>
        </p:nvGrpSpPr>
        <p:grpSpPr>
          <a:xfrm>
            <a:off x="4915681" y="567266"/>
            <a:ext cx="2860723" cy="4547098"/>
            <a:chOff x="0" y="0"/>
            <a:chExt cx="2860721" cy="4547096"/>
          </a:xfrm>
        </p:grpSpPr>
        <p:sp>
          <p:nvSpPr>
            <p:cNvPr id="304" name="20cm"/>
            <p:cNvSpPr txBox="1"/>
            <p:nvPr/>
          </p:nvSpPr>
          <p:spPr>
            <a:xfrm rot="19795926">
              <a:off x="1157878" y="2027311"/>
              <a:ext cx="656588"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a:latin typeface="MetaBook-Roman"/>
                  <a:ea typeface="MetaBook-Roman"/>
                  <a:cs typeface="MetaBook-Roman"/>
                  <a:sym typeface="MetaBook-Roman"/>
                </a:defRPr>
              </a:lvl1pPr>
            </a:lstStyle>
            <a:p>
              <a:r>
                <a:rPr dirty="0">
                  <a:latin typeface="Meta"/>
                </a:rPr>
                <a:t>20cm</a:t>
              </a:r>
            </a:p>
          </p:txBody>
        </p:sp>
        <p:sp>
          <p:nvSpPr>
            <p:cNvPr id="305" name="Line"/>
            <p:cNvSpPr/>
            <p:nvPr/>
          </p:nvSpPr>
          <p:spPr>
            <a:xfrm>
              <a:off x="1557409" y="2433835"/>
              <a:ext cx="1303312" cy="2113261"/>
            </a:xfrm>
            <a:prstGeom prst="line">
              <a:avLst/>
            </a:prstGeom>
            <a:noFill/>
            <a:ln w="381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sp>
          <p:nvSpPr>
            <p:cNvPr id="306" name="Line"/>
            <p:cNvSpPr/>
            <p:nvPr/>
          </p:nvSpPr>
          <p:spPr>
            <a:xfrm flipH="1" flipV="1">
              <a:off x="0" y="0"/>
              <a:ext cx="1303409" cy="2027436"/>
            </a:xfrm>
            <a:prstGeom prst="line">
              <a:avLst/>
            </a:prstGeom>
            <a:noFill/>
            <a:ln w="381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10"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11" name="Line"/>
          <p:cNvSpPr/>
          <p:nvPr/>
        </p:nvSpPr>
        <p:spPr>
          <a:xfrm>
            <a:off x="4589627" y="681368"/>
            <a:ext cx="2764666" cy="4513131"/>
          </a:xfrm>
          <a:prstGeom prst="line">
            <a:avLst/>
          </a:prstGeom>
          <a:ln w="63500">
            <a:solidFill>
              <a:schemeClr val="accent1"/>
            </a:solidFill>
            <a:miter/>
          </a:ln>
        </p:spPr>
        <p:txBody>
          <a:bodyPr lIns="45719" rIns="45719"/>
          <a:lstStyle/>
          <a:p>
            <a:endParaRPr/>
          </a:p>
        </p:txBody>
      </p:sp>
      <p:sp>
        <p:nvSpPr>
          <p:cNvPr id="312"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13"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14"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15"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16"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17"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
        <p:nvSpPr>
          <p:cNvPr id="318" name="Circle"/>
          <p:cNvSpPr/>
          <p:nvPr/>
        </p:nvSpPr>
        <p:spPr>
          <a:xfrm>
            <a:off x="5904532" y="2870505"/>
            <a:ext cx="134856" cy="134856"/>
          </a:xfrm>
          <a:prstGeom prst="ellipse">
            <a:avLst/>
          </a:prstGeom>
          <a:solidFill>
            <a:srgbClr val="00ACAE"/>
          </a:solidFill>
          <a:ln w="101600">
            <a:solidFill>
              <a:srgbClr val="00ACAE"/>
            </a:solidFill>
            <a:miter/>
          </a:ln>
        </p:spPr>
        <p:txBody>
          <a:bodyPr lIns="45719" rIns="45719" anchor="ctr"/>
          <a:lstStyle/>
          <a:p>
            <a:endParaRPr/>
          </a:p>
        </p:txBody>
      </p:sp>
      <p:grpSp>
        <p:nvGrpSpPr>
          <p:cNvPr id="322" name="Group"/>
          <p:cNvGrpSpPr/>
          <p:nvPr/>
        </p:nvGrpSpPr>
        <p:grpSpPr>
          <a:xfrm>
            <a:off x="6299022" y="2792776"/>
            <a:ext cx="1435048" cy="2304655"/>
            <a:chOff x="1425674" y="2242443"/>
            <a:chExt cx="1435047" cy="2304653"/>
          </a:xfrm>
        </p:grpSpPr>
        <p:sp>
          <p:nvSpPr>
            <p:cNvPr id="319" name="10cm"/>
            <p:cNvSpPr txBox="1"/>
            <p:nvPr/>
          </p:nvSpPr>
          <p:spPr>
            <a:xfrm rot="19695809">
              <a:off x="1856638" y="3169069"/>
              <a:ext cx="656588"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a:latin typeface="MetaBook-Roman"/>
                  <a:ea typeface="MetaBook-Roman"/>
                  <a:cs typeface="MetaBook-Roman"/>
                  <a:sym typeface="MetaBook-Roman"/>
                </a:defRPr>
              </a:lvl1pPr>
            </a:lstStyle>
            <a:p>
              <a:r>
                <a:rPr dirty="0">
                  <a:latin typeface="Meta"/>
                </a:rPr>
                <a:t>10cm</a:t>
              </a:r>
            </a:p>
          </p:txBody>
        </p:sp>
        <p:sp>
          <p:nvSpPr>
            <p:cNvPr id="320" name="Line"/>
            <p:cNvSpPr/>
            <p:nvPr/>
          </p:nvSpPr>
          <p:spPr>
            <a:xfrm>
              <a:off x="2266558" y="3586162"/>
              <a:ext cx="594163" cy="960934"/>
            </a:xfrm>
            <a:prstGeom prst="line">
              <a:avLst/>
            </a:prstGeom>
            <a:noFill/>
            <a:ln w="381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sp>
          <p:nvSpPr>
            <p:cNvPr id="321" name="Line"/>
            <p:cNvSpPr/>
            <p:nvPr/>
          </p:nvSpPr>
          <p:spPr>
            <a:xfrm flipH="1" flipV="1">
              <a:off x="1425674" y="2242443"/>
              <a:ext cx="581262" cy="972741"/>
            </a:xfrm>
            <a:prstGeom prst="line">
              <a:avLst/>
            </a:prstGeom>
            <a:noFill/>
            <a:ln w="381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world where everyone is inspired to think more deeply about science and its place in our lives</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1382079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25"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26"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27"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28"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29"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30"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31"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
        <p:nvSpPr>
          <p:cNvPr id="332" name="Circle"/>
          <p:cNvSpPr/>
          <p:nvPr/>
        </p:nvSpPr>
        <p:spPr>
          <a:xfrm>
            <a:off x="5904532" y="2870505"/>
            <a:ext cx="134856" cy="134856"/>
          </a:xfrm>
          <a:prstGeom prst="ellipse">
            <a:avLst/>
          </a:prstGeom>
          <a:solidFill>
            <a:srgbClr val="000000"/>
          </a:solidFill>
          <a:ln w="1016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35"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36" name="Line"/>
          <p:cNvSpPr/>
          <p:nvPr/>
        </p:nvSpPr>
        <p:spPr>
          <a:xfrm flipV="1">
            <a:off x="1789707" y="2916633"/>
            <a:ext cx="4211043" cy="2277866"/>
          </a:xfrm>
          <a:prstGeom prst="line">
            <a:avLst/>
          </a:prstGeom>
          <a:ln w="63500">
            <a:solidFill>
              <a:schemeClr val="accent1"/>
            </a:solidFill>
            <a:miter/>
          </a:ln>
        </p:spPr>
        <p:txBody>
          <a:bodyPr lIns="45719" rIns="45719"/>
          <a:lstStyle/>
          <a:p>
            <a:endParaRPr/>
          </a:p>
        </p:txBody>
      </p:sp>
      <p:sp>
        <p:nvSpPr>
          <p:cNvPr id="337"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38" name="Circle"/>
          <p:cNvSpPr/>
          <p:nvPr/>
        </p:nvSpPr>
        <p:spPr>
          <a:xfrm>
            <a:off x="1706339" y="5147733"/>
            <a:ext cx="134856" cy="134856"/>
          </a:xfrm>
          <a:prstGeom prst="ellipse">
            <a:avLst/>
          </a:prstGeom>
          <a:solidFill>
            <a:srgbClr val="000000"/>
          </a:solidFill>
          <a:ln w="101600">
            <a:solidFill>
              <a:srgbClr val="000000"/>
            </a:solidFill>
            <a:miter/>
          </a:ln>
        </p:spPr>
        <p:txBody>
          <a:bodyPr lIns="45719" rIns="45719" anchor="ctr"/>
          <a:lstStyle/>
          <a:p>
            <a:endParaRPr/>
          </a:p>
        </p:txBody>
      </p:sp>
      <p:sp>
        <p:nvSpPr>
          <p:cNvPr id="339"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40"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41"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42"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latin typeface="Meta"/>
                <a:ea typeface="Meta"/>
                <a:cs typeface="Meta"/>
                <a:sym typeface="Meta"/>
              </a:defRPr>
            </a:lvl1pPr>
          </a:lstStyle>
          <a:p>
            <a:r>
              <a:t>5,6</a:t>
            </a:r>
          </a:p>
        </p:txBody>
      </p:sp>
      <p:sp>
        <p:nvSpPr>
          <p:cNvPr id="343" name="Circle"/>
          <p:cNvSpPr/>
          <p:nvPr/>
        </p:nvSpPr>
        <p:spPr>
          <a:xfrm>
            <a:off x="5904532" y="2870505"/>
            <a:ext cx="134856" cy="134856"/>
          </a:xfrm>
          <a:prstGeom prst="ellipse">
            <a:avLst/>
          </a:prstGeom>
          <a:solidFill>
            <a:srgbClr val="00ACAE"/>
          </a:solidFill>
          <a:ln w="101600">
            <a:solidFill>
              <a:srgbClr val="00ACAE"/>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46"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47" name="Line"/>
          <p:cNvSpPr/>
          <p:nvPr/>
        </p:nvSpPr>
        <p:spPr>
          <a:xfrm flipV="1">
            <a:off x="1789707" y="2916633"/>
            <a:ext cx="4211043" cy="2277866"/>
          </a:xfrm>
          <a:prstGeom prst="line">
            <a:avLst/>
          </a:prstGeom>
          <a:ln w="63500">
            <a:solidFill>
              <a:schemeClr val="accent1"/>
            </a:solidFill>
            <a:miter/>
          </a:ln>
        </p:spPr>
        <p:txBody>
          <a:bodyPr lIns="45719" rIns="45719"/>
          <a:lstStyle/>
          <a:p>
            <a:endParaRPr/>
          </a:p>
        </p:txBody>
      </p:sp>
      <p:sp>
        <p:nvSpPr>
          <p:cNvPr id="348"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49"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50"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51"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52"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53"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
        <p:nvSpPr>
          <p:cNvPr id="354" name="Circle"/>
          <p:cNvSpPr/>
          <p:nvPr/>
        </p:nvSpPr>
        <p:spPr>
          <a:xfrm>
            <a:off x="5904532" y="2870505"/>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55" name="Circle"/>
          <p:cNvSpPr/>
          <p:nvPr/>
        </p:nvSpPr>
        <p:spPr>
          <a:xfrm>
            <a:off x="3827801" y="3988138"/>
            <a:ext cx="134856" cy="134856"/>
          </a:xfrm>
          <a:prstGeom prst="ellipse">
            <a:avLst/>
          </a:prstGeom>
          <a:solidFill>
            <a:srgbClr val="00ACAE"/>
          </a:solidFill>
          <a:ln w="101600">
            <a:solidFill>
              <a:srgbClr val="00ACAE"/>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58"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59"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60"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61"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62"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63"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64"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
        <p:nvSpPr>
          <p:cNvPr id="365" name="Circle"/>
          <p:cNvSpPr/>
          <p:nvPr/>
        </p:nvSpPr>
        <p:spPr>
          <a:xfrm>
            <a:off x="5904532" y="2870505"/>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66" name="Circle"/>
          <p:cNvSpPr/>
          <p:nvPr/>
        </p:nvSpPr>
        <p:spPr>
          <a:xfrm>
            <a:off x="3827801" y="3988138"/>
            <a:ext cx="134856" cy="134856"/>
          </a:xfrm>
          <a:prstGeom prst="ellipse">
            <a:avLst/>
          </a:prstGeom>
          <a:solidFill>
            <a:srgbClr val="000000"/>
          </a:solidFill>
          <a:ln w="1016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69" name="Triangle"/>
          <p:cNvSpPr/>
          <p:nvPr/>
        </p:nvSpPr>
        <p:spPr>
          <a:xfrm>
            <a:off x="1761107" y="665438"/>
            <a:ext cx="5621786" cy="455072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solidFill>
              <a:schemeClr val="accent3">
                <a:lumOff val="17647"/>
              </a:schemeClr>
            </a:solidFill>
            <a:miter/>
          </a:ln>
        </p:spPr>
        <p:txBody>
          <a:bodyPr lIns="45719" rIns="45719" anchor="ctr"/>
          <a:lstStyle/>
          <a:p>
            <a:endParaRPr/>
          </a:p>
        </p:txBody>
      </p:sp>
      <p:sp>
        <p:nvSpPr>
          <p:cNvPr id="370" name="Circle"/>
          <p:cNvSpPr/>
          <p:nvPr/>
        </p:nvSpPr>
        <p:spPr>
          <a:xfrm>
            <a:off x="4504572" y="618066"/>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71" name="Circle"/>
          <p:cNvSpPr/>
          <p:nvPr/>
        </p:nvSpPr>
        <p:spPr>
          <a:xfrm>
            <a:off x="17063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72" name="Circle"/>
          <p:cNvSpPr/>
          <p:nvPr/>
        </p:nvSpPr>
        <p:spPr>
          <a:xfrm>
            <a:off x="7307039" y="5147733"/>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73" name="TextBox 8"/>
          <p:cNvSpPr txBox="1"/>
          <p:nvPr/>
        </p:nvSpPr>
        <p:spPr>
          <a:xfrm>
            <a:off x="4294659" y="683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1,2</a:t>
            </a:r>
          </a:p>
        </p:txBody>
      </p:sp>
      <p:sp>
        <p:nvSpPr>
          <p:cNvPr id="374" name="TextBox 8"/>
          <p:cNvSpPr txBox="1"/>
          <p:nvPr/>
        </p:nvSpPr>
        <p:spPr>
          <a:xfrm>
            <a:off x="7067493" y="5155295"/>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3,4</a:t>
            </a:r>
          </a:p>
        </p:txBody>
      </p:sp>
      <p:sp>
        <p:nvSpPr>
          <p:cNvPr id="375" name="TextBox 8"/>
          <p:cNvSpPr txBox="1"/>
          <p:nvPr/>
        </p:nvSpPr>
        <p:spPr>
          <a:xfrm>
            <a:off x="1492193" y="5176461"/>
            <a:ext cx="690148"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000">
                <a:solidFill>
                  <a:srgbClr val="00ACAE"/>
                </a:solidFill>
                <a:latin typeface="Meta"/>
                <a:ea typeface="Meta"/>
                <a:cs typeface="Meta"/>
                <a:sym typeface="Meta"/>
              </a:defRPr>
            </a:lvl1pPr>
          </a:lstStyle>
          <a:p>
            <a:r>
              <a:t>5,6</a:t>
            </a:r>
          </a:p>
        </p:txBody>
      </p:sp>
      <p:sp>
        <p:nvSpPr>
          <p:cNvPr id="376" name="Circle"/>
          <p:cNvSpPr/>
          <p:nvPr/>
        </p:nvSpPr>
        <p:spPr>
          <a:xfrm>
            <a:off x="5904532" y="2870505"/>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77" name="Circle"/>
          <p:cNvSpPr/>
          <p:nvPr/>
        </p:nvSpPr>
        <p:spPr>
          <a:xfrm>
            <a:off x="3827801" y="3988138"/>
            <a:ext cx="134856" cy="134856"/>
          </a:xfrm>
          <a:prstGeom prst="ellipse">
            <a:avLst/>
          </a:prstGeom>
          <a:solidFill>
            <a:srgbClr val="00ACAE"/>
          </a:solidFill>
          <a:ln w="101600">
            <a:solidFill>
              <a:srgbClr val="00ACAE"/>
            </a:solidFill>
            <a:miter/>
          </a:ln>
        </p:spPr>
        <p:txBody>
          <a:bodyPr lIns="45719" rIns="45719" anchor="ctr"/>
          <a:lstStyle/>
          <a:p>
            <a:endParaRPr/>
          </a:p>
        </p:txBody>
      </p:sp>
      <p:sp>
        <p:nvSpPr>
          <p:cNvPr id="378" name="Circle"/>
          <p:cNvSpPr/>
          <p:nvPr/>
        </p:nvSpPr>
        <p:spPr>
          <a:xfrm>
            <a:off x="4175926" y="2297120"/>
            <a:ext cx="134856" cy="134856"/>
          </a:xfrm>
          <a:prstGeom prst="ellipse">
            <a:avLst/>
          </a:prstGeom>
          <a:solidFill>
            <a:srgbClr val="00ACAE"/>
          </a:solidFill>
          <a:ln w="101600">
            <a:solidFill>
              <a:srgbClr val="00ACAE"/>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81" name="TextBox 9"/>
          <p:cNvSpPr txBox="1"/>
          <p:nvPr/>
        </p:nvSpPr>
        <p:spPr>
          <a:xfrm>
            <a:off x="1581942" y="855979"/>
            <a:ext cx="6616307" cy="46474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228600" indent="-228600">
              <a:spcBef>
                <a:spcPts val="1000"/>
              </a:spcBef>
              <a:spcAft>
                <a:spcPts val="600"/>
              </a:spcAft>
              <a:buSzPct val="36000"/>
              <a:buBlip>
                <a:blip r:embed="rId3"/>
              </a:buBlip>
              <a:defRPr sz="4100">
                <a:latin typeface="MetaBook-Roman"/>
                <a:ea typeface="MetaBook-Roman"/>
                <a:cs typeface="MetaBook-Roman"/>
                <a:sym typeface="MetaBook-Roman"/>
              </a:defRPr>
            </a:pPr>
            <a:r>
              <a:rPr sz="3200" dirty="0">
                <a:latin typeface="+mn-lt"/>
              </a:rPr>
              <a:t>Roll the dice</a:t>
            </a:r>
          </a:p>
          <a:p>
            <a:pPr marL="228600" indent="-228600">
              <a:spcBef>
                <a:spcPts val="1000"/>
              </a:spcBef>
              <a:spcAft>
                <a:spcPts val="600"/>
              </a:spcAft>
              <a:buSzPct val="36000"/>
              <a:buBlip>
                <a:blip r:embed="rId3"/>
              </a:buBlip>
              <a:defRPr sz="4100">
                <a:latin typeface="MetaBook-Roman"/>
                <a:ea typeface="MetaBook-Roman"/>
                <a:cs typeface="MetaBook-Roman"/>
                <a:sym typeface="MetaBook-Roman"/>
              </a:defRPr>
            </a:pPr>
            <a:r>
              <a:rPr sz="3200" dirty="0">
                <a:latin typeface="+mn-lt"/>
              </a:rPr>
              <a:t>Draw a line from the last dot you drew to that corner of the triangle</a:t>
            </a:r>
          </a:p>
          <a:p>
            <a:pPr marL="228600" indent="-228600">
              <a:spcBef>
                <a:spcPts val="1000"/>
              </a:spcBef>
              <a:spcAft>
                <a:spcPts val="600"/>
              </a:spcAft>
              <a:buSzPct val="36000"/>
              <a:buBlip>
                <a:blip r:embed="rId3"/>
              </a:buBlip>
              <a:defRPr sz="4100">
                <a:latin typeface="MetaBook-Roman"/>
                <a:ea typeface="MetaBook-Roman"/>
                <a:cs typeface="MetaBook-Roman"/>
                <a:sym typeface="MetaBook-Roman"/>
              </a:defRPr>
            </a:pPr>
            <a:r>
              <a:rPr sz="3200" dirty="0">
                <a:latin typeface="+mn-lt"/>
              </a:rPr>
              <a:t>Measure the length of the line and divide by 2</a:t>
            </a:r>
          </a:p>
          <a:p>
            <a:pPr marL="228600" indent="-228600">
              <a:spcBef>
                <a:spcPts val="1000"/>
              </a:spcBef>
              <a:spcAft>
                <a:spcPts val="600"/>
              </a:spcAft>
              <a:buSzPct val="36000"/>
              <a:buBlip>
                <a:blip r:embed="rId3"/>
              </a:buBlip>
              <a:defRPr sz="4100">
                <a:latin typeface="MetaBook-Roman"/>
                <a:ea typeface="MetaBook-Roman"/>
                <a:cs typeface="MetaBook-Roman"/>
                <a:sym typeface="MetaBook-Roman"/>
              </a:defRPr>
            </a:pPr>
            <a:r>
              <a:rPr sz="3200" dirty="0">
                <a:latin typeface="+mn-lt"/>
              </a:rPr>
              <a:t>Mark the point half way along the line</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3"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 name="TextBox 1"/>
          <p:cNvSpPr txBox="1"/>
          <p:nvPr/>
        </p:nvSpPr>
        <p:spPr>
          <a:xfrm>
            <a:off x="1576252" y="1271452"/>
            <a:ext cx="5649943" cy="17543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b="1" dirty="0" smtClean="0">
                <a:solidFill>
                  <a:srgbClr val="008080"/>
                </a:solidFill>
                <a:latin typeface="+mn-lt"/>
              </a:rPr>
              <a:t>Use this link to see the Chaos Game played</a:t>
            </a:r>
          </a:p>
          <a:p>
            <a:pPr marL="0" marR="0" indent="0" algn="l" defTabSz="914400" rtl="0" fontAlgn="auto" latinLnBrk="0" hangingPunct="0">
              <a:lnSpc>
                <a:spcPct val="100000"/>
              </a:lnSpc>
              <a:spcBef>
                <a:spcPts val="0"/>
              </a:spcBef>
              <a:spcAft>
                <a:spcPts val="0"/>
              </a:spcAft>
              <a:buClrTx/>
              <a:buSzTx/>
              <a:buFontTx/>
              <a:buNone/>
              <a:tabLst/>
            </a:pPr>
            <a:endParaRPr lang="en-GB" b="1" dirty="0">
              <a:solidFill>
                <a:srgbClr val="008080"/>
              </a:solidFill>
              <a:latin typeface="+mn-lt"/>
            </a:endParaRPr>
          </a:p>
          <a:p>
            <a:pPr marL="0" marR="0" indent="0" algn="l" defTabSz="914400" rtl="0" fontAlgn="auto" latinLnBrk="0" hangingPunct="0">
              <a:lnSpc>
                <a:spcPct val="100000"/>
              </a:lnSpc>
              <a:spcBef>
                <a:spcPts val="0"/>
              </a:spcBef>
              <a:spcAft>
                <a:spcPts val="0"/>
              </a:spcAft>
              <a:buClrTx/>
              <a:buSzTx/>
              <a:buFontTx/>
              <a:buNone/>
              <a:tabLst/>
            </a:pPr>
            <a:r>
              <a:rPr lang="en-GB" b="1" dirty="0" smtClean="0">
                <a:solidFill>
                  <a:srgbClr val="008080"/>
                </a:solidFill>
                <a:latin typeface="+mn-lt"/>
                <a:hlinkClick r:id="rId3"/>
              </a:rPr>
              <a:t>b</a:t>
            </a:r>
            <a:r>
              <a:rPr kumimoji="0" lang="en-GB" sz="1800" b="1" i="0" u="none" strike="noStrike" cap="none" spc="0" normalizeH="0" baseline="0" dirty="0" smtClean="0">
                <a:ln>
                  <a:noFill/>
                </a:ln>
                <a:solidFill>
                  <a:srgbClr val="008080"/>
                </a:solidFill>
                <a:effectLst/>
                <a:uFillTx/>
                <a:latin typeface="+mn-lt"/>
                <a:sym typeface="Calibri"/>
                <a:hlinkClick r:id="rId3"/>
              </a:rPr>
              <a:t>it.ly/</a:t>
            </a:r>
            <a:r>
              <a:rPr kumimoji="0" lang="en-GB" sz="1800" b="1" i="0" u="none" strike="noStrike" cap="none" spc="0" normalizeH="0" baseline="0" dirty="0" err="1" smtClean="0">
                <a:ln>
                  <a:noFill/>
                </a:ln>
                <a:solidFill>
                  <a:srgbClr val="008080"/>
                </a:solidFill>
                <a:effectLst/>
                <a:uFillTx/>
                <a:latin typeface="+mn-lt"/>
                <a:sym typeface="Calibri"/>
                <a:hlinkClick r:id="rId3"/>
              </a:rPr>
              <a:t>sierpinski</a:t>
            </a:r>
            <a:r>
              <a:rPr kumimoji="0" lang="en-GB" sz="1800" b="1" i="0" u="none" strike="noStrike" cap="none" spc="0" normalizeH="0" baseline="0" dirty="0" smtClean="0">
                <a:ln>
                  <a:noFill/>
                </a:ln>
                <a:solidFill>
                  <a:srgbClr val="008080"/>
                </a:solidFill>
                <a:effectLst/>
                <a:uFillTx/>
                <a:latin typeface="+mn-lt"/>
                <a:sym typeface="Calibri"/>
                <a:hlinkClick r:id="rId3"/>
              </a:rPr>
              <a:t>-chaos</a:t>
            </a:r>
            <a:endParaRPr kumimoji="0" lang="en-GB" sz="1800" b="1" i="0" u="none" strike="noStrike" cap="none" spc="0" normalizeH="0" baseline="0" dirty="0" smtClean="0">
              <a:ln>
                <a:noFill/>
              </a:ln>
              <a:solidFill>
                <a:srgbClr val="008080"/>
              </a:solidFill>
              <a:effectLst/>
              <a:uFillTx/>
              <a:latin typeface="+mn-lt"/>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1" i="0" u="none" strike="noStrike" cap="none" spc="0" normalizeH="0" baseline="0" dirty="0" smtClean="0">
              <a:ln>
                <a:noFill/>
              </a:ln>
              <a:solidFill>
                <a:srgbClr val="008080"/>
              </a:solidFill>
              <a:effectLst/>
              <a:uFillTx/>
              <a:latin typeface="+mn-lt"/>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1" i="0" u="none" strike="noStrike" cap="none" spc="0" normalizeH="0" baseline="0" dirty="0" smtClean="0">
              <a:ln>
                <a:noFill/>
              </a:ln>
              <a:solidFill>
                <a:srgbClr val="008080"/>
              </a:solidFill>
              <a:effectLst/>
              <a:uFillTx/>
              <a:latin typeface="+mn-lt"/>
              <a:sym typeface="Calibri"/>
            </a:endParaRPr>
          </a:p>
          <a:p>
            <a:endParaRPr kumimoji="0" lang="en-GB" sz="1800" b="0" i="0" u="none" strike="noStrike" cap="none" spc="0" normalizeH="0" baseline="0" dirty="0">
              <a:ln>
                <a:noFill/>
              </a:ln>
              <a:solidFill>
                <a:srgbClr val="000000"/>
              </a:solidFill>
              <a:effectLst/>
              <a:uFillTx/>
              <a:latin typeface="+mn-lt"/>
              <a:ea typeface="+mj-ea"/>
              <a:cs typeface="+mj-cs"/>
              <a:sym typeface="Calibri"/>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ierpinski_chaos_animat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66299" y="0"/>
            <a:ext cx="7921625" cy="6858000"/>
          </a:xfrm>
          <a:prstGeom prst="rect">
            <a:avLst/>
          </a:prstGeom>
        </p:spPr>
      </p:pic>
      <p:pic>
        <p:nvPicPr>
          <p:cNvPr id="385" name="Picture 3" descr="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386" name="Sierpinski_chaos_animated.gif" descr="Sierpinski_chaos_animated.gif"/>
          <p:cNvPicPr>
            <a:picLocks/>
          </p:cNvPicPr>
          <p:nvPr/>
        </p:nvPicPr>
        <p:blipFill>
          <a:blip r:embed="rId6">
            <a:extLst/>
          </a:blip>
          <a:stretch>
            <a:fillRect/>
          </a:stretch>
        </p:blipFill>
        <p:spPr>
          <a:xfrm>
            <a:off x="1617388" y="221564"/>
            <a:ext cx="6772824" cy="5873006"/>
          </a:xfrm>
          <a:prstGeom prst="rect">
            <a:avLst/>
          </a:prstGeom>
          <a:noFill/>
          <a:ln w="12700">
            <a:miter lim="400000"/>
          </a:ln>
        </p:spPr>
      </p:pic>
      <p:sp>
        <p:nvSpPr>
          <p:cNvPr id="387" name="Triangle"/>
          <p:cNvSpPr/>
          <p:nvPr/>
        </p:nvSpPr>
        <p:spPr>
          <a:xfrm>
            <a:off x="1610882" y="203528"/>
            <a:ext cx="6782132" cy="587888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12700">
            <a:solidFill>
              <a:schemeClr val="accent3">
                <a:lumOff val="17647"/>
              </a:schemeClr>
            </a:solidFill>
            <a:miter/>
          </a:ln>
        </p:spPr>
        <p:txBody>
          <a:bodyPr lIns="45719" rIns="45719" anchor="ctr"/>
          <a:lstStyle/>
          <a:p>
            <a:endParaRPr/>
          </a:p>
        </p:txBody>
      </p:sp>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390"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91" name="TextBox 8"/>
          <p:cNvSpPr txBox="1"/>
          <p:nvPr/>
        </p:nvSpPr>
        <p:spPr>
          <a:xfrm>
            <a:off x="1647834" y="181128"/>
            <a:ext cx="6551164" cy="7694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000">
                <a:solidFill>
                  <a:srgbClr val="00ACAE"/>
                </a:solidFill>
                <a:latin typeface="Meta"/>
                <a:ea typeface="Meta"/>
                <a:cs typeface="Meta"/>
                <a:sym typeface="Meta"/>
              </a:defRPr>
            </a:lvl1pPr>
          </a:lstStyle>
          <a:p>
            <a:r>
              <a:rPr sz="4400" dirty="0" err="1">
                <a:latin typeface="+mn-lt"/>
              </a:rPr>
              <a:t>Sierpinski</a:t>
            </a:r>
            <a:r>
              <a:rPr sz="4400" dirty="0">
                <a:latin typeface="+mn-lt"/>
              </a:rPr>
              <a:t>      Triangle</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3"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 name="TextBox 1"/>
          <p:cNvSpPr txBox="1"/>
          <p:nvPr/>
        </p:nvSpPr>
        <p:spPr>
          <a:xfrm>
            <a:off x="1576252" y="1271452"/>
            <a:ext cx="5564777" cy="2308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GB" b="1" dirty="0" smtClean="0">
                <a:solidFill>
                  <a:srgbClr val="008080"/>
                </a:solidFill>
                <a:latin typeface="+mn-lt"/>
              </a:rPr>
              <a:t>Use this link to see why no points can land in the middle triangle</a:t>
            </a:r>
          </a:p>
          <a:p>
            <a:pPr marL="0" marR="0" indent="0" algn="l" defTabSz="914400" rtl="0" fontAlgn="auto" latinLnBrk="0" hangingPunct="0">
              <a:lnSpc>
                <a:spcPct val="100000"/>
              </a:lnSpc>
              <a:spcBef>
                <a:spcPts val="0"/>
              </a:spcBef>
              <a:spcAft>
                <a:spcPts val="0"/>
              </a:spcAft>
              <a:buClrTx/>
              <a:buSzTx/>
              <a:buFontTx/>
              <a:buNone/>
              <a:tabLst/>
            </a:pPr>
            <a:endParaRPr lang="en-GB" b="1" dirty="0">
              <a:solidFill>
                <a:srgbClr val="008080"/>
              </a:solidFill>
              <a:latin typeface="+mn-lt"/>
            </a:endParaRPr>
          </a:p>
          <a:p>
            <a:pPr marL="0" marR="0" indent="0" algn="l" defTabSz="914400" rtl="0" fontAlgn="auto" latinLnBrk="0" hangingPunct="0">
              <a:lnSpc>
                <a:spcPct val="100000"/>
              </a:lnSpc>
              <a:spcBef>
                <a:spcPts val="0"/>
              </a:spcBef>
              <a:spcAft>
                <a:spcPts val="0"/>
              </a:spcAft>
              <a:buClrTx/>
              <a:buSzTx/>
              <a:buFontTx/>
              <a:buNone/>
              <a:tabLst/>
            </a:pPr>
            <a:r>
              <a:rPr lang="en-GB" b="1" dirty="0" smtClean="0">
                <a:solidFill>
                  <a:srgbClr val="008080"/>
                </a:solidFill>
                <a:latin typeface="+mn-lt"/>
                <a:hlinkClick r:id="rId3"/>
              </a:rPr>
              <a:t>b</a:t>
            </a:r>
            <a:r>
              <a:rPr kumimoji="0" lang="en-GB" sz="1800" b="1" i="0" u="none" strike="noStrike" cap="none" spc="0" normalizeH="0" baseline="0" dirty="0" smtClean="0">
                <a:ln>
                  <a:noFill/>
                </a:ln>
                <a:solidFill>
                  <a:srgbClr val="008080"/>
                </a:solidFill>
                <a:effectLst/>
                <a:uFillTx/>
                <a:latin typeface="+mn-lt"/>
                <a:sym typeface="Calibri"/>
                <a:hlinkClick r:id="rId3"/>
              </a:rPr>
              <a:t>it.ly/</a:t>
            </a:r>
            <a:r>
              <a:rPr kumimoji="0" lang="en-GB" sz="1800" b="1" i="0" u="none" strike="noStrike" cap="none" spc="0" normalizeH="0" baseline="0" dirty="0" err="1" smtClean="0">
                <a:ln>
                  <a:noFill/>
                </a:ln>
                <a:solidFill>
                  <a:srgbClr val="008080"/>
                </a:solidFill>
                <a:effectLst/>
                <a:uFillTx/>
                <a:latin typeface="+mn-lt"/>
                <a:sym typeface="Calibri"/>
                <a:hlinkClick r:id="rId3"/>
              </a:rPr>
              <a:t>sierpinski</a:t>
            </a:r>
            <a:r>
              <a:rPr kumimoji="0" lang="en-GB" sz="1800" b="1" i="0" u="none" strike="noStrike" cap="none" spc="0" normalizeH="0" baseline="0" dirty="0" smtClean="0">
                <a:ln>
                  <a:noFill/>
                </a:ln>
                <a:solidFill>
                  <a:srgbClr val="008080"/>
                </a:solidFill>
                <a:effectLst/>
                <a:uFillTx/>
                <a:latin typeface="+mn-lt"/>
                <a:sym typeface="Calibri"/>
                <a:hlinkClick r:id="rId3"/>
              </a:rPr>
              <a:t>-midpoint</a:t>
            </a:r>
            <a:endParaRPr kumimoji="0" lang="en-GB" sz="1800" b="1" i="0" u="none" strike="noStrike" cap="none" spc="0" normalizeH="0" baseline="0" dirty="0" smtClean="0">
              <a:ln>
                <a:noFill/>
              </a:ln>
              <a:solidFill>
                <a:srgbClr val="008080"/>
              </a:solidFill>
              <a:effectLst/>
              <a:uFillTx/>
              <a:latin typeface="+mn-lt"/>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1" i="0" u="none" strike="noStrike" cap="none" spc="0" normalizeH="0" baseline="0" dirty="0" smtClean="0">
              <a:ln>
                <a:noFill/>
              </a:ln>
              <a:solidFill>
                <a:srgbClr val="008080"/>
              </a:solidFill>
              <a:effectLst/>
              <a:uFillTx/>
              <a:latin typeface="+mn-lt"/>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1" i="0" u="none" strike="noStrike" cap="none" spc="0" normalizeH="0" baseline="0" dirty="0" smtClean="0">
              <a:ln>
                <a:noFill/>
              </a:ln>
              <a:solidFill>
                <a:srgbClr val="008080"/>
              </a:solidFill>
              <a:effectLst/>
              <a:uFillTx/>
              <a:latin typeface="+mn-lt"/>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1" i="0" u="none" strike="noStrike" cap="none" spc="0" normalizeH="0" baseline="0" dirty="0" smtClean="0">
              <a:ln>
                <a:noFill/>
              </a:ln>
              <a:solidFill>
                <a:srgbClr val="008080"/>
              </a:solidFill>
              <a:effectLst/>
              <a:uFillTx/>
              <a:latin typeface="+mn-lt"/>
              <a:sym typeface="Calibri"/>
            </a:endParaRPr>
          </a:p>
          <a:p>
            <a:endParaRPr kumimoji="0" lang="en-GB" sz="1800" b="0" i="0" u="none" strike="noStrike" cap="none" spc="0" normalizeH="0" baseline="0" dirty="0">
              <a:ln>
                <a:noFill/>
              </a:ln>
              <a:solidFill>
                <a:srgbClr val="000000"/>
              </a:solidFill>
              <a:effectLst/>
              <a:uFillTx/>
              <a:latin typeface="+mn-lt"/>
              <a:ea typeface="+mj-ea"/>
              <a:cs typeface="+mj-cs"/>
              <a:sym typeface="Calibri"/>
            </a:endParaRPr>
          </a:p>
        </p:txBody>
      </p:sp>
    </p:spTree>
    <p:extLst>
      <p:ext uri="{BB962C8B-B14F-4D97-AF65-F5344CB8AC3E}">
        <p14:creationId xmlns:p14="http://schemas.microsoft.com/office/powerpoint/2010/main" val="237407677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7" y="386445"/>
            <a:ext cx="3862154" cy="830997"/>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activities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70579" y="6504345"/>
            <a:ext cx="5236926" cy="246221"/>
          </a:xfrm>
          <a:prstGeom prst="rect">
            <a:avLst/>
          </a:prstGeom>
        </p:spPr>
        <p:txBody>
          <a:bodyPr wrap="square">
            <a:spAutoFit/>
          </a:bodyPr>
          <a:lstStyle/>
          <a:p>
            <a:r>
              <a:rPr lang="en-GB" sz="10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10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The </a:t>
            </a:r>
            <a:r>
              <a:rPr lang="en-GB" sz="10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Royal Institution, Paul Wilkinson, Katherine </a:t>
            </a:r>
            <a:r>
              <a:rPr lang="en-GB" sz="1000" i="1" dirty="0" err="1"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Leedale</a:t>
            </a:r>
            <a:endParaRPr lang="en-GB" sz="10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1442711"/>
            <a:ext cx="3769777" cy="4401205"/>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Online videos &amp; activity resources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National education programmes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Membership</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London-based:</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Talks and shows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Holiday workshops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Family fun days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Faraday Museum</a:t>
            </a:r>
            <a:endParaRPr lang="en-GB"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3340" y="382066"/>
            <a:ext cx="3819093" cy="2546062"/>
          </a:xfrm>
          <a:prstGeom prst="snip1Rect">
            <a:avLst/>
          </a:prstGeom>
          <a:ln>
            <a:noFill/>
          </a:ln>
          <a:effec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93340" y="3049190"/>
            <a:ext cx="3851316" cy="2546062"/>
          </a:xfrm>
          <a:prstGeom prst="snip1Rect">
            <a:avLst/>
          </a:prstGeom>
          <a:ln>
            <a:noFill/>
          </a:ln>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Tree>
    <p:extLst>
      <p:ext uri="{BB962C8B-B14F-4D97-AF65-F5344CB8AC3E}">
        <p14:creationId xmlns:p14="http://schemas.microsoft.com/office/powerpoint/2010/main" val="8696854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394"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95" name="Circle"/>
          <p:cNvSpPr/>
          <p:nvPr/>
        </p:nvSpPr>
        <p:spPr>
          <a:xfrm>
            <a:off x="4504572" y="2449520"/>
            <a:ext cx="134856" cy="134856"/>
          </a:xfrm>
          <a:prstGeom prst="ellipse">
            <a:avLst/>
          </a:prstGeom>
          <a:solidFill>
            <a:srgbClr val="000000"/>
          </a:solidFill>
          <a:ln w="1016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7"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398"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399" name="Line"/>
          <p:cNvSpPr/>
          <p:nvPr/>
        </p:nvSpPr>
        <p:spPr>
          <a:xfrm flipH="1" flipV="1">
            <a:off x="4591281" y="2543935"/>
            <a:ext cx="3794258" cy="3542143"/>
          </a:xfrm>
          <a:prstGeom prst="line">
            <a:avLst/>
          </a:prstGeom>
          <a:ln w="63500">
            <a:solidFill>
              <a:schemeClr val="accent1"/>
            </a:solidFill>
            <a:miter/>
          </a:ln>
        </p:spPr>
        <p:txBody>
          <a:bodyPr lIns="45719" rIns="45719"/>
          <a:lstStyle/>
          <a:p>
            <a:endParaRPr/>
          </a:p>
        </p:txBody>
      </p:sp>
      <p:sp>
        <p:nvSpPr>
          <p:cNvPr id="400" name="Circle"/>
          <p:cNvSpPr/>
          <p:nvPr/>
        </p:nvSpPr>
        <p:spPr>
          <a:xfrm>
            <a:off x="6420982" y="4247579"/>
            <a:ext cx="134856" cy="134855"/>
          </a:xfrm>
          <a:prstGeom prst="ellipse">
            <a:avLst/>
          </a:prstGeom>
          <a:solidFill>
            <a:srgbClr val="000000"/>
          </a:solidFill>
          <a:ln w="101600">
            <a:solidFill>
              <a:srgbClr val="000000"/>
            </a:solidFill>
            <a:miter/>
          </a:ln>
        </p:spPr>
        <p:txBody>
          <a:bodyPr lIns="45719" rIns="45719" anchor="ctr"/>
          <a:lstStyle/>
          <a:p>
            <a:endParaRPr/>
          </a:p>
        </p:txBody>
      </p:sp>
      <p:sp>
        <p:nvSpPr>
          <p:cNvPr id="401" name="Circle"/>
          <p:cNvSpPr/>
          <p:nvPr/>
        </p:nvSpPr>
        <p:spPr>
          <a:xfrm>
            <a:off x="4504572" y="2449520"/>
            <a:ext cx="134856" cy="134856"/>
          </a:xfrm>
          <a:prstGeom prst="ellipse">
            <a:avLst/>
          </a:prstGeom>
          <a:solidFill>
            <a:srgbClr val="000000"/>
          </a:solidFill>
          <a:ln w="1016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404"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405" name="Triangle"/>
          <p:cNvSpPr/>
          <p:nvPr/>
        </p:nvSpPr>
        <p:spPr>
          <a:xfrm>
            <a:off x="5016398" y="3164166"/>
            <a:ext cx="3371956" cy="2918675"/>
          </a:xfrm>
          <a:custGeom>
            <a:avLst/>
            <a:gdLst/>
            <a:ahLst/>
            <a:cxnLst>
              <a:cxn ang="0">
                <a:pos x="wd2" y="hd2"/>
              </a:cxn>
              <a:cxn ang="5400000">
                <a:pos x="wd2" y="hd2"/>
              </a:cxn>
              <a:cxn ang="10800000">
                <a:pos x="wd2" y="hd2"/>
              </a:cxn>
              <a:cxn ang="16200000">
                <a:pos x="wd2" y="hd2"/>
              </a:cxn>
            </a:cxnLst>
            <a:rect l="0" t="0" r="r" b="b"/>
            <a:pathLst>
              <a:path w="21600" h="21600" extrusionOk="0">
                <a:moveTo>
                  <a:pt x="10812" y="0"/>
                </a:moveTo>
                <a:lnTo>
                  <a:pt x="21600" y="21600"/>
                </a:lnTo>
                <a:lnTo>
                  <a:pt x="0" y="21600"/>
                </a:lnTo>
                <a:lnTo>
                  <a:pt x="10812" y="0"/>
                </a:lnTo>
                <a:close/>
              </a:path>
            </a:pathLst>
          </a:custGeom>
          <a:solidFill>
            <a:schemeClr val="accent6">
              <a:satOff val="-3457"/>
              <a:lumOff val="13039"/>
              <a:alpha val="73410"/>
            </a:schemeClr>
          </a:solidFill>
          <a:ln w="25400">
            <a:solidFill>
              <a:srgbClr val="000000">
                <a:alpha val="73410"/>
              </a:srgbClr>
            </a:solidFill>
            <a:miter/>
          </a:ln>
        </p:spPr>
        <p:txBody>
          <a:bodyPr lIns="45719" rIns="45719" anchor="ctr"/>
          <a:lstStyle/>
          <a:p>
            <a:endParaRPr/>
          </a:p>
        </p:txBody>
      </p:sp>
      <p:sp>
        <p:nvSpPr>
          <p:cNvPr id="406" name="Line"/>
          <p:cNvSpPr/>
          <p:nvPr/>
        </p:nvSpPr>
        <p:spPr>
          <a:xfrm flipH="1" flipV="1">
            <a:off x="4591281" y="2543935"/>
            <a:ext cx="3794258" cy="3542143"/>
          </a:xfrm>
          <a:prstGeom prst="line">
            <a:avLst/>
          </a:prstGeom>
          <a:ln w="63500">
            <a:solidFill>
              <a:schemeClr val="accent1"/>
            </a:solidFill>
            <a:miter/>
          </a:ln>
        </p:spPr>
        <p:txBody>
          <a:bodyPr lIns="45719" rIns="45719"/>
          <a:lstStyle/>
          <a:p>
            <a:endParaRPr/>
          </a:p>
        </p:txBody>
      </p:sp>
      <p:sp>
        <p:nvSpPr>
          <p:cNvPr id="407" name="Circle"/>
          <p:cNvSpPr/>
          <p:nvPr/>
        </p:nvSpPr>
        <p:spPr>
          <a:xfrm>
            <a:off x="4504572" y="2449520"/>
            <a:ext cx="134856" cy="134856"/>
          </a:xfrm>
          <a:prstGeom prst="ellipse">
            <a:avLst/>
          </a:prstGeom>
          <a:solidFill>
            <a:srgbClr val="000000"/>
          </a:solidFill>
          <a:ln w="101600">
            <a:solidFill>
              <a:srgbClr val="000000"/>
            </a:solidFill>
            <a:miter/>
          </a:ln>
        </p:spPr>
        <p:txBody>
          <a:bodyPr lIns="45719" rIns="45719" anchor="ctr"/>
          <a:lstStyle/>
          <a:p>
            <a:endParaRPr/>
          </a:p>
        </p:txBody>
      </p:sp>
      <p:sp>
        <p:nvSpPr>
          <p:cNvPr id="408" name="Circle"/>
          <p:cNvSpPr/>
          <p:nvPr/>
        </p:nvSpPr>
        <p:spPr>
          <a:xfrm>
            <a:off x="6420982" y="4247579"/>
            <a:ext cx="134856" cy="134855"/>
          </a:xfrm>
          <a:prstGeom prst="ellipse">
            <a:avLst/>
          </a:prstGeom>
          <a:solidFill>
            <a:srgbClr val="000000"/>
          </a:solidFill>
          <a:ln w="1016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411"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412" name="Triangle"/>
          <p:cNvSpPr/>
          <p:nvPr/>
        </p:nvSpPr>
        <p:spPr>
          <a:xfrm rot="10800000" flipH="1">
            <a:off x="3314598" y="3168400"/>
            <a:ext cx="3371956" cy="2918674"/>
          </a:xfrm>
          <a:custGeom>
            <a:avLst/>
            <a:gdLst/>
            <a:ahLst/>
            <a:cxnLst>
              <a:cxn ang="0">
                <a:pos x="wd2" y="hd2"/>
              </a:cxn>
              <a:cxn ang="5400000">
                <a:pos x="wd2" y="hd2"/>
              </a:cxn>
              <a:cxn ang="10800000">
                <a:pos x="wd2" y="hd2"/>
              </a:cxn>
              <a:cxn ang="16200000">
                <a:pos x="wd2" y="hd2"/>
              </a:cxn>
            </a:cxnLst>
            <a:rect l="0" t="0" r="r" b="b"/>
            <a:pathLst>
              <a:path w="21600" h="21600" extrusionOk="0">
                <a:moveTo>
                  <a:pt x="10812" y="0"/>
                </a:moveTo>
                <a:lnTo>
                  <a:pt x="21600" y="21600"/>
                </a:lnTo>
                <a:lnTo>
                  <a:pt x="0" y="21600"/>
                </a:lnTo>
                <a:lnTo>
                  <a:pt x="10812" y="0"/>
                </a:lnTo>
                <a:close/>
              </a:path>
            </a:pathLst>
          </a:custGeom>
          <a:solidFill>
            <a:srgbClr val="FF0000"/>
          </a:solidFill>
          <a:ln w="254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 name="Image" descr="Image"/>
          <p:cNvPicPr>
            <a:picLocks noChangeAspect="1"/>
          </p:cNvPicPr>
          <p:nvPr/>
        </p:nvPicPr>
        <p:blipFill>
          <a:blip r:embed="rId2">
            <a:extLst/>
          </a:blip>
          <a:stretch>
            <a:fillRect/>
          </a:stretch>
        </p:blipFill>
        <p:spPr>
          <a:xfrm>
            <a:off x="1401233" y="67733"/>
            <a:ext cx="7137401" cy="6096001"/>
          </a:xfrm>
          <a:prstGeom prst="rect">
            <a:avLst/>
          </a:prstGeom>
          <a:ln w="12700">
            <a:miter lim="400000"/>
          </a:ln>
        </p:spPr>
      </p:pic>
      <p:pic>
        <p:nvPicPr>
          <p:cNvPr id="415"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416" name="Triangle"/>
          <p:cNvSpPr/>
          <p:nvPr/>
        </p:nvSpPr>
        <p:spPr>
          <a:xfrm rot="10800000" flipH="1">
            <a:off x="3314598" y="3168400"/>
            <a:ext cx="3371956" cy="2918674"/>
          </a:xfrm>
          <a:custGeom>
            <a:avLst/>
            <a:gdLst/>
            <a:ahLst/>
            <a:cxnLst>
              <a:cxn ang="0">
                <a:pos x="wd2" y="hd2"/>
              </a:cxn>
              <a:cxn ang="5400000">
                <a:pos x="wd2" y="hd2"/>
              </a:cxn>
              <a:cxn ang="10800000">
                <a:pos x="wd2" y="hd2"/>
              </a:cxn>
              <a:cxn ang="16200000">
                <a:pos x="wd2" y="hd2"/>
              </a:cxn>
            </a:cxnLst>
            <a:rect l="0" t="0" r="r" b="b"/>
            <a:pathLst>
              <a:path w="21600" h="21600" extrusionOk="0">
                <a:moveTo>
                  <a:pt x="10812" y="0"/>
                </a:moveTo>
                <a:lnTo>
                  <a:pt x="21600" y="21600"/>
                </a:lnTo>
                <a:lnTo>
                  <a:pt x="0" y="21600"/>
                </a:lnTo>
                <a:lnTo>
                  <a:pt x="10812" y="0"/>
                </a:lnTo>
                <a:close/>
              </a:path>
            </a:pathLst>
          </a:custGeom>
          <a:solidFill>
            <a:srgbClr val="FF0000"/>
          </a:solidFill>
          <a:ln w="25400">
            <a:solidFill>
              <a:srgbClr val="000000"/>
            </a:solidFill>
            <a:miter/>
          </a:ln>
        </p:spPr>
        <p:txBody>
          <a:bodyPr lIns="45719" rIns="45719" anchor="ctr"/>
          <a:lstStyle/>
          <a:p>
            <a:endParaRPr/>
          </a:p>
        </p:txBody>
      </p:sp>
      <p:sp>
        <p:nvSpPr>
          <p:cNvPr id="417" name="Triangle"/>
          <p:cNvSpPr/>
          <p:nvPr/>
        </p:nvSpPr>
        <p:spPr>
          <a:xfrm rot="10800000" flipH="1">
            <a:off x="5863064" y="4608100"/>
            <a:ext cx="1689101" cy="1462041"/>
          </a:xfrm>
          <a:custGeom>
            <a:avLst/>
            <a:gdLst/>
            <a:ahLst/>
            <a:cxnLst>
              <a:cxn ang="0">
                <a:pos x="wd2" y="hd2"/>
              </a:cxn>
              <a:cxn ang="5400000">
                <a:pos x="wd2" y="hd2"/>
              </a:cxn>
              <a:cxn ang="10800000">
                <a:pos x="wd2" y="hd2"/>
              </a:cxn>
              <a:cxn ang="16200000">
                <a:pos x="wd2" y="hd2"/>
              </a:cxn>
            </a:cxnLst>
            <a:rect l="0" t="0" r="r" b="b"/>
            <a:pathLst>
              <a:path w="21600" h="21600" extrusionOk="0">
                <a:moveTo>
                  <a:pt x="10812" y="0"/>
                </a:moveTo>
                <a:lnTo>
                  <a:pt x="21600" y="21600"/>
                </a:lnTo>
                <a:lnTo>
                  <a:pt x="0" y="21600"/>
                </a:lnTo>
                <a:lnTo>
                  <a:pt x="10812" y="0"/>
                </a:lnTo>
                <a:close/>
              </a:path>
            </a:pathLst>
          </a:custGeom>
          <a:solidFill>
            <a:srgbClr val="FF0000"/>
          </a:solidFill>
          <a:ln w="25400">
            <a:solidFill>
              <a:srgbClr val="000000"/>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4" name="Group"/>
          <p:cNvGrpSpPr/>
          <p:nvPr/>
        </p:nvGrpSpPr>
        <p:grpSpPr>
          <a:xfrm rot="1912903">
            <a:off x="6250057" y="1358652"/>
            <a:ext cx="2860722" cy="4547097"/>
            <a:chOff x="0" y="0"/>
            <a:chExt cx="2860721" cy="4547096"/>
          </a:xfrm>
        </p:grpSpPr>
        <p:sp>
          <p:nvSpPr>
            <p:cNvPr id="421" name="16"/>
            <p:cNvSpPr txBox="1"/>
            <p:nvPr/>
          </p:nvSpPr>
          <p:spPr>
            <a:xfrm rot="19795926">
              <a:off x="1173555" y="1962978"/>
              <a:ext cx="477052" cy="507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700">
                  <a:latin typeface="MetaBook-Roman"/>
                  <a:ea typeface="MetaBook-Roman"/>
                  <a:cs typeface="MetaBook-Roman"/>
                  <a:sym typeface="MetaBook-Roman"/>
                </a:defRPr>
              </a:lvl1pPr>
            </a:lstStyle>
            <a:p>
              <a:r>
                <a:rPr dirty="0">
                  <a:latin typeface="Meta"/>
                </a:rPr>
                <a:t>16</a:t>
              </a:r>
            </a:p>
          </p:txBody>
        </p:sp>
        <p:sp>
          <p:nvSpPr>
            <p:cNvPr id="422" name="Line"/>
            <p:cNvSpPr/>
            <p:nvPr/>
          </p:nvSpPr>
          <p:spPr>
            <a:xfrm>
              <a:off x="1557409" y="2433835"/>
              <a:ext cx="1303312" cy="2113261"/>
            </a:xfrm>
            <a:prstGeom prst="line">
              <a:avLst/>
            </a:prstGeom>
            <a:noFill/>
            <a:ln w="254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sp>
          <p:nvSpPr>
            <p:cNvPr id="423" name="Line"/>
            <p:cNvSpPr/>
            <p:nvPr/>
          </p:nvSpPr>
          <p:spPr>
            <a:xfrm flipH="1" flipV="1">
              <a:off x="0" y="0"/>
              <a:ext cx="1303409" cy="2027436"/>
            </a:xfrm>
            <a:prstGeom prst="line">
              <a:avLst/>
            </a:prstGeom>
            <a:noFill/>
            <a:ln w="25400" cap="flat">
              <a:solidFill>
                <a:srgbClr val="000000"/>
              </a:solidFill>
              <a:prstDash val="solid"/>
              <a:miter lim="800000"/>
              <a:tailEnd type="triangle" w="med" len="med"/>
            </a:ln>
            <a:effectLst/>
          </p:spPr>
          <p:txBody>
            <a:bodyPr wrap="square" lIns="45719" tIns="45719" rIns="45719" bIns="45719" numCol="1" anchor="t">
              <a:noAutofit/>
            </a:bodyPr>
            <a:lstStyle/>
            <a:p>
              <a:endParaRPr/>
            </a:p>
          </p:txBody>
        </p:sp>
      </p:grpSp>
      <p:sp>
        <p:nvSpPr>
          <p:cNvPr id="425"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ln w="50800">
            <a:solidFill>
              <a:schemeClr val="tx1">
                <a:lumMod val="85000"/>
                <a:lumOff val="15000"/>
              </a:schemeClr>
            </a:solidFill>
            <a:miter/>
          </a:ln>
        </p:spPr>
        <p:txBody>
          <a:bodyPr lIns="45719" rIns="45719" anchor="ctr"/>
          <a:lstStyle/>
          <a:p>
            <a:endParaRPr/>
          </a:p>
        </p:txBody>
      </p:sp>
      <p:sp>
        <p:nvSpPr>
          <p:cNvPr id="428"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6"/>
          </a:solidFill>
          <a:ln w="50800">
            <a:solidFill>
              <a:schemeClr val="tx1">
                <a:lumMod val="85000"/>
                <a:lumOff val="15000"/>
              </a:schemeClr>
            </a:solidFill>
            <a:miter/>
          </a:ln>
        </p:spPr>
        <p:txBody>
          <a:bodyPr lIns="45719" rIns="45719" anchor="ctr"/>
          <a:lstStyle/>
          <a:p>
            <a:endParaRPr/>
          </a:p>
        </p:txBody>
      </p:sp>
      <p:sp>
        <p:nvSpPr>
          <p:cNvPr id="431"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6" name="Group"/>
          <p:cNvGrpSpPr/>
          <p:nvPr/>
        </p:nvGrpSpPr>
        <p:grpSpPr>
          <a:xfrm>
            <a:off x="3971415" y="1645722"/>
            <a:ext cx="3462480" cy="3927236"/>
            <a:chOff x="0" y="0"/>
            <a:chExt cx="3462478" cy="3927234"/>
          </a:xfrm>
        </p:grpSpPr>
        <p:sp>
          <p:nvSpPr>
            <p:cNvPr id="433" name="Triangle"/>
            <p:cNvSpPr/>
            <p:nvPr/>
          </p:nvSpPr>
          <p:spPr>
            <a:xfrm rot="5352448">
              <a:off x="2218603" y="995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34" name="Triangle"/>
            <p:cNvSpPr/>
            <p:nvPr/>
          </p:nvSpPr>
          <p:spPr>
            <a:xfrm rot="5352448">
              <a:off x="-82637" y="13993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35" name="Triangle"/>
            <p:cNvSpPr/>
            <p:nvPr/>
          </p:nvSpPr>
          <p:spPr>
            <a:xfrm rot="5352448">
              <a:off x="2218603" y="268463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
        <p:nvSpPr>
          <p:cNvPr id="437"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6"/>
          </a:solidFill>
          <a:ln w="50800">
            <a:solidFill>
              <a:schemeClr val="tx1">
                <a:lumMod val="85000"/>
                <a:lumOff val="15000"/>
              </a:schemeClr>
            </a:solidFill>
            <a:miter/>
          </a:ln>
        </p:spPr>
        <p:txBody>
          <a:bodyPr lIns="45719" rIns="45719" anchor="ctr"/>
          <a:lstStyle/>
          <a:p>
            <a:endParaRPr/>
          </a:p>
        </p:txBody>
      </p:sp>
      <p:sp>
        <p:nvSpPr>
          <p:cNvPr id="438"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Islam &amp;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A</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 Paul Wilkinson</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40389697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3" name="Group"/>
          <p:cNvGrpSpPr/>
          <p:nvPr/>
        </p:nvGrpSpPr>
        <p:grpSpPr>
          <a:xfrm>
            <a:off x="3368534" y="2625089"/>
            <a:ext cx="1735545" cy="1968501"/>
            <a:chOff x="0" y="0"/>
            <a:chExt cx="1735544" cy="1968499"/>
          </a:xfrm>
        </p:grpSpPr>
        <p:sp>
          <p:nvSpPr>
            <p:cNvPr id="440"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41"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42"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47" name="Group"/>
          <p:cNvGrpSpPr/>
          <p:nvPr/>
        </p:nvGrpSpPr>
        <p:grpSpPr>
          <a:xfrm>
            <a:off x="5693535" y="1308023"/>
            <a:ext cx="1735545" cy="1968501"/>
            <a:chOff x="0" y="0"/>
            <a:chExt cx="1735544" cy="1968499"/>
          </a:xfrm>
        </p:grpSpPr>
        <p:sp>
          <p:nvSpPr>
            <p:cNvPr id="444"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45"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46"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51" name="Group"/>
          <p:cNvGrpSpPr/>
          <p:nvPr/>
        </p:nvGrpSpPr>
        <p:grpSpPr>
          <a:xfrm>
            <a:off x="5680835" y="3939076"/>
            <a:ext cx="1735545" cy="1978661"/>
            <a:chOff x="0" y="0"/>
            <a:chExt cx="1735544" cy="1978660"/>
          </a:xfrm>
        </p:grpSpPr>
        <p:sp>
          <p:nvSpPr>
            <p:cNvPr id="448"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49"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50" name="Triangle"/>
            <p:cNvSpPr/>
            <p:nvPr/>
          </p:nvSpPr>
          <p:spPr>
            <a:xfrm rot="5352448">
              <a:off x="1112060" y="135581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
        <p:nvSpPr>
          <p:cNvPr id="452" name="Triangle"/>
          <p:cNvSpPr/>
          <p:nvPr/>
        </p:nvSpPr>
        <p:spPr>
          <a:xfrm>
            <a:off x="1352232" y="182523"/>
            <a:ext cx="6410842" cy="367557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close/>
              </a:path>
            </a:pathLst>
          </a:custGeom>
          <a:solidFill>
            <a:srgbClr val="FFFFFF"/>
          </a:solidFill>
          <a:ln w="12700">
            <a:miter lim="400000"/>
          </a:ln>
        </p:spPr>
        <p:txBody>
          <a:bodyPr lIns="45719" rIns="45719" anchor="ctr"/>
          <a:lstStyle/>
          <a:p>
            <a:endParaRPr/>
          </a:p>
        </p:txBody>
      </p:sp>
      <p:sp>
        <p:nvSpPr>
          <p:cNvPr id="453" name="TextBox 9"/>
          <p:cNvSpPr txBox="1"/>
          <p:nvPr/>
        </p:nvSpPr>
        <p:spPr>
          <a:xfrm>
            <a:off x="1419382" y="307339"/>
            <a:ext cx="5033569" cy="2067233"/>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228600" indent="-228600">
              <a:spcBef>
                <a:spcPts val="1000"/>
              </a:spcBef>
              <a:buSzPct val="36000"/>
              <a:buBlip>
                <a:blip r:embed="rId2"/>
              </a:buBlip>
              <a:defRPr sz="3100">
                <a:latin typeface="MetaBook-Roman"/>
                <a:ea typeface="MetaBook-Roman"/>
                <a:cs typeface="MetaBook-Roman"/>
                <a:sym typeface="MetaBook-Roman"/>
              </a:defRPr>
            </a:pPr>
            <a:r>
              <a:rPr sz="2400" dirty="0" err="1">
                <a:latin typeface="+mn-lt"/>
              </a:rPr>
              <a:t>Colour</a:t>
            </a:r>
            <a:r>
              <a:rPr sz="2400" dirty="0">
                <a:latin typeface="+mn-lt"/>
              </a:rPr>
              <a:t> in the triangle you remove</a:t>
            </a:r>
          </a:p>
          <a:p>
            <a:pPr marL="228600" indent="-228600">
              <a:spcBef>
                <a:spcPts val="1000"/>
              </a:spcBef>
              <a:buSzPct val="36000"/>
              <a:buBlip>
                <a:blip r:embed="rId2"/>
              </a:buBlip>
              <a:defRPr sz="3100">
                <a:latin typeface="MetaBook-Roman"/>
                <a:ea typeface="MetaBook-Roman"/>
                <a:cs typeface="MetaBook-Roman"/>
                <a:sym typeface="MetaBook-Roman"/>
              </a:defRPr>
            </a:pPr>
            <a:r>
              <a:rPr sz="2400" dirty="0">
                <a:latin typeface="+mn-lt"/>
              </a:rPr>
              <a:t>Use a different</a:t>
            </a:r>
            <a:br>
              <a:rPr sz="2400" dirty="0">
                <a:latin typeface="+mn-lt"/>
              </a:rPr>
            </a:br>
            <a:r>
              <a:rPr sz="2400" dirty="0" err="1">
                <a:latin typeface="+mn-lt"/>
              </a:rPr>
              <a:t>colour</a:t>
            </a:r>
            <a:r>
              <a:rPr sz="2400" dirty="0">
                <a:latin typeface="+mn-lt"/>
              </a:rPr>
              <a:t> for each</a:t>
            </a:r>
            <a:br>
              <a:rPr sz="2400" dirty="0">
                <a:latin typeface="+mn-lt"/>
              </a:rPr>
            </a:br>
            <a:r>
              <a:rPr sz="2400" dirty="0">
                <a:latin typeface="+mn-lt"/>
              </a:rPr>
              <a:t>size</a:t>
            </a:r>
          </a:p>
        </p:txBody>
      </p:sp>
      <p:grpSp>
        <p:nvGrpSpPr>
          <p:cNvPr id="457" name="Group"/>
          <p:cNvGrpSpPr/>
          <p:nvPr/>
        </p:nvGrpSpPr>
        <p:grpSpPr>
          <a:xfrm>
            <a:off x="3971415" y="1645722"/>
            <a:ext cx="3462480" cy="3927236"/>
            <a:chOff x="0" y="0"/>
            <a:chExt cx="3462478" cy="3927234"/>
          </a:xfrm>
        </p:grpSpPr>
        <p:sp>
          <p:nvSpPr>
            <p:cNvPr id="454" name="Triangle"/>
            <p:cNvSpPr/>
            <p:nvPr/>
          </p:nvSpPr>
          <p:spPr>
            <a:xfrm rot="5352448">
              <a:off x="2218603" y="995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55" name="Triangle"/>
            <p:cNvSpPr/>
            <p:nvPr/>
          </p:nvSpPr>
          <p:spPr>
            <a:xfrm rot="5352448">
              <a:off x="-82637" y="13993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56" name="Triangle"/>
            <p:cNvSpPr/>
            <p:nvPr/>
          </p:nvSpPr>
          <p:spPr>
            <a:xfrm rot="5352448">
              <a:off x="2218603" y="268463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
        <p:nvSpPr>
          <p:cNvPr id="458"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6"/>
          </a:solidFill>
          <a:ln w="50800">
            <a:solidFill>
              <a:schemeClr val="tx1">
                <a:lumMod val="85000"/>
                <a:lumOff val="15000"/>
              </a:schemeClr>
            </a:solidFill>
            <a:miter/>
          </a:ln>
        </p:spPr>
        <p:txBody>
          <a:bodyPr lIns="45719" rIns="45719" anchor="ctr"/>
          <a:lstStyle/>
          <a:p>
            <a:endParaRPr/>
          </a:p>
        </p:txBody>
      </p:sp>
      <p:sp>
        <p:nvSpPr>
          <p:cNvPr id="459"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4" name="Group"/>
          <p:cNvGrpSpPr/>
          <p:nvPr/>
        </p:nvGrpSpPr>
        <p:grpSpPr>
          <a:xfrm>
            <a:off x="3368534" y="2625089"/>
            <a:ext cx="1735545" cy="1968501"/>
            <a:chOff x="0" y="0"/>
            <a:chExt cx="1735544" cy="1968499"/>
          </a:xfrm>
        </p:grpSpPr>
        <p:sp>
          <p:nvSpPr>
            <p:cNvPr id="461"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62"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63"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68" name="Group"/>
          <p:cNvGrpSpPr/>
          <p:nvPr/>
        </p:nvGrpSpPr>
        <p:grpSpPr>
          <a:xfrm>
            <a:off x="5693535" y="1308023"/>
            <a:ext cx="1735545" cy="1968501"/>
            <a:chOff x="0" y="0"/>
            <a:chExt cx="1735544" cy="1968499"/>
          </a:xfrm>
        </p:grpSpPr>
        <p:sp>
          <p:nvSpPr>
            <p:cNvPr id="465"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66"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67"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72" name="Group"/>
          <p:cNvGrpSpPr/>
          <p:nvPr/>
        </p:nvGrpSpPr>
        <p:grpSpPr>
          <a:xfrm>
            <a:off x="5680835" y="3939076"/>
            <a:ext cx="1735545" cy="1978661"/>
            <a:chOff x="0" y="0"/>
            <a:chExt cx="1735544" cy="1978660"/>
          </a:xfrm>
        </p:grpSpPr>
        <p:sp>
          <p:nvSpPr>
            <p:cNvPr id="469"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70"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71" name="Triangle"/>
            <p:cNvSpPr/>
            <p:nvPr/>
          </p:nvSpPr>
          <p:spPr>
            <a:xfrm rot="5352448">
              <a:off x="1112060" y="135581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76" name="Group"/>
          <p:cNvGrpSpPr/>
          <p:nvPr/>
        </p:nvGrpSpPr>
        <p:grpSpPr>
          <a:xfrm>
            <a:off x="3971415" y="1645722"/>
            <a:ext cx="3462480" cy="3927236"/>
            <a:chOff x="0" y="0"/>
            <a:chExt cx="3462478" cy="3927234"/>
          </a:xfrm>
        </p:grpSpPr>
        <p:sp>
          <p:nvSpPr>
            <p:cNvPr id="473" name="Triangle"/>
            <p:cNvSpPr/>
            <p:nvPr/>
          </p:nvSpPr>
          <p:spPr>
            <a:xfrm rot="5352448">
              <a:off x="2218603" y="995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74" name="Triangle"/>
            <p:cNvSpPr/>
            <p:nvPr/>
          </p:nvSpPr>
          <p:spPr>
            <a:xfrm rot="5352448">
              <a:off x="-82637" y="13993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75" name="Triangle"/>
            <p:cNvSpPr/>
            <p:nvPr/>
          </p:nvSpPr>
          <p:spPr>
            <a:xfrm rot="5352448">
              <a:off x="2218603" y="268463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
        <p:nvSpPr>
          <p:cNvPr id="477"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6"/>
          </a:solidFill>
          <a:ln w="50800">
            <a:solidFill>
              <a:schemeClr val="tx1">
                <a:lumMod val="85000"/>
                <a:lumOff val="15000"/>
              </a:schemeClr>
            </a:solidFill>
            <a:miter/>
          </a:ln>
        </p:spPr>
        <p:txBody>
          <a:bodyPr lIns="45719" rIns="45719" anchor="ctr"/>
          <a:lstStyle/>
          <a:p>
            <a:endParaRPr/>
          </a:p>
        </p:txBody>
      </p:sp>
      <p:sp>
        <p:nvSpPr>
          <p:cNvPr id="478"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2" name="Group"/>
          <p:cNvGrpSpPr/>
          <p:nvPr/>
        </p:nvGrpSpPr>
        <p:grpSpPr>
          <a:xfrm>
            <a:off x="3368534" y="1308023"/>
            <a:ext cx="4060546" cy="4609714"/>
            <a:chOff x="0" y="0"/>
            <a:chExt cx="4060544" cy="4609713"/>
          </a:xfrm>
        </p:grpSpPr>
        <p:grpSp>
          <p:nvGrpSpPr>
            <p:cNvPr id="483" name="Group"/>
            <p:cNvGrpSpPr/>
            <p:nvPr/>
          </p:nvGrpSpPr>
          <p:grpSpPr>
            <a:xfrm>
              <a:off x="0" y="1317066"/>
              <a:ext cx="1735545" cy="1968501"/>
              <a:chOff x="0" y="0"/>
              <a:chExt cx="1735544" cy="1968499"/>
            </a:xfrm>
          </p:grpSpPr>
          <p:sp>
            <p:nvSpPr>
              <p:cNvPr id="480"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81"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82"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87" name="Group"/>
            <p:cNvGrpSpPr/>
            <p:nvPr/>
          </p:nvGrpSpPr>
          <p:grpSpPr>
            <a:xfrm>
              <a:off x="2325000" y="0"/>
              <a:ext cx="1735546" cy="1968501"/>
              <a:chOff x="0" y="0"/>
              <a:chExt cx="1735544" cy="1968499"/>
            </a:xfrm>
          </p:grpSpPr>
          <p:sp>
            <p:nvSpPr>
              <p:cNvPr id="484"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85"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86" name="Triangle"/>
              <p:cNvSpPr/>
              <p:nvPr/>
            </p:nvSpPr>
            <p:spPr>
              <a:xfrm rot="5352448">
                <a:off x="1112060" y="134565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491" name="Group"/>
            <p:cNvGrpSpPr/>
            <p:nvPr/>
          </p:nvGrpSpPr>
          <p:grpSpPr>
            <a:xfrm>
              <a:off x="2312300" y="2631053"/>
              <a:ext cx="1735546" cy="1978661"/>
              <a:chOff x="0" y="0"/>
              <a:chExt cx="1735544" cy="1978660"/>
            </a:xfrm>
          </p:grpSpPr>
          <p:sp>
            <p:nvSpPr>
              <p:cNvPr id="488" name="Triangle"/>
              <p:cNvSpPr/>
              <p:nvPr/>
            </p:nvSpPr>
            <p:spPr>
              <a:xfrm rot="5352448">
                <a:off x="1112060" y="49922"/>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89" name="Triangle"/>
              <p:cNvSpPr/>
              <p:nvPr/>
            </p:nvSpPr>
            <p:spPr>
              <a:xfrm rot="5352448">
                <a:off x="-41421" y="701438"/>
                <a:ext cx="664905"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90" name="Triangle"/>
              <p:cNvSpPr/>
              <p:nvPr/>
            </p:nvSpPr>
            <p:spPr>
              <a:xfrm rot="5352448">
                <a:off x="1112060" y="1355816"/>
                <a:ext cx="664906" cy="57292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4"/>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grpSp>
        <p:nvGrpSpPr>
          <p:cNvPr id="496" name="Group"/>
          <p:cNvGrpSpPr/>
          <p:nvPr/>
        </p:nvGrpSpPr>
        <p:grpSpPr>
          <a:xfrm>
            <a:off x="3971415" y="1645722"/>
            <a:ext cx="3462480" cy="3927236"/>
            <a:chOff x="0" y="0"/>
            <a:chExt cx="3462478" cy="3927234"/>
          </a:xfrm>
        </p:grpSpPr>
        <p:sp>
          <p:nvSpPr>
            <p:cNvPr id="493" name="Triangle"/>
            <p:cNvSpPr/>
            <p:nvPr/>
          </p:nvSpPr>
          <p:spPr>
            <a:xfrm rot="5352448">
              <a:off x="2218603" y="995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94" name="Triangle"/>
            <p:cNvSpPr/>
            <p:nvPr/>
          </p:nvSpPr>
          <p:spPr>
            <a:xfrm rot="5352448">
              <a:off x="-82637" y="139939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495" name="Triangle"/>
            <p:cNvSpPr/>
            <p:nvPr/>
          </p:nvSpPr>
          <p:spPr>
            <a:xfrm rot="5352448">
              <a:off x="2218603" y="2684637"/>
              <a:ext cx="1326512" cy="1143001"/>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2"/>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
        <p:nvSpPr>
          <p:cNvPr id="497" name="Triangle"/>
          <p:cNvSpPr/>
          <p:nvPr/>
        </p:nvSpPr>
        <p:spPr>
          <a:xfrm rot="5352448">
            <a:off x="4914092" y="2450941"/>
            <a:ext cx="2652421" cy="2285482"/>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chemeClr val="accent6"/>
          </a:solidFill>
          <a:ln w="50800">
            <a:solidFill>
              <a:schemeClr val="tx1">
                <a:lumMod val="85000"/>
                <a:lumOff val="15000"/>
              </a:schemeClr>
            </a:solidFill>
            <a:miter/>
          </a:ln>
        </p:spPr>
        <p:txBody>
          <a:bodyPr lIns="45719" rIns="45719" anchor="ctr"/>
          <a:lstStyle/>
          <a:p>
            <a:endParaRPr/>
          </a:p>
        </p:txBody>
      </p:sp>
      <p:sp>
        <p:nvSpPr>
          <p:cNvPr id="498" name="Triangle"/>
          <p:cNvSpPr/>
          <p:nvPr/>
        </p:nvSpPr>
        <p:spPr>
          <a:xfrm rot="1801657">
            <a:off x="3618486" y="694889"/>
            <a:ext cx="5265880" cy="45108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50800">
            <a:solidFill>
              <a:schemeClr val="tx1">
                <a:lumMod val="85000"/>
                <a:lumOff val="15000"/>
              </a:schemeClr>
            </a:solidFill>
            <a:miter/>
          </a:ln>
        </p:spPr>
        <p:txBody>
          <a:bodyPr lIns="45719" rIns="45719" anchor="ctr"/>
          <a:lstStyle/>
          <a:p>
            <a:endParaRPr/>
          </a:p>
        </p:txBody>
      </p:sp>
      <p:grpSp>
        <p:nvGrpSpPr>
          <p:cNvPr id="508" name="Group"/>
          <p:cNvGrpSpPr/>
          <p:nvPr/>
        </p:nvGrpSpPr>
        <p:grpSpPr>
          <a:xfrm>
            <a:off x="5390374" y="1155623"/>
            <a:ext cx="2032001" cy="2306818"/>
            <a:chOff x="-254000" y="1127760"/>
            <a:chExt cx="2032000" cy="2306817"/>
          </a:xfrm>
        </p:grpSpPr>
        <p:sp>
          <p:nvSpPr>
            <p:cNvPr id="499" name="Triangle"/>
            <p:cNvSpPr/>
            <p:nvPr/>
          </p:nvSpPr>
          <p:spPr>
            <a:xfrm rot="5352448">
              <a:off x="302503" y="1811836"/>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0" name="Triangle"/>
            <p:cNvSpPr/>
            <p:nvPr/>
          </p:nvSpPr>
          <p:spPr>
            <a:xfrm rot="5352448">
              <a:off x="-274728" y="2137871"/>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1" name="Triangle"/>
            <p:cNvSpPr/>
            <p:nvPr/>
          </p:nvSpPr>
          <p:spPr>
            <a:xfrm rot="5352448">
              <a:off x="302503" y="2460254"/>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2" name="Triangle"/>
            <p:cNvSpPr/>
            <p:nvPr/>
          </p:nvSpPr>
          <p:spPr>
            <a:xfrm rot="5352448">
              <a:off x="1465992" y="1152742"/>
              <a:ext cx="332737"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3" name="Triangle"/>
            <p:cNvSpPr/>
            <p:nvPr/>
          </p:nvSpPr>
          <p:spPr>
            <a:xfrm rot="5352448">
              <a:off x="888761" y="1478777"/>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4" name="Triangle"/>
            <p:cNvSpPr/>
            <p:nvPr/>
          </p:nvSpPr>
          <p:spPr>
            <a:xfrm rot="5352448">
              <a:off x="1465992" y="1801160"/>
              <a:ext cx="332737"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5" name="Triangle"/>
            <p:cNvSpPr/>
            <p:nvPr/>
          </p:nvSpPr>
          <p:spPr>
            <a:xfrm rot="5352448">
              <a:off x="1459637" y="2469388"/>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6" name="Triangle"/>
            <p:cNvSpPr/>
            <p:nvPr/>
          </p:nvSpPr>
          <p:spPr>
            <a:xfrm rot="5352448">
              <a:off x="882406" y="2795423"/>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07" name="Triangle"/>
            <p:cNvSpPr/>
            <p:nvPr/>
          </p:nvSpPr>
          <p:spPr>
            <a:xfrm rot="5352448">
              <a:off x="1459637" y="3122890"/>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518" name="Group"/>
          <p:cNvGrpSpPr/>
          <p:nvPr/>
        </p:nvGrpSpPr>
        <p:grpSpPr>
          <a:xfrm>
            <a:off x="3078974" y="2459470"/>
            <a:ext cx="2032001" cy="2306819"/>
            <a:chOff x="-254000" y="1127760"/>
            <a:chExt cx="2032000" cy="2306817"/>
          </a:xfrm>
        </p:grpSpPr>
        <p:sp>
          <p:nvSpPr>
            <p:cNvPr id="509" name="Triangle"/>
            <p:cNvSpPr/>
            <p:nvPr/>
          </p:nvSpPr>
          <p:spPr>
            <a:xfrm rot="5352448">
              <a:off x="302503" y="1811836"/>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0" name="Triangle"/>
            <p:cNvSpPr/>
            <p:nvPr/>
          </p:nvSpPr>
          <p:spPr>
            <a:xfrm rot="5352448">
              <a:off x="-274728" y="2137871"/>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1" name="Triangle"/>
            <p:cNvSpPr/>
            <p:nvPr/>
          </p:nvSpPr>
          <p:spPr>
            <a:xfrm rot="5352448">
              <a:off x="302503" y="2460254"/>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2" name="Triangle"/>
            <p:cNvSpPr/>
            <p:nvPr/>
          </p:nvSpPr>
          <p:spPr>
            <a:xfrm rot="5352448">
              <a:off x="1465992" y="1152742"/>
              <a:ext cx="332737"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3" name="Triangle"/>
            <p:cNvSpPr/>
            <p:nvPr/>
          </p:nvSpPr>
          <p:spPr>
            <a:xfrm rot="5352448">
              <a:off x="888761" y="1478777"/>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4" name="Triangle"/>
            <p:cNvSpPr/>
            <p:nvPr/>
          </p:nvSpPr>
          <p:spPr>
            <a:xfrm rot="5352448">
              <a:off x="1465992" y="1801160"/>
              <a:ext cx="332737"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5" name="Triangle"/>
            <p:cNvSpPr/>
            <p:nvPr/>
          </p:nvSpPr>
          <p:spPr>
            <a:xfrm rot="5352448">
              <a:off x="1459637" y="2469388"/>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6" name="Triangle"/>
            <p:cNvSpPr/>
            <p:nvPr/>
          </p:nvSpPr>
          <p:spPr>
            <a:xfrm rot="5352448">
              <a:off x="882406" y="2795423"/>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17" name="Triangle"/>
            <p:cNvSpPr/>
            <p:nvPr/>
          </p:nvSpPr>
          <p:spPr>
            <a:xfrm rot="5352448">
              <a:off x="1459637" y="3122890"/>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grpSp>
        <p:nvGrpSpPr>
          <p:cNvPr id="528" name="Group"/>
          <p:cNvGrpSpPr/>
          <p:nvPr/>
        </p:nvGrpSpPr>
        <p:grpSpPr>
          <a:xfrm>
            <a:off x="5390374" y="3774997"/>
            <a:ext cx="2032001" cy="2306819"/>
            <a:chOff x="-254000" y="1127760"/>
            <a:chExt cx="2032000" cy="2306817"/>
          </a:xfrm>
        </p:grpSpPr>
        <p:sp>
          <p:nvSpPr>
            <p:cNvPr id="519" name="Triangle"/>
            <p:cNvSpPr/>
            <p:nvPr/>
          </p:nvSpPr>
          <p:spPr>
            <a:xfrm rot="5352448">
              <a:off x="302503" y="1811836"/>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0" name="Triangle"/>
            <p:cNvSpPr/>
            <p:nvPr/>
          </p:nvSpPr>
          <p:spPr>
            <a:xfrm rot="5352448">
              <a:off x="-274728" y="2137871"/>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1" name="Triangle"/>
            <p:cNvSpPr/>
            <p:nvPr/>
          </p:nvSpPr>
          <p:spPr>
            <a:xfrm rot="5352448">
              <a:off x="302503" y="2460254"/>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2" name="Triangle"/>
            <p:cNvSpPr/>
            <p:nvPr/>
          </p:nvSpPr>
          <p:spPr>
            <a:xfrm rot="5352448">
              <a:off x="1465992" y="1152742"/>
              <a:ext cx="332737"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3" name="Triangle"/>
            <p:cNvSpPr/>
            <p:nvPr/>
          </p:nvSpPr>
          <p:spPr>
            <a:xfrm rot="5352448">
              <a:off x="888761" y="1478777"/>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4" name="Triangle"/>
            <p:cNvSpPr/>
            <p:nvPr/>
          </p:nvSpPr>
          <p:spPr>
            <a:xfrm rot="5352448">
              <a:off x="1465992" y="1801160"/>
              <a:ext cx="332737"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5" name="Triangle"/>
            <p:cNvSpPr/>
            <p:nvPr/>
          </p:nvSpPr>
          <p:spPr>
            <a:xfrm rot="5352448">
              <a:off x="1459637" y="2469388"/>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6" name="Triangle"/>
            <p:cNvSpPr/>
            <p:nvPr/>
          </p:nvSpPr>
          <p:spPr>
            <a:xfrm rot="5352448">
              <a:off x="882406" y="2795423"/>
              <a:ext cx="332736" cy="286705"/>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sp>
          <p:nvSpPr>
            <p:cNvPr id="527" name="Triangle"/>
            <p:cNvSpPr/>
            <p:nvPr/>
          </p:nvSpPr>
          <p:spPr>
            <a:xfrm rot="5352448">
              <a:off x="1459637" y="3122890"/>
              <a:ext cx="332736" cy="286706"/>
            </a:xfrm>
            <a:custGeom>
              <a:avLst/>
              <a:gdLst/>
              <a:ahLst/>
              <a:cxnLst>
                <a:cxn ang="0">
                  <a:pos x="wd2" y="hd2"/>
                </a:cxn>
                <a:cxn ang="5400000">
                  <a:pos x="wd2" y="hd2"/>
                </a:cxn>
                <a:cxn ang="10800000">
                  <a:pos x="wd2" y="hd2"/>
                </a:cxn>
                <a:cxn ang="16200000">
                  <a:pos x="wd2" y="hd2"/>
                </a:cxn>
              </a:cxnLst>
              <a:rect l="0" t="0" r="r" b="b"/>
              <a:pathLst>
                <a:path w="21600" h="21600" extrusionOk="0">
                  <a:moveTo>
                    <a:pt x="11044" y="0"/>
                  </a:moveTo>
                  <a:lnTo>
                    <a:pt x="21600" y="21600"/>
                  </a:lnTo>
                  <a:lnTo>
                    <a:pt x="0" y="21600"/>
                  </a:lnTo>
                  <a:lnTo>
                    <a:pt x="11044" y="0"/>
                  </a:lnTo>
                  <a:close/>
                </a:path>
              </a:pathLst>
            </a:custGeom>
            <a:solidFill>
              <a:srgbClr val="00ACAE"/>
            </a:solidFill>
            <a:ln w="50800" cap="flat">
              <a:solidFill>
                <a:schemeClr val="tx1">
                  <a:lumMod val="85000"/>
                  <a:lumOff val="15000"/>
                </a:schemeClr>
              </a:solidFill>
              <a:prstDash val="solid"/>
              <a:miter lim="800000"/>
            </a:ln>
            <a:effectLst/>
          </p:spPr>
          <p:txBody>
            <a:bodyPr wrap="square" lIns="45719" tIns="45719" rIns="45719" bIns="45719" numCol="1" anchor="ctr">
              <a:noAutofit/>
            </a:bodyPr>
            <a:lstStyle/>
            <a:p>
              <a:endParaRPr/>
            </a:p>
          </p:txBody>
        </p:sp>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0"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531" name="TextBox 8"/>
          <p:cNvSpPr txBox="1"/>
          <p:nvPr/>
        </p:nvSpPr>
        <p:spPr>
          <a:xfrm>
            <a:off x="2380959" y="2333355"/>
            <a:ext cx="655116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3000">
                <a:solidFill>
                  <a:srgbClr val="00ACAE"/>
                </a:solidFill>
                <a:latin typeface="Meta"/>
                <a:ea typeface="Meta"/>
                <a:cs typeface="Meta"/>
                <a:sym typeface="Meta"/>
              </a:defRPr>
            </a:lvl1pPr>
          </a:lstStyle>
          <a:p>
            <a:r>
              <a:rPr sz="10800" dirty="0">
                <a:latin typeface="+mn-lt"/>
              </a:rPr>
              <a:t>fractal</a:t>
            </a:r>
            <a:endParaRPr dirty="0">
              <a:latin typeface="+mn-lt"/>
            </a:endParaRP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 name="Sierpinski zoom slowing invert.mp4" descr="Sierpinski zoom slowing invert.mp4"/>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277409" y="3869"/>
            <a:ext cx="10500824" cy="5906714"/>
          </a:xfrm>
          <a:prstGeom prst="rect">
            <a:avLst/>
          </a:prstGeom>
          <a:ln w="12700">
            <a:miter lim="400000"/>
          </a:ln>
        </p:spPr>
      </p:pic>
      <p:pic>
        <p:nvPicPr>
          <p:cNvPr id="534" name="Picture 3" descr="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535" name="Triangle"/>
          <p:cNvSpPr/>
          <p:nvPr/>
        </p:nvSpPr>
        <p:spPr>
          <a:xfrm>
            <a:off x="1357610" y="5159"/>
            <a:ext cx="4142880" cy="72239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close/>
              </a:path>
            </a:pathLst>
          </a:custGeom>
          <a:solidFill>
            <a:srgbClr val="FFFFFF"/>
          </a:solidFill>
          <a:ln w="12700">
            <a:miter lim="400000"/>
          </a:ln>
        </p:spPr>
        <p:txBody>
          <a:bodyPr lIns="45719" rIns="45719" anchor="ctr"/>
          <a:lstStyle/>
          <a:p>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35" fill="hold"/>
                                        <p:tgtEl>
                                          <p:spTgt spid="5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repeatCount="indefinite" fill="hold" display="0">
                  <p:stCondLst>
                    <p:cond delay="indefinite"/>
                  </p:stCondLst>
                </p:cTn>
                <p:tgtEl>
                  <p:spTgt spid="533"/>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538" name="Image" descr="Image"/>
          <p:cNvPicPr>
            <a:picLocks noChangeAspect="1"/>
          </p:cNvPicPr>
          <p:nvPr/>
        </p:nvPicPr>
        <p:blipFill>
          <a:blip r:embed="rId3">
            <a:extLst/>
          </a:blip>
          <a:stretch>
            <a:fillRect/>
          </a:stretch>
        </p:blipFill>
        <p:spPr>
          <a:xfrm>
            <a:off x="1738666" y="0"/>
            <a:ext cx="5666668" cy="6858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Image" descr="Image"/>
          <p:cNvPicPr>
            <a:picLocks noChangeAspect="1"/>
          </p:cNvPicPr>
          <p:nvPr/>
        </p:nvPicPr>
        <p:blipFill>
          <a:blip r:embed="rId2">
            <a:extLst/>
          </a:blip>
          <a:stretch>
            <a:fillRect/>
          </a:stretch>
        </p:blipFill>
        <p:spPr>
          <a:xfrm>
            <a:off x="1734887" y="0"/>
            <a:ext cx="5674226" cy="6858001"/>
          </a:xfrm>
          <a:prstGeom prst="rect">
            <a:avLst/>
          </a:prstGeom>
          <a:ln w="12700">
            <a:miter lim="400000"/>
          </a:ln>
        </p:spPr>
      </p:pic>
      <p:pic>
        <p:nvPicPr>
          <p:cNvPr id="541" name="Picture 3" descr="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TextBox 8"/>
          <p:cNvSpPr txBox="1"/>
          <p:nvPr/>
        </p:nvSpPr>
        <p:spPr>
          <a:xfrm>
            <a:off x="1593559" y="1554480"/>
            <a:ext cx="6551164" cy="34163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13000">
                <a:solidFill>
                  <a:srgbClr val="00ACAE"/>
                </a:solidFill>
                <a:latin typeface="Meta"/>
                <a:ea typeface="Meta"/>
                <a:cs typeface="Meta"/>
                <a:sym typeface="Meta"/>
              </a:defRPr>
            </a:lvl1pPr>
          </a:lstStyle>
          <a:p>
            <a:r>
              <a:rPr sz="10800" dirty="0">
                <a:latin typeface="+mn-lt"/>
              </a:rPr>
              <a:t>Pascal's triangle</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5"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48" name="Arrow"/>
          <p:cNvSpPr/>
          <p:nvPr/>
        </p:nvSpPr>
        <p:spPr>
          <a:xfrm rot="3616271">
            <a:off x="5046483" y="2114001"/>
            <a:ext cx="775579" cy="387539"/>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
        <p:nvSpPr>
          <p:cNvPr id="549" name="Arrow"/>
          <p:cNvSpPr/>
          <p:nvPr/>
        </p:nvSpPr>
        <p:spPr>
          <a:xfrm rot="17859917" flipH="1">
            <a:off x="4496150" y="2115593"/>
            <a:ext cx="775579" cy="387538"/>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49173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website</a:t>
            </a:r>
            <a:endPar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spTree>
    <p:extLst>
      <p:ext uri="{BB962C8B-B14F-4D97-AF65-F5344CB8AC3E}">
        <p14:creationId xmlns:p14="http://schemas.microsoft.com/office/powerpoint/2010/main" val="7001440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52" name="Arrow"/>
          <p:cNvSpPr/>
          <p:nvPr/>
        </p:nvSpPr>
        <p:spPr>
          <a:xfrm rot="3616271">
            <a:off x="5046483" y="2114001"/>
            <a:ext cx="775579" cy="387539"/>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
        <p:nvSpPr>
          <p:cNvPr id="553" name="Arrow"/>
          <p:cNvSpPr/>
          <p:nvPr/>
        </p:nvSpPr>
        <p:spPr>
          <a:xfrm rot="17859917" flipH="1">
            <a:off x="4496150" y="2115593"/>
            <a:ext cx="775579" cy="387538"/>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
        <p:nvSpPr>
          <p:cNvPr id="554" name="Arrow"/>
          <p:cNvSpPr/>
          <p:nvPr/>
        </p:nvSpPr>
        <p:spPr>
          <a:xfrm rot="21570033">
            <a:off x="5190417" y="1699134"/>
            <a:ext cx="775579" cy="387539"/>
          </a:xfrm>
          <a:prstGeom prst="rightArrow">
            <a:avLst>
              <a:gd name="adj1" fmla="val 32000"/>
              <a:gd name="adj2" fmla="val 64000"/>
            </a:avLst>
          </a:prstGeom>
          <a:solidFill>
            <a:srgbClr val="FF0000"/>
          </a:solidFill>
          <a:ln w="12700">
            <a:miter lim="400000"/>
          </a:ln>
        </p:spPr>
        <p:txBody>
          <a:bodyPr lIns="45719" rIns="45719" anchor="ctr"/>
          <a:lstStyle/>
          <a:p>
            <a:pPr>
              <a:defRPr>
                <a:solidFill>
                  <a:srgbClr val="FFFFFF"/>
                </a:solidFill>
              </a:defRPr>
            </a:pPr>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57" name="Arrow"/>
          <p:cNvSpPr/>
          <p:nvPr/>
        </p:nvSpPr>
        <p:spPr>
          <a:xfrm rot="3616271">
            <a:off x="5046483" y="2114001"/>
            <a:ext cx="775579" cy="387539"/>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
        <p:nvSpPr>
          <p:cNvPr id="558" name="Arrow"/>
          <p:cNvSpPr/>
          <p:nvPr/>
        </p:nvSpPr>
        <p:spPr>
          <a:xfrm rot="17859917" flipH="1">
            <a:off x="4496150" y="2115593"/>
            <a:ext cx="775579" cy="387538"/>
          </a:xfrm>
          <a:prstGeom prst="rightArrow">
            <a:avLst>
              <a:gd name="adj1" fmla="val 32000"/>
              <a:gd name="adj2" fmla="val 64000"/>
            </a:avLst>
          </a:prstGeom>
          <a:solidFill>
            <a:srgbClr val="00ACAE"/>
          </a:solidFill>
          <a:ln w="12700">
            <a:miter lim="400000"/>
          </a:ln>
        </p:spPr>
        <p:txBody>
          <a:bodyPr lIns="45719" rIns="45719" anchor="ctr"/>
          <a:lstStyle/>
          <a:p>
            <a:pPr>
              <a:defRPr>
                <a:solidFill>
                  <a:srgbClr val="FFFFFF"/>
                </a:solidFill>
              </a:defRPr>
            </a:pPr>
            <a:endParaRPr/>
          </a:p>
        </p:txBody>
      </p:sp>
      <p:sp>
        <p:nvSpPr>
          <p:cNvPr id="559" name="Arrow"/>
          <p:cNvSpPr/>
          <p:nvPr/>
        </p:nvSpPr>
        <p:spPr>
          <a:xfrm rot="21570033">
            <a:off x="5190417" y="1699134"/>
            <a:ext cx="775579" cy="387539"/>
          </a:xfrm>
          <a:prstGeom prst="rightArrow">
            <a:avLst>
              <a:gd name="adj1" fmla="val 32000"/>
              <a:gd name="adj2" fmla="val 64000"/>
            </a:avLst>
          </a:prstGeom>
          <a:solidFill>
            <a:srgbClr val="FF0000"/>
          </a:solidFill>
          <a:ln w="12700">
            <a:miter lim="400000"/>
          </a:ln>
        </p:spPr>
        <p:txBody>
          <a:bodyPr lIns="45719" rIns="45719" anchor="ctr"/>
          <a:lstStyle/>
          <a:p>
            <a:pPr>
              <a:defRPr>
                <a:solidFill>
                  <a:srgbClr val="FFFFFF"/>
                </a:solidFill>
              </a:defRPr>
            </a:pPr>
            <a:endParaRPr/>
          </a:p>
        </p:txBody>
      </p:sp>
      <p:sp>
        <p:nvSpPr>
          <p:cNvPr id="560" name="Arrow"/>
          <p:cNvSpPr/>
          <p:nvPr/>
        </p:nvSpPr>
        <p:spPr>
          <a:xfrm rot="18403013">
            <a:off x="4978750" y="1360468"/>
            <a:ext cx="775579" cy="387538"/>
          </a:xfrm>
          <a:prstGeom prst="rightArrow">
            <a:avLst>
              <a:gd name="adj1" fmla="val 32000"/>
              <a:gd name="adj2" fmla="val 64000"/>
            </a:avLst>
          </a:prstGeom>
          <a:solidFill>
            <a:srgbClr val="FF0000"/>
          </a:solidFill>
          <a:ln w="12700">
            <a:miter lim="400000"/>
          </a:ln>
        </p:spPr>
        <p:txBody>
          <a:bodyPr lIns="45719" rIns="45719" anchor="ctr"/>
          <a:lstStyle/>
          <a:p>
            <a:pPr>
              <a:defRPr>
                <a:solidFill>
                  <a:srgbClr val="FFFFFF"/>
                </a:solidFill>
              </a:defRPr>
            </a:pPr>
            <a:endParaRP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4"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65"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66"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67"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9"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70"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71"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72"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73"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74"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575"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7"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78"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79"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0"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1"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2"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583"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4"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87"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8"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89"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0"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1"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592"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3"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4"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6"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597"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8"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599"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00"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01"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02"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03"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04"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grpSp>
        <p:nvGrpSpPr>
          <p:cNvPr id="608" name="Group"/>
          <p:cNvGrpSpPr/>
          <p:nvPr/>
        </p:nvGrpSpPr>
        <p:grpSpPr>
          <a:xfrm>
            <a:off x="4253524" y="647549"/>
            <a:ext cx="969892" cy="2069142"/>
            <a:chOff x="0" y="0"/>
            <a:chExt cx="969891" cy="2069141"/>
          </a:xfrm>
        </p:grpSpPr>
        <p:sp>
          <p:nvSpPr>
            <p:cNvPr id="605" name="Arrow"/>
            <p:cNvSpPr/>
            <p:nvPr/>
          </p:nvSpPr>
          <p:spPr>
            <a:xfrm rot="17859917" flipH="1">
              <a:off x="1288" y="837876"/>
              <a:ext cx="635914"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06" name="Arrow"/>
            <p:cNvSpPr/>
            <p:nvPr/>
          </p:nvSpPr>
          <p:spPr>
            <a:xfrm rot="17859917" flipH="1">
              <a:off x="369817" y="155348"/>
              <a:ext cx="585203"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07" name="Arrow"/>
            <p:cNvSpPr/>
            <p:nvPr/>
          </p:nvSpPr>
          <p:spPr>
            <a:xfrm rot="14401234" flipH="1">
              <a:off x="26045" y="1520998"/>
              <a:ext cx="594662"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0"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611"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2"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3"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4"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5"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16"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7"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18"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grpSp>
        <p:nvGrpSpPr>
          <p:cNvPr id="622" name="Group"/>
          <p:cNvGrpSpPr/>
          <p:nvPr/>
        </p:nvGrpSpPr>
        <p:grpSpPr>
          <a:xfrm>
            <a:off x="4253524" y="647549"/>
            <a:ext cx="969892" cy="2069142"/>
            <a:chOff x="0" y="0"/>
            <a:chExt cx="969891" cy="2069141"/>
          </a:xfrm>
        </p:grpSpPr>
        <p:sp>
          <p:nvSpPr>
            <p:cNvPr id="619" name="Arrow"/>
            <p:cNvSpPr/>
            <p:nvPr/>
          </p:nvSpPr>
          <p:spPr>
            <a:xfrm rot="17859917" flipH="1">
              <a:off x="1288" y="837876"/>
              <a:ext cx="635914"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0" name="Arrow"/>
            <p:cNvSpPr/>
            <p:nvPr/>
          </p:nvSpPr>
          <p:spPr>
            <a:xfrm rot="17859917" flipH="1">
              <a:off x="369817" y="155348"/>
              <a:ext cx="585203"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1" name="Arrow"/>
            <p:cNvSpPr/>
            <p:nvPr/>
          </p:nvSpPr>
          <p:spPr>
            <a:xfrm rot="14401234" flipH="1">
              <a:off x="26045" y="1520998"/>
              <a:ext cx="594662"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grpSp>
        <p:nvGrpSpPr>
          <p:cNvPr id="626" name="Group"/>
          <p:cNvGrpSpPr/>
          <p:nvPr/>
        </p:nvGrpSpPr>
        <p:grpSpPr>
          <a:xfrm flipH="1">
            <a:off x="4671066" y="655953"/>
            <a:ext cx="660742" cy="2052334"/>
            <a:chOff x="0" y="16808"/>
            <a:chExt cx="660740" cy="2052332"/>
          </a:xfrm>
        </p:grpSpPr>
        <p:sp>
          <p:nvSpPr>
            <p:cNvPr id="623" name="Arrow"/>
            <p:cNvSpPr/>
            <p:nvPr/>
          </p:nvSpPr>
          <p:spPr>
            <a:xfrm rot="17859917" flipH="1">
              <a:off x="1288" y="837876"/>
              <a:ext cx="635914"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4" name="Arrow"/>
            <p:cNvSpPr/>
            <p:nvPr/>
          </p:nvSpPr>
          <p:spPr>
            <a:xfrm rot="14118583" flipH="1">
              <a:off x="42283" y="173909"/>
              <a:ext cx="585204"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25" name="Arrow"/>
            <p:cNvSpPr/>
            <p:nvPr/>
          </p:nvSpPr>
          <p:spPr>
            <a:xfrm rot="14401234" flipH="1">
              <a:off x="26045" y="1520998"/>
              <a:ext cx="594662"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8"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629"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0"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1"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2"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3"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34"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5"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36"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grpSp>
        <p:nvGrpSpPr>
          <p:cNvPr id="640" name="Group"/>
          <p:cNvGrpSpPr/>
          <p:nvPr/>
        </p:nvGrpSpPr>
        <p:grpSpPr>
          <a:xfrm>
            <a:off x="4253524" y="647549"/>
            <a:ext cx="969892" cy="2069142"/>
            <a:chOff x="0" y="0"/>
            <a:chExt cx="969891" cy="2069141"/>
          </a:xfrm>
        </p:grpSpPr>
        <p:sp>
          <p:nvSpPr>
            <p:cNvPr id="637" name="Arrow"/>
            <p:cNvSpPr/>
            <p:nvPr/>
          </p:nvSpPr>
          <p:spPr>
            <a:xfrm rot="17859917" flipH="1">
              <a:off x="1288" y="837876"/>
              <a:ext cx="635914"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38" name="Arrow"/>
            <p:cNvSpPr/>
            <p:nvPr/>
          </p:nvSpPr>
          <p:spPr>
            <a:xfrm rot="17859917" flipH="1">
              <a:off x="369817" y="155348"/>
              <a:ext cx="585203"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39" name="Arrow"/>
            <p:cNvSpPr/>
            <p:nvPr/>
          </p:nvSpPr>
          <p:spPr>
            <a:xfrm rot="14401234" flipH="1">
              <a:off x="26045" y="1520998"/>
              <a:ext cx="594662" cy="387539"/>
            </a:xfrm>
            <a:prstGeom prst="rightArrow">
              <a:avLst>
                <a:gd name="adj1" fmla="val 32000"/>
                <a:gd name="adj2" fmla="val 64000"/>
              </a:avLst>
            </a:prstGeom>
            <a:solidFill>
              <a:srgbClr val="00ACAE"/>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grpSp>
        <p:nvGrpSpPr>
          <p:cNvPr id="644" name="Group"/>
          <p:cNvGrpSpPr/>
          <p:nvPr/>
        </p:nvGrpSpPr>
        <p:grpSpPr>
          <a:xfrm flipH="1">
            <a:off x="4671066" y="655953"/>
            <a:ext cx="660742" cy="2052334"/>
            <a:chOff x="0" y="16808"/>
            <a:chExt cx="660740" cy="2052332"/>
          </a:xfrm>
        </p:grpSpPr>
        <p:sp>
          <p:nvSpPr>
            <p:cNvPr id="641" name="Arrow"/>
            <p:cNvSpPr/>
            <p:nvPr/>
          </p:nvSpPr>
          <p:spPr>
            <a:xfrm rot="17859917" flipH="1">
              <a:off x="1288" y="837876"/>
              <a:ext cx="635914"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42" name="Arrow"/>
            <p:cNvSpPr/>
            <p:nvPr/>
          </p:nvSpPr>
          <p:spPr>
            <a:xfrm rot="14118583" flipH="1">
              <a:off x="42283" y="173909"/>
              <a:ext cx="585204"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43" name="Arrow"/>
            <p:cNvSpPr/>
            <p:nvPr/>
          </p:nvSpPr>
          <p:spPr>
            <a:xfrm rot="14401234" flipH="1">
              <a:off x="26045" y="1520998"/>
              <a:ext cx="594662" cy="387539"/>
            </a:xfrm>
            <a:prstGeom prst="rightArrow">
              <a:avLst>
                <a:gd name="adj1" fmla="val 32000"/>
                <a:gd name="adj2" fmla="val 64000"/>
              </a:avLst>
            </a:prstGeom>
            <a:solidFill>
              <a:schemeClr val="accent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grpSp>
        <p:nvGrpSpPr>
          <p:cNvPr id="648" name="Group"/>
          <p:cNvGrpSpPr/>
          <p:nvPr/>
        </p:nvGrpSpPr>
        <p:grpSpPr>
          <a:xfrm flipH="1">
            <a:off x="4765336" y="632990"/>
            <a:ext cx="953071" cy="2075297"/>
            <a:chOff x="-228610" y="-6154"/>
            <a:chExt cx="953069" cy="2075296"/>
          </a:xfrm>
        </p:grpSpPr>
        <p:sp>
          <p:nvSpPr>
            <p:cNvPr id="645" name="Arrow"/>
            <p:cNvSpPr/>
            <p:nvPr/>
          </p:nvSpPr>
          <p:spPr>
            <a:xfrm rot="14321157" flipH="1">
              <a:off x="-215774" y="839595"/>
              <a:ext cx="635915" cy="387538"/>
            </a:xfrm>
            <a:prstGeom prst="rightArrow">
              <a:avLst>
                <a:gd name="adj1" fmla="val 32000"/>
                <a:gd name="adj2" fmla="val 64000"/>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46" name="Arrow"/>
            <p:cNvSpPr/>
            <p:nvPr/>
          </p:nvSpPr>
          <p:spPr>
            <a:xfrm rot="17578017" flipH="1">
              <a:off x="-186317" y="145091"/>
              <a:ext cx="585204" cy="387539"/>
            </a:xfrm>
            <a:prstGeom prst="rightArrow">
              <a:avLst>
                <a:gd name="adj1" fmla="val 32000"/>
                <a:gd name="adj2" fmla="val 64000"/>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647" name="Arrow"/>
            <p:cNvSpPr/>
            <p:nvPr/>
          </p:nvSpPr>
          <p:spPr>
            <a:xfrm rot="14401234" flipH="1">
              <a:off x="110711" y="1520998"/>
              <a:ext cx="594663" cy="387539"/>
            </a:xfrm>
            <a:prstGeom prst="rightArrow">
              <a:avLst>
                <a:gd name="adj1" fmla="val 32000"/>
                <a:gd name="adj2" fmla="val 64000"/>
              </a:avLst>
            </a:prstGeom>
            <a:solidFill>
              <a:schemeClr val="accent4"/>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grpSp>
        <p:nvGrpSpPr>
          <p:cNvPr id="2" name="Group 1"/>
          <p:cNvGrpSpPr/>
          <p:nvPr/>
        </p:nvGrpSpPr>
        <p:grpSpPr>
          <a:xfrm>
            <a:off x="3097718" y="3882785"/>
            <a:ext cx="4810044" cy="2879965"/>
            <a:chOff x="3097718" y="3882785"/>
            <a:chExt cx="4810044" cy="2879965"/>
          </a:xfrm>
        </p:grpSpPr>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57568" y="4804508"/>
              <a:ext cx="660050" cy="208282"/>
            </a:xfrm>
            <a:prstGeom prst="rect">
              <a:avLst/>
            </a:prstGeom>
          </p:spPr>
        </p:pic>
      </p:grpSp>
    </p:spTree>
    <p:extLst>
      <p:ext uri="{BB962C8B-B14F-4D97-AF65-F5344CB8AC3E}">
        <p14:creationId xmlns:p14="http://schemas.microsoft.com/office/powerpoint/2010/main" val="15051802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0"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651"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2"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3"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4"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5"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56"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7"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58"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59"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60" name="1"/>
          <p:cNvSpPr txBox="1"/>
          <p:nvPr/>
        </p:nvSpPr>
        <p:spPr>
          <a:xfrm>
            <a:off x="617053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2"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663"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64"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65"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66"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67"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68"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69"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70"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71"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72"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73"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74"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675"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676"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677"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9"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680"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81"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82"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grpSp>
        <p:nvGrpSpPr>
          <p:cNvPr id="686" name="Group"/>
          <p:cNvGrpSpPr/>
          <p:nvPr/>
        </p:nvGrpSpPr>
        <p:grpSpPr>
          <a:xfrm>
            <a:off x="4027864" y="1633371"/>
            <a:ext cx="1484188" cy="1201007"/>
            <a:chOff x="0" y="0"/>
            <a:chExt cx="1484187" cy="1201005"/>
          </a:xfrm>
        </p:grpSpPr>
        <p:sp>
          <p:nvSpPr>
            <p:cNvPr id="683" name="Rectangle"/>
            <p:cNvSpPr/>
            <p:nvPr/>
          </p:nvSpPr>
          <p:spPr>
            <a:xfrm rot="21582314">
              <a:off x="383424" y="621474"/>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684" name="Rectangle"/>
            <p:cNvSpPr/>
            <p:nvPr/>
          </p:nvSpPr>
          <p:spPr>
            <a:xfrm rot="21582314">
              <a:off x="1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685" name="Rectangle"/>
            <p:cNvSpPr/>
            <p:nvPr/>
          </p:nvSpPr>
          <p:spPr>
            <a:xfrm rot="21582314">
              <a:off x="763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grpSp>
      <p:sp>
        <p:nvSpPr>
          <p:cNvPr id="687"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88"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689"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90"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91"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92"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693"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94"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695"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696"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697"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698"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0"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701"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2"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3"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4"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5"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706"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7"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08"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09"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10"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11"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12"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grpSp>
        <p:nvGrpSpPr>
          <p:cNvPr id="716" name="Group"/>
          <p:cNvGrpSpPr/>
          <p:nvPr/>
        </p:nvGrpSpPr>
        <p:grpSpPr>
          <a:xfrm>
            <a:off x="4800140" y="2877971"/>
            <a:ext cx="1484322" cy="1227928"/>
            <a:chOff x="-67" y="0"/>
            <a:chExt cx="1484321" cy="1227926"/>
          </a:xfrm>
        </p:grpSpPr>
        <p:sp>
          <p:nvSpPr>
            <p:cNvPr id="713" name="Rectangle"/>
            <p:cNvSpPr/>
            <p:nvPr/>
          </p:nvSpPr>
          <p:spPr>
            <a:xfrm rot="21582314">
              <a:off x="383390" y="635364"/>
              <a:ext cx="719293" cy="590717"/>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14" name="Rectangle"/>
            <p:cNvSpPr/>
            <p:nvPr/>
          </p:nvSpPr>
          <p:spPr>
            <a:xfrm rot="21582314">
              <a:off x="1447" y="1846"/>
              <a:ext cx="719293" cy="590717"/>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15" name="Rectangle"/>
            <p:cNvSpPr/>
            <p:nvPr/>
          </p:nvSpPr>
          <p:spPr>
            <a:xfrm rot="21582314">
              <a:off x="763447" y="1846"/>
              <a:ext cx="719293" cy="590717"/>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grpSp>
      <p:sp>
        <p:nvSpPr>
          <p:cNvPr id="717"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718"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719"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0" name="?"/>
          <p:cNvSpPr txBox="1"/>
          <p:nvPr/>
        </p:nvSpPr>
        <p:spPr>
          <a:xfrm>
            <a:off x="5387902" y="3480646"/>
            <a:ext cx="3389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2"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723"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4"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5"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6"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7"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728"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29"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30"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31"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32"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33"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34"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735"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736"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737"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38" name="TextBox 9"/>
          <p:cNvSpPr txBox="1"/>
          <p:nvPr/>
        </p:nvSpPr>
        <p:spPr>
          <a:xfrm>
            <a:off x="1444991" y="261196"/>
            <a:ext cx="5033570" cy="315471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spcBef>
                <a:spcPts val="1000"/>
              </a:spcBef>
              <a:defRPr sz="3100">
                <a:latin typeface="MetaBook-Roman"/>
                <a:ea typeface="MetaBook-Roman"/>
                <a:cs typeface="MetaBook-Roman"/>
                <a:sym typeface="MetaBook-Roman"/>
              </a:defRPr>
            </a:pPr>
            <a:r>
              <a:rPr sz="2800" dirty="0">
                <a:latin typeface="+mn-lt"/>
              </a:rPr>
              <a:t>Add the numbers</a:t>
            </a:r>
            <a:br>
              <a:rPr sz="2800" dirty="0">
                <a:latin typeface="+mn-lt"/>
              </a:rPr>
            </a:br>
            <a:r>
              <a:rPr sz="2800" dirty="0">
                <a:latin typeface="+mn-lt"/>
              </a:rPr>
              <a:t>in the two</a:t>
            </a:r>
            <a:br>
              <a:rPr sz="2800" dirty="0">
                <a:latin typeface="+mn-lt"/>
              </a:rPr>
            </a:br>
            <a:r>
              <a:rPr sz="2800" dirty="0">
                <a:latin typeface="+mn-lt"/>
              </a:rPr>
              <a:t>squares above</a:t>
            </a:r>
            <a:br>
              <a:rPr sz="2800" dirty="0">
                <a:latin typeface="+mn-lt"/>
              </a:rPr>
            </a:br>
            <a:r>
              <a:rPr sz="2800" dirty="0">
                <a:latin typeface="+mn-lt"/>
              </a:rPr>
              <a:t>to get the</a:t>
            </a:r>
            <a:br>
              <a:rPr sz="2800" dirty="0">
                <a:latin typeface="+mn-lt"/>
              </a:rPr>
            </a:br>
            <a:r>
              <a:rPr sz="2800" dirty="0">
                <a:latin typeface="+mn-lt"/>
              </a:rPr>
              <a:t>number</a:t>
            </a:r>
            <a:br>
              <a:rPr sz="2800" dirty="0">
                <a:latin typeface="+mn-lt"/>
              </a:rPr>
            </a:br>
            <a:r>
              <a:rPr sz="2800" dirty="0">
                <a:latin typeface="+mn-lt"/>
              </a:rPr>
              <a:t>below</a:t>
            </a:r>
            <a:r>
              <a:rPr dirty="0">
                <a:latin typeface="Meta"/>
              </a:rPr>
              <a:t/>
            </a:r>
            <a:br>
              <a:rPr dirty="0">
                <a:latin typeface="Meta"/>
              </a:rPr>
            </a:br>
            <a:endParaRPr dirty="0">
              <a:latin typeface="Meta"/>
            </a:endParaRP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40"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grpSp>
        <p:nvGrpSpPr>
          <p:cNvPr id="744" name="Group"/>
          <p:cNvGrpSpPr/>
          <p:nvPr/>
        </p:nvGrpSpPr>
        <p:grpSpPr>
          <a:xfrm>
            <a:off x="4027864" y="1633371"/>
            <a:ext cx="1484188" cy="1201007"/>
            <a:chOff x="0" y="0"/>
            <a:chExt cx="1484187" cy="1201005"/>
          </a:xfrm>
        </p:grpSpPr>
        <p:sp>
          <p:nvSpPr>
            <p:cNvPr id="741" name="Rectangle"/>
            <p:cNvSpPr/>
            <p:nvPr/>
          </p:nvSpPr>
          <p:spPr>
            <a:xfrm rot="21582314">
              <a:off x="383424" y="621474"/>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42" name="Rectangle"/>
            <p:cNvSpPr/>
            <p:nvPr/>
          </p:nvSpPr>
          <p:spPr>
            <a:xfrm rot="21582314">
              <a:off x="1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43" name="Rectangle"/>
            <p:cNvSpPr/>
            <p:nvPr/>
          </p:nvSpPr>
          <p:spPr>
            <a:xfrm rot="21582314">
              <a:off x="763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grpSp>
      <p:sp>
        <p:nvSpPr>
          <p:cNvPr id="745"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46"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47"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48"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49"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750"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51"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52"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53"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754"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55"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56"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757"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758"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759"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0" name="1"/>
          <p:cNvSpPr txBox="1"/>
          <p:nvPr/>
        </p:nvSpPr>
        <p:spPr>
          <a:xfrm>
            <a:off x="3063732" y="3412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1" name="1"/>
          <p:cNvSpPr txBox="1"/>
          <p:nvPr/>
        </p:nvSpPr>
        <p:spPr>
          <a:xfrm>
            <a:off x="2682732" y="4047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2" name="1"/>
          <p:cNvSpPr txBox="1"/>
          <p:nvPr/>
        </p:nvSpPr>
        <p:spPr>
          <a:xfrm>
            <a:off x="2293265" y="47083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3" name="1"/>
          <p:cNvSpPr txBox="1"/>
          <p:nvPr/>
        </p:nvSpPr>
        <p:spPr>
          <a:xfrm>
            <a:off x="1921197" y="53136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4" name="1"/>
          <p:cNvSpPr txBox="1"/>
          <p:nvPr/>
        </p:nvSpPr>
        <p:spPr>
          <a:xfrm>
            <a:off x="6943404" y="34467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5" name="1"/>
          <p:cNvSpPr txBox="1"/>
          <p:nvPr/>
        </p:nvSpPr>
        <p:spPr>
          <a:xfrm>
            <a:off x="7324404" y="41071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6" name="1"/>
          <p:cNvSpPr txBox="1"/>
          <p:nvPr/>
        </p:nvSpPr>
        <p:spPr>
          <a:xfrm>
            <a:off x="7707779" y="471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7" name="1"/>
          <p:cNvSpPr txBox="1"/>
          <p:nvPr/>
        </p:nvSpPr>
        <p:spPr>
          <a:xfrm>
            <a:off x="8079847" y="532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68" name="5"/>
          <p:cNvSpPr txBox="1"/>
          <p:nvPr/>
        </p:nvSpPr>
        <p:spPr>
          <a:xfrm>
            <a:off x="3855236" y="3446779"/>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769" name="10"/>
          <p:cNvSpPr txBox="1"/>
          <p:nvPr/>
        </p:nvSpPr>
        <p:spPr>
          <a:xfrm>
            <a:off x="4492852" y="3442546"/>
            <a:ext cx="5885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770" name="6"/>
          <p:cNvSpPr txBox="1"/>
          <p:nvPr/>
        </p:nvSpPr>
        <p:spPr>
          <a:xfrm>
            <a:off x="3465769"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771" name="15"/>
          <p:cNvSpPr txBox="1"/>
          <p:nvPr/>
        </p:nvSpPr>
        <p:spPr>
          <a:xfrm>
            <a:off x="4105830"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772" name="20"/>
          <p:cNvSpPr txBox="1"/>
          <p:nvPr/>
        </p:nvSpPr>
        <p:spPr>
          <a:xfrm>
            <a:off x="4832216" y="4047913"/>
            <a:ext cx="65441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20</a:t>
            </a:r>
          </a:p>
        </p:txBody>
      </p:sp>
      <p:sp>
        <p:nvSpPr>
          <p:cNvPr id="773" name="7"/>
          <p:cNvSpPr txBox="1"/>
          <p:nvPr/>
        </p:nvSpPr>
        <p:spPr>
          <a:xfrm>
            <a:off x="3092257" y="4666826"/>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774" name="21"/>
          <p:cNvSpPr txBox="1"/>
          <p:nvPr/>
        </p:nvSpPr>
        <p:spPr>
          <a:xfrm>
            <a:off x="3709903" y="4682913"/>
            <a:ext cx="5890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775" name="35"/>
          <p:cNvSpPr txBox="1"/>
          <p:nvPr/>
        </p:nvSpPr>
        <p:spPr>
          <a:xfrm>
            <a:off x="4466818" y="467571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776" name="35"/>
          <p:cNvSpPr txBox="1"/>
          <p:nvPr/>
        </p:nvSpPr>
        <p:spPr>
          <a:xfrm>
            <a:off x="5266084" y="466682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777" name="8"/>
          <p:cNvSpPr txBox="1"/>
          <p:nvPr/>
        </p:nvSpPr>
        <p:spPr>
          <a:xfrm>
            <a:off x="2637500"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
        <p:nvSpPr>
          <p:cNvPr id="778" name="28"/>
          <p:cNvSpPr txBox="1"/>
          <p:nvPr/>
        </p:nvSpPr>
        <p:spPr>
          <a:xfrm>
            <a:off x="3279725"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779" name="56"/>
          <p:cNvSpPr txBox="1"/>
          <p:nvPr/>
        </p:nvSpPr>
        <p:spPr>
          <a:xfrm>
            <a:off x="4080888"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sp>
        <p:nvSpPr>
          <p:cNvPr id="780" name="70"/>
          <p:cNvSpPr txBox="1"/>
          <p:nvPr/>
        </p:nvSpPr>
        <p:spPr>
          <a:xfrm>
            <a:off x="4853039" y="5322146"/>
            <a:ext cx="62024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70</a:t>
            </a:r>
          </a:p>
        </p:txBody>
      </p:sp>
      <p:sp>
        <p:nvSpPr>
          <p:cNvPr id="781" name="56"/>
          <p:cNvSpPr txBox="1"/>
          <p:nvPr/>
        </p:nvSpPr>
        <p:spPr>
          <a:xfrm>
            <a:off x="5634511"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grpSp>
        <p:nvGrpSpPr>
          <p:cNvPr id="785" name="Group"/>
          <p:cNvGrpSpPr/>
          <p:nvPr/>
        </p:nvGrpSpPr>
        <p:grpSpPr>
          <a:xfrm>
            <a:off x="5180331" y="3508374"/>
            <a:ext cx="1484188" cy="1201006"/>
            <a:chOff x="0" y="0"/>
            <a:chExt cx="1484187" cy="1201005"/>
          </a:xfrm>
        </p:grpSpPr>
        <p:sp>
          <p:nvSpPr>
            <p:cNvPr id="782" name="Rectangle"/>
            <p:cNvSpPr/>
            <p:nvPr/>
          </p:nvSpPr>
          <p:spPr>
            <a:xfrm rot="21582314">
              <a:off x="383424" y="621474"/>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83" name="Rectangle"/>
            <p:cNvSpPr/>
            <p:nvPr/>
          </p:nvSpPr>
          <p:spPr>
            <a:xfrm rot="21582314">
              <a:off x="1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sp>
          <p:nvSpPr>
            <p:cNvPr id="784" name="Rectangle"/>
            <p:cNvSpPr/>
            <p:nvPr/>
          </p:nvSpPr>
          <p:spPr>
            <a:xfrm rot="21582314">
              <a:off x="763481" y="1846"/>
              <a:ext cx="719225" cy="577685"/>
            </a:xfrm>
            <a:prstGeom prst="rect">
              <a:avLst/>
            </a:prstGeom>
            <a:solidFill>
              <a:schemeClr val="accent4">
                <a:alpha val="43033"/>
              </a:schemeClr>
            </a:solidFill>
            <a:ln w="12700" cap="flat">
              <a:noFill/>
              <a:miter lim="400000"/>
            </a:ln>
            <a:effectLst/>
          </p:spPr>
          <p:txBody>
            <a:bodyPr wrap="square" lIns="45719" tIns="45719" rIns="45719" bIns="45719" numCol="1" anchor="ctr">
              <a:noAutofit/>
            </a:bodyPr>
            <a:lstStyle/>
            <a:p>
              <a:endParaRPr/>
            </a:p>
          </p:txBody>
        </p:sp>
      </p:grpSp>
      <p:sp>
        <p:nvSpPr>
          <p:cNvPr id="786" name="10"/>
          <p:cNvSpPr txBox="1"/>
          <p:nvPr/>
        </p:nvSpPr>
        <p:spPr>
          <a:xfrm>
            <a:off x="5237454" y="3434079"/>
            <a:ext cx="58854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787" name="5"/>
          <p:cNvSpPr txBox="1"/>
          <p:nvPr/>
        </p:nvSpPr>
        <p:spPr>
          <a:xfrm>
            <a:off x="6157705" y="3438313"/>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788" name="15"/>
          <p:cNvSpPr txBox="1"/>
          <p:nvPr/>
        </p:nvSpPr>
        <p:spPr>
          <a:xfrm>
            <a:off x="5672153"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789" name="6"/>
          <p:cNvSpPr txBox="1"/>
          <p:nvPr/>
        </p:nvSpPr>
        <p:spPr>
          <a:xfrm>
            <a:off x="6474728"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790" name="21"/>
          <p:cNvSpPr txBox="1"/>
          <p:nvPr/>
        </p:nvSpPr>
        <p:spPr>
          <a:xfrm>
            <a:off x="6019908" y="4674446"/>
            <a:ext cx="589040"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791" name="7"/>
          <p:cNvSpPr txBox="1"/>
          <p:nvPr/>
        </p:nvSpPr>
        <p:spPr>
          <a:xfrm>
            <a:off x="6920637" y="4658359"/>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792" name="28"/>
          <p:cNvSpPr txBox="1"/>
          <p:nvPr/>
        </p:nvSpPr>
        <p:spPr>
          <a:xfrm>
            <a:off x="6356568"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793" name="8"/>
          <p:cNvSpPr txBox="1"/>
          <p:nvPr/>
        </p:nvSpPr>
        <p:spPr>
          <a:xfrm>
            <a:off x="7265988"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5"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796"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97"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98"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799"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00"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801"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02"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03"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804"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805"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06"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07"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808"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809"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810"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1" name="1"/>
          <p:cNvSpPr txBox="1"/>
          <p:nvPr/>
        </p:nvSpPr>
        <p:spPr>
          <a:xfrm>
            <a:off x="3063732" y="3412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2" name="1"/>
          <p:cNvSpPr txBox="1"/>
          <p:nvPr/>
        </p:nvSpPr>
        <p:spPr>
          <a:xfrm>
            <a:off x="2682732" y="4047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3" name="1"/>
          <p:cNvSpPr txBox="1"/>
          <p:nvPr/>
        </p:nvSpPr>
        <p:spPr>
          <a:xfrm>
            <a:off x="2293265" y="47083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4" name="1"/>
          <p:cNvSpPr txBox="1"/>
          <p:nvPr/>
        </p:nvSpPr>
        <p:spPr>
          <a:xfrm>
            <a:off x="1921197" y="53136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5" name="1"/>
          <p:cNvSpPr txBox="1"/>
          <p:nvPr/>
        </p:nvSpPr>
        <p:spPr>
          <a:xfrm>
            <a:off x="6943404" y="34467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6" name="1"/>
          <p:cNvSpPr txBox="1"/>
          <p:nvPr/>
        </p:nvSpPr>
        <p:spPr>
          <a:xfrm>
            <a:off x="7324404" y="41071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7" name="1"/>
          <p:cNvSpPr txBox="1"/>
          <p:nvPr/>
        </p:nvSpPr>
        <p:spPr>
          <a:xfrm>
            <a:off x="7707779" y="471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8" name="1"/>
          <p:cNvSpPr txBox="1"/>
          <p:nvPr/>
        </p:nvSpPr>
        <p:spPr>
          <a:xfrm>
            <a:off x="8079847" y="532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19" name="5"/>
          <p:cNvSpPr txBox="1"/>
          <p:nvPr/>
        </p:nvSpPr>
        <p:spPr>
          <a:xfrm>
            <a:off x="3855236" y="3446779"/>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820" name="10"/>
          <p:cNvSpPr txBox="1"/>
          <p:nvPr/>
        </p:nvSpPr>
        <p:spPr>
          <a:xfrm>
            <a:off x="4492852" y="3442546"/>
            <a:ext cx="5885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821" name="6"/>
          <p:cNvSpPr txBox="1"/>
          <p:nvPr/>
        </p:nvSpPr>
        <p:spPr>
          <a:xfrm>
            <a:off x="3465769"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822" name="15"/>
          <p:cNvSpPr txBox="1"/>
          <p:nvPr/>
        </p:nvSpPr>
        <p:spPr>
          <a:xfrm>
            <a:off x="4105830"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823" name="20"/>
          <p:cNvSpPr txBox="1"/>
          <p:nvPr/>
        </p:nvSpPr>
        <p:spPr>
          <a:xfrm>
            <a:off x="4832216" y="4047913"/>
            <a:ext cx="65441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20</a:t>
            </a:r>
          </a:p>
        </p:txBody>
      </p:sp>
      <p:sp>
        <p:nvSpPr>
          <p:cNvPr id="824" name="7"/>
          <p:cNvSpPr txBox="1"/>
          <p:nvPr/>
        </p:nvSpPr>
        <p:spPr>
          <a:xfrm>
            <a:off x="3092257" y="4666826"/>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825" name="21"/>
          <p:cNvSpPr txBox="1"/>
          <p:nvPr/>
        </p:nvSpPr>
        <p:spPr>
          <a:xfrm>
            <a:off x="3709903" y="4682913"/>
            <a:ext cx="5890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826" name="35"/>
          <p:cNvSpPr txBox="1"/>
          <p:nvPr/>
        </p:nvSpPr>
        <p:spPr>
          <a:xfrm>
            <a:off x="4466818" y="467571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827" name="35"/>
          <p:cNvSpPr txBox="1"/>
          <p:nvPr/>
        </p:nvSpPr>
        <p:spPr>
          <a:xfrm>
            <a:off x="5266084" y="466682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828" name="8"/>
          <p:cNvSpPr txBox="1"/>
          <p:nvPr/>
        </p:nvSpPr>
        <p:spPr>
          <a:xfrm>
            <a:off x="2637500"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
        <p:nvSpPr>
          <p:cNvPr id="829" name="28"/>
          <p:cNvSpPr txBox="1"/>
          <p:nvPr/>
        </p:nvSpPr>
        <p:spPr>
          <a:xfrm>
            <a:off x="3279725"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830" name="56"/>
          <p:cNvSpPr txBox="1"/>
          <p:nvPr/>
        </p:nvSpPr>
        <p:spPr>
          <a:xfrm>
            <a:off x="4080888"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sp>
        <p:nvSpPr>
          <p:cNvPr id="831" name="70"/>
          <p:cNvSpPr txBox="1"/>
          <p:nvPr/>
        </p:nvSpPr>
        <p:spPr>
          <a:xfrm>
            <a:off x="4853039" y="5322146"/>
            <a:ext cx="62024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70</a:t>
            </a:r>
          </a:p>
        </p:txBody>
      </p:sp>
      <p:sp>
        <p:nvSpPr>
          <p:cNvPr id="832" name="56"/>
          <p:cNvSpPr txBox="1"/>
          <p:nvPr/>
        </p:nvSpPr>
        <p:spPr>
          <a:xfrm>
            <a:off x="5634511"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sp>
        <p:nvSpPr>
          <p:cNvPr id="833" name="10"/>
          <p:cNvSpPr txBox="1"/>
          <p:nvPr/>
        </p:nvSpPr>
        <p:spPr>
          <a:xfrm>
            <a:off x="5237454" y="3434079"/>
            <a:ext cx="58854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834" name="5"/>
          <p:cNvSpPr txBox="1"/>
          <p:nvPr/>
        </p:nvSpPr>
        <p:spPr>
          <a:xfrm>
            <a:off x="6157705" y="3438313"/>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835" name="15"/>
          <p:cNvSpPr txBox="1"/>
          <p:nvPr/>
        </p:nvSpPr>
        <p:spPr>
          <a:xfrm>
            <a:off x="5672153"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836" name="6"/>
          <p:cNvSpPr txBox="1"/>
          <p:nvPr/>
        </p:nvSpPr>
        <p:spPr>
          <a:xfrm>
            <a:off x="6474728"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837" name="21"/>
          <p:cNvSpPr txBox="1"/>
          <p:nvPr/>
        </p:nvSpPr>
        <p:spPr>
          <a:xfrm>
            <a:off x="6019908" y="4674446"/>
            <a:ext cx="589040"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838" name="7"/>
          <p:cNvSpPr txBox="1"/>
          <p:nvPr/>
        </p:nvSpPr>
        <p:spPr>
          <a:xfrm>
            <a:off x="6920637" y="4658359"/>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839" name="28"/>
          <p:cNvSpPr txBox="1"/>
          <p:nvPr/>
        </p:nvSpPr>
        <p:spPr>
          <a:xfrm>
            <a:off x="6356568"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840" name="8"/>
          <p:cNvSpPr txBox="1"/>
          <p:nvPr/>
        </p:nvSpPr>
        <p:spPr>
          <a:xfrm>
            <a:off x="7265988"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2"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grpSp>
        <p:nvGrpSpPr>
          <p:cNvPr id="859" name="Group"/>
          <p:cNvGrpSpPr/>
          <p:nvPr/>
        </p:nvGrpSpPr>
        <p:grpSpPr>
          <a:xfrm>
            <a:off x="2500096" y="1625511"/>
            <a:ext cx="5319589" cy="4354399"/>
            <a:chOff x="25399" y="0"/>
            <a:chExt cx="5319587" cy="4354398"/>
          </a:xfrm>
        </p:grpSpPr>
        <p:sp>
          <p:nvSpPr>
            <p:cNvPr id="843" name="Rectangle"/>
            <p:cNvSpPr/>
            <p:nvPr/>
          </p:nvSpPr>
          <p:spPr>
            <a:xfrm rot="21582314">
              <a:off x="3087581" y="3774868"/>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4" name="Rectangle"/>
            <p:cNvSpPr/>
            <p:nvPr/>
          </p:nvSpPr>
          <p:spPr>
            <a:xfrm rot="21582314">
              <a:off x="26881" y="37748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5" name="Rectangle"/>
            <p:cNvSpPr/>
            <p:nvPr/>
          </p:nvSpPr>
          <p:spPr>
            <a:xfrm rot="21582314">
              <a:off x="788881" y="37748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6" name="Rectangle"/>
            <p:cNvSpPr/>
            <p:nvPr/>
          </p:nvSpPr>
          <p:spPr>
            <a:xfrm rot="21582314">
              <a:off x="2325581" y="37748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7" name="Rectangle"/>
            <p:cNvSpPr/>
            <p:nvPr/>
          </p:nvSpPr>
          <p:spPr>
            <a:xfrm rot="21582314">
              <a:off x="3862281" y="3774868"/>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8" name="Rectangle"/>
            <p:cNvSpPr/>
            <p:nvPr/>
          </p:nvSpPr>
          <p:spPr>
            <a:xfrm rot="21582314">
              <a:off x="1550881" y="37748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49" name="Rectangle"/>
            <p:cNvSpPr/>
            <p:nvPr/>
          </p:nvSpPr>
          <p:spPr>
            <a:xfrm rot="21582314">
              <a:off x="4624281" y="3774868"/>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0" name="Rectangle"/>
            <p:cNvSpPr/>
            <p:nvPr/>
          </p:nvSpPr>
          <p:spPr>
            <a:xfrm rot="21582314">
              <a:off x="1937057" y="18863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1" name="Rectangle"/>
            <p:cNvSpPr/>
            <p:nvPr/>
          </p:nvSpPr>
          <p:spPr>
            <a:xfrm rot="21582314">
              <a:off x="15551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2" name="Rectangle"/>
            <p:cNvSpPr/>
            <p:nvPr/>
          </p:nvSpPr>
          <p:spPr>
            <a:xfrm rot="21582314">
              <a:off x="23171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3" name="Rectangle"/>
            <p:cNvSpPr/>
            <p:nvPr/>
          </p:nvSpPr>
          <p:spPr>
            <a:xfrm rot="21582314">
              <a:off x="2699057" y="18863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4" name="Rectangle"/>
            <p:cNvSpPr/>
            <p:nvPr/>
          </p:nvSpPr>
          <p:spPr>
            <a:xfrm rot="21582314">
              <a:off x="2325580" y="2518697"/>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5" name="Rectangle"/>
            <p:cNvSpPr/>
            <p:nvPr/>
          </p:nvSpPr>
          <p:spPr>
            <a:xfrm rot="21582314">
              <a:off x="30918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6" name="Rectangle"/>
            <p:cNvSpPr/>
            <p:nvPr/>
          </p:nvSpPr>
          <p:spPr>
            <a:xfrm rot="21582314">
              <a:off x="3862861" y="2520204"/>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7" name="Rectangle"/>
            <p:cNvSpPr/>
            <p:nvPr/>
          </p:nvSpPr>
          <p:spPr>
            <a:xfrm rot="21582314">
              <a:off x="782531" y="2519451"/>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858" name="Rectangle"/>
            <p:cNvSpPr/>
            <p:nvPr/>
          </p:nvSpPr>
          <p:spPr>
            <a:xfrm rot="21582314">
              <a:off x="2323879" y="1846"/>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grpSp>
      <p:sp>
        <p:nvSpPr>
          <p:cNvPr id="860"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1"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2"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3"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4"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a:t>
            </a:r>
          </a:p>
        </p:txBody>
      </p:sp>
      <p:sp>
        <p:nvSpPr>
          <p:cNvPr id="865"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6"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67"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868"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a:t>
            </a:r>
          </a:p>
        </p:txBody>
      </p:sp>
      <p:sp>
        <p:nvSpPr>
          <p:cNvPr id="869"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0"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1"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872"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873"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4</a:t>
            </a:r>
          </a:p>
        </p:txBody>
      </p:sp>
      <p:sp>
        <p:nvSpPr>
          <p:cNvPr id="874"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5" name="1"/>
          <p:cNvSpPr txBox="1"/>
          <p:nvPr/>
        </p:nvSpPr>
        <p:spPr>
          <a:xfrm>
            <a:off x="3063732" y="3412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6" name="1"/>
          <p:cNvSpPr txBox="1"/>
          <p:nvPr/>
        </p:nvSpPr>
        <p:spPr>
          <a:xfrm>
            <a:off x="2682732" y="4047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7" name="1"/>
          <p:cNvSpPr txBox="1"/>
          <p:nvPr/>
        </p:nvSpPr>
        <p:spPr>
          <a:xfrm>
            <a:off x="2293265" y="47083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8" name="1"/>
          <p:cNvSpPr txBox="1"/>
          <p:nvPr/>
        </p:nvSpPr>
        <p:spPr>
          <a:xfrm>
            <a:off x="1921197" y="53136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79" name="1"/>
          <p:cNvSpPr txBox="1"/>
          <p:nvPr/>
        </p:nvSpPr>
        <p:spPr>
          <a:xfrm>
            <a:off x="6943404" y="34467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80" name="1"/>
          <p:cNvSpPr txBox="1"/>
          <p:nvPr/>
        </p:nvSpPr>
        <p:spPr>
          <a:xfrm>
            <a:off x="7324404" y="41071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81" name="1"/>
          <p:cNvSpPr txBox="1"/>
          <p:nvPr/>
        </p:nvSpPr>
        <p:spPr>
          <a:xfrm>
            <a:off x="7707779" y="471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82" name="1"/>
          <p:cNvSpPr txBox="1"/>
          <p:nvPr/>
        </p:nvSpPr>
        <p:spPr>
          <a:xfrm>
            <a:off x="8079847" y="532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a:t>
            </a:r>
          </a:p>
        </p:txBody>
      </p:sp>
      <p:sp>
        <p:nvSpPr>
          <p:cNvPr id="883" name="5"/>
          <p:cNvSpPr txBox="1"/>
          <p:nvPr/>
        </p:nvSpPr>
        <p:spPr>
          <a:xfrm>
            <a:off x="3855236" y="3446779"/>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884" name="10"/>
          <p:cNvSpPr txBox="1"/>
          <p:nvPr/>
        </p:nvSpPr>
        <p:spPr>
          <a:xfrm>
            <a:off x="4492852" y="3442546"/>
            <a:ext cx="5885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885" name="6"/>
          <p:cNvSpPr txBox="1"/>
          <p:nvPr/>
        </p:nvSpPr>
        <p:spPr>
          <a:xfrm>
            <a:off x="3465769"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886" name="15"/>
          <p:cNvSpPr txBox="1"/>
          <p:nvPr/>
        </p:nvSpPr>
        <p:spPr>
          <a:xfrm>
            <a:off x="4105830"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887" name="20"/>
          <p:cNvSpPr txBox="1"/>
          <p:nvPr/>
        </p:nvSpPr>
        <p:spPr>
          <a:xfrm>
            <a:off x="4832216" y="4047913"/>
            <a:ext cx="65441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20</a:t>
            </a:r>
          </a:p>
        </p:txBody>
      </p:sp>
      <p:sp>
        <p:nvSpPr>
          <p:cNvPr id="888" name="7"/>
          <p:cNvSpPr txBox="1"/>
          <p:nvPr/>
        </p:nvSpPr>
        <p:spPr>
          <a:xfrm>
            <a:off x="3092257" y="4666826"/>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889" name="21"/>
          <p:cNvSpPr txBox="1"/>
          <p:nvPr/>
        </p:nvSpPr>
        <p:spPr>
          <a:xfrm>
            <a:off x="3709903" y="4682913"/>
            <a:ext cx="5890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890" name="35"/>
          <p:cNvSpPr txBox="1"/>
          <p:nvPr/>
        </p:nvSpPr>
        <p:spPr>
          <a:xfrm>
            <a:off x="4466818" y="467571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891" name="35"/>
          <p:cNvSpPr txBox="1"/>
          <p:nvPr/>
        </p:nvSpPr>
        <p:spPr>
          <a:xfrm>
            <a:off x="5266084" y="466682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35</a:t>
            </a:r>
          </a:p>
        </p:txBody>
      </p:sp>
      <p:sp>
        <p:nvSpPr>
          <p:cNvPr id="892" name="8"/>
          <p:cNvSpPr txBox="1"/>
          <p:nvPr/>
        </p:nvSpPr>
        <p:spPr>
          <a:xfrm>
            <a:off x="2637500"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
        <p:nvSpPr>
          <p:cNvPr id="893" name="28"/>
          <p:cNvSpPr txBox="1"/>
          <p:nvPr/>
        </p:nvSpPr>
        <p:spPr>
          <a:xfrm>
            <a:off x="3279725"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894" name="56"/>
          <p:cNvSpPr txBox="1"/>
          <p:nvPr/>
        </p:nvSpPr>
        <p:spPr>
          <a:xfrm>
            <a:off x="4080888"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sp>
        <p:nvSpPr>
          <p:cNvPr id="895" name="70"/>
          <p:cNvSpPr txBox="1"/>
          <p:nvPr/>
        </p:nvSpPr>
        <p:spPr>
          <a:xfrm>
            <a:off x="4853039" y="5322146"/>
            <a:ext cx="62024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70</a:t>
            </a:r>
          </a:p>
        </p:txBody>
      </p:sp>
      <p:sp>
        <p:nvSpPr>
          <p:cNvPr id="896" name="56"/>
          <p:cNvSpPr txBox="1"/>
          <p:nvPr/>
        </p:nvSpPr>
        <p:spPr>
          <a:xfrm>
            <a:off x="5634511"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56</a:t>
            </a:r>
          </a:p>
        </p:txBody>
      </p:sp>
      <p:sp>
        <p:nvSpPr>
          <p:cNvPr id="897" name="10"/>
          <p:cNvSpPr txBox="1"/>
          <p:nvPr/>
        </p:nvSpPr>
        <p:spPr>
          <a:xfrm>
            <a:off x="5237454" y="3434079"/>
            <a:ext cx="58854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10</a:t>
            </a:r>
          </a:p>
        </p:txBody>
      </p:sp>
      <p:sp>
        <p:nvSpPr>
          <p:cNvPr id="898" name="5"/>
          <p:cNvSpPr txBox="1"/>
          <p:nvPr/>
        </p:nvSpPr>
        <p:spPr>
          <a:xfrm>
            <a:off x="6157705" y="3438313"/>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5</a:t>
            </a:r>
          </a:p>
        </p:txBody>
      </p:sp>
      <p:sp>
        <p:nvSpPr>
          <p:cNvPr id="899" name="15"/>
          <p:cNvSpPr txBox="1"/>
          <p:nvPr/>
        </p:nvSpPr>
        <p:spPr>
          <a:xfrm>
            <a:off x="5672153"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15</a:t>
            </a:r>
          </a:p>
        </p:txBody>
      </p:sp>
      <p:sp>
        <p:nvSpPr>
          <p:cNvPr id="900" name="6"/>
          <p:cNvSpPr txBox="1"/>
          <p:nvPr/>
        </p:nvSpPr>
        <p:spPr>
          <a:xfrm>
            <a:off x="6474728"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6</a:t>
            </a:r>
          </a:p>
        </p:txBody>
      </p:sp>
      <p:sp>
        <p:nvSpPr>
          <p:cNvPr id="901" name="21"/>
          <p:cNvSpPr txBox="1"/>
          <p:nvPr/>
        </p:nvSpPr>
        <p:spPr>
          <a:xfrm>
            <a:off x="6019908" y="4674446"/>
            <a:ext cx="589040"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21</a:t>
            </a:r>
          </a:p>
        </p:txBody>
      </p:sp>
      <p:sp>
        <p:nvSpPr>
          <p:cNvPr id="902" name="7"/>
          <p:cNvSpPr txBox="1"/>
          <p:nvPr/>
        </p:nvSpPr>
        <p:spPr>
          <a:xfrm>
            <a:off x="6920637" y="4658359"/>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7</a:t>
            </a:r>
          </a:p>
        </p:txBody>
      </p:sp>
      <p:sp>
        <p:nvSpPr>
          <p:cNvPr id="903" name="28"/>
          <p:cNvSpPr txBox="1"/>
          <p:nvPr/>
        </p:nvSpPr>
        <p:spPr>
          <a:xfrm>
            <a:off x="6356568"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28</a:t>
            </a:r>
          </a:p>
        </p:txBody>
      </p:sp>
      <p:sp>
        <p:nvSpPr>
          <p:cNvPr id="904" name="8"/>
          <p:cNvSpPr txBox="1"/>
          <p:nvPr/>
        </p:nvSpPr>
        <p:spPr>
          <a:xfrm>
            <a:off x="7265988"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latin typeface="Meta"/>
                <a:ea typeface="Meta"/>
                <a:cs typeface="Meta"/>
                <a:sym typeface="Meta"/>
              </a:defRPr>
            </a:lvl1pPr>
          </a:lstStyle>
          <a:p>
            <a:r>
              <a:t>8</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06" name="Image" descr="Image"/>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80220" y="330200"/>
            <a:ext cx="6958528" cy="5683376"/>
          </a:xfrm>
          <a:prstGeom prst="rect">
            <a:avLst/>
          </a:prstGeom>
          <a:ln w="12700">
            <a:miter lim="400000"/>
          </a:ln>
        </p:spPr>
      </p:pic>
      <p:sp>
        <p:nvSpPr>
          <p:cNvPr id="907" name="1"/>
          <p:cNvSpPr txBox="1"/>
          <p:nvPr/>
        </p:nvSpPr>
        <p:spPr>
          <a:xfrm>
            <a:off x="5002599" y="2717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08" name="1"/>
          <p:cNvSpPr txBox="1"/>
          <p:nvPr/>
        </p:nvSpPr>
        <p:spPr>
          <a:xfrm>
            <a:off x="4621599"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09" name="1"/>
          <p:cNvSpPr txBox="1"/>
          <p:nvPr/>
        </p:nvSpPr>
        <p:spPr>
          <a:xfrm>
            <a:off x="5400532" y="9067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10" name="1"/>
          <p:cNvSpPr txBox="1"/>
          <p:nvPr/>
        </p:nvSpPr>
        <p:spPr>
          <a:xfrm>
            <a:off x="42321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grpSp>
        <p:nvGrpSpPr>
          <p:cNvPr id="927" name="Group"/>
          <p:cNvGrpSpPr/>
          <p:nvPr/>
        </p:nvGrpSpPr>
        <p:grpSpPr>
          <a:xfrm>
            <a:off x="2500096" y="1625511"/>
            <a:ext cx="5319589" cy="4354399"/>
            <a:chOff x="25399" y="0"/>
            <a:chExt cx="5319587" cy="4354398"/>
          </a:xfrm>
        </p:grpSpPr>
        <p:sp>
          <p:nvSpPr>
            <p:cNvPr id="911" name="Rectangle"/>
            <p:cNvSpPr/>
            <p:nvPr/>
          </p:nvSpPr>
          <p:spPr>
            <a:xfrm rot="21582314">
              <a:off x="3087581" y="3774867"/>
              <a:ext cx="719226"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2" name="Rectangle"/>
            <p:cNvSpPr/>
            <p:nvPr/>
          </p:nvSpPr>
          <p:spPr>
            <a:xfrm rot="21582314">
              <a:off x="26881" y="3774867"/>
              <a:ext cx="719225"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3" name="Rectangle"/>
            <p:cNvSpPr/>
            <p:nvPr/>
          </p:nvSpPr>
          <p:spPr>
            <a:xfrm rot="21582314">
              <a:off x="788881" y="3774867"/>
              <a:ext cx="719225"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4" name="Rectangle"/>
            <p:cNvSpPr/>
            <p:nvPr/>
          </p:nvSpPr>
          <p:spPr>
            <a:xfrm rot="21582314">
              <a:off x="2325581" y="3774867"/>
              <a:ext cx="719225"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5" name="Rectangle"/>
            <p:cNvSpPr/>
            <p:nvPr/>
          </p:nvSpPr>
          <p:spPr>
            <a:xfrm rot="21582314">
              <a:off x="3862281" y="3774867"/>
              <a:ext cx="719226"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6" name="Rectangle"/>
            <p:cNvSpPr/>
            <p:nvPr/>
          </p:nvSpPr>
          <p:spPr>
            <a:xfrm rot="21582314">
              <a:off x="1550881" y="3774867"/>
              <a:ext cx="719225"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7" name="Rectangle"/>
            <p:cNvSpPr/>
            <p:nvPr/>
          </p:nvSpPr>
          <p:spPr>
            <a:xfrm rot="21582314">
              <a:off x="4624281" y="3774867"/>
              <a:ext cx="719226" cy="577686"/>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8" name="Rectangle"/>
            <p:cNvSpPr/>
            <p:nvPr/>
          </p:nvSpPr>
          <p:spPr>
            <a:xfrm rot="21582314">
              <a:off x="1937057" y="18863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19" name="Rectangle"/>
            <p:cNvSpPr/>
            <p:nvPr/>
          </p:nvSpPr>
          <p:spPr>
            <a:xfrm rot="21582314">
              <a:off x="15551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0" name="Rectangle"/>
            <p:cNvSpPr/>
            <p:nvPr/>
          </p:nvSpPr>
          <p:spPr>
            <a:xfrm rot="21582314">
              <a:off x="23171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1" name="Rectangle"/>
            <p:cNvSpPr/>
            <p:nvPr/>
          </p:nvSpPr>
          <p:spPr>
            <a:xfrm rot="21582314">
              <a:off x="2699057" y="1886368"/>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2" name="Rectangle"/>
            <p:cNvSpPr/>
            <p:nvPr/>
          </p:nvSpPr>
          <p:spPr>
            <a:xfrm rot="21582314">
              <a:off x="2325580" y="2518697"/>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3" name="Rectangle"/>
            <p:cNvSpPr/>
            <p:nvPr/>
          </p:nvSpPr>
          <p:spPr>
            <a:xfrm rot="21582314">
              <a:off x="3091814" y="1254040"/>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4" name="Rectangle"/>
            <p:cNvSpPr/>
            <p:nvPr/>
          </p:nvSpPr>
          <p:spPr>
            <a:xfrm rot="21582314">
              <a:off x="3862861" y="2520204"/>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5" name="Rectangle"/>
            <p:cNvSpPr/>
            <p:nvPr/>
          </p:nvSpPr>
          <p:spPr>
            <a:xfrm rot="21582314">
              <a:off x="782531" y="2519451"/>
              <a:ext cx="719225"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sp>
          <p:nvSpPr>
            <p:cNvPr id="926" name="Rectangle"/>
            <p:cNvSpPr/>
            <p:nvPr/>
          </p:nvSpPr>
          <p:spPr>
            <a:xfrm rot="21582314">
              <a:off x="2323879" y="1846"/>
              <a:ext cx="719226" cy="577685"/>
            </a:xfrm>
            <a:prstGeom prst="rect">
              <a:avLst/>
            </a:prstGeom>
            <a:solidFill>
              <a:schemeClr val="accent4">
                <a:alpha val="65455"/>
              </a:schemeClr>
            </a:solidFill>
            <a:ln w="12700" cap="flat">
              <a:noFill/>
              <a:miter lim="400000"/>
            </a:ln>
            <a:effectLst/>
          </p:spPr>
          <p:txBody>
            <a:bodyPr wrap="square" lIns="45719" tIns="45719" rIns="45719" bIns="45719" numCol="1" anchor="ctr">
              <a:noAutofit/>
            </a:bodyPr>
            <a:lstStyle/>
            <a:p>
              <a:endParaRPr/>
            </a:p>
          </p:txBody>
        </p:sp>
      </p:grpSp>
      <p:sp>
        <p:nvSpPr>
          <p:cNvPr id="928" name="2"/>
          <p:cNvSpPr txBox="1"/>
          <p:nvPr/>
        </p:nvSpPr>
        <p:spPr>
          <a:xfrm>
            <a:off x="4969662" y="1567180"/>
            <a:ext cx="379527"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a:t>
            </a:r>
          </a:p>
        </p:txBody>
      </p:sp>
      <p:sp>
        <p:nvSpPr>
          <p:cNvPr id="929" name="1"/>
          <p:cNvSpPr txBox="1"/>
          <p:nvPr/>
        </p:nvSpPr>
        <p:spPr>
          <a:xfrm>
            <a:off x="5781532" y="1567180"/>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30" name="1"/>
          <p:cNvSpPr txBox="1"/>
          <p:nvPr/>
        </p:nvSpPr>
        <p:spPr>
          <a:xfrm>
            <a:off x="3860064"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31" name="3"/>
          <p:cNvSpPr txBox="1"/>
          <p:nvPr/>
        </p:nvSpPr>
        <p:spPr>
          <a:xfrm>
            <a:off x="4584893" y="2134446"/>
            <a:ext cx="37061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3</a:t>
            </a:r>
          </a:p>
        </p:txBody>
      </p:sp>
      <p:sp>
        <p:nvSpPr>
          <p:cNvPr id="932" name="3"/>
          <p:cNvSpPr txBox="1"/>
          <p:nvPr/>
        </p:nvSpPr>
        <p:spPr>
          <a:xfrm>
            <a:off x="5371363" y="2134446"/>
            <a:ext cx="37061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3</a:t>
            </a:r>
          </a:p>
        </p:txBody>
      </p:sp>
      <p:sp>
        <p:nvSpPr>
          <p:cNvPr id="933" name="1"/>
          <p:cNvSpPr txBox="1"/>
          <p:nvPr/>
        </p:nvSpPr>
        <p:spPr>
          <a:xfrm>
            <a:off x="6164908" y="217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34" name="1"/>
          <p:cNvSpPr txBox="1"/>
          <p:nvPr/>
        </p:nvSpPr>
        <p:spPr>
          <a:xfrm>
            <a:off x="3460014"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35" name="4"/>
          <p:cNvSpPr txBox="1"/>
          <p:nvPr/>
        </p:nvSpPr>
        <p:spPr>
          <a:xfrm>
            <a:off x="4204891" y="2782146"/>
            <a:ext cx="36813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4</a:t>
            </a:r>
          </a:p>
        </p:txBody>
      </p:sp>
      <p:sp>
        <p:nvSpPr>
          <p:cNvPr id="936" name="6"/>
          <p:cNvSpPr txBox="1"/>
          <p:nvPr/>
        </p:nvSpPr>
        <p:spPr>
          <a:xfrm>
            <a:off x="4962583" y="2853054"/>
            <a:ext cx="3889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6</a:t>
            </a:r>
          </a:p>
        </p:txBody>
      </p:sp>
      <p:sp>
        <p:nvSpPr>
          <p:cNvPr id="937" name="4"/>
          <p:cNvSpPr txBox="1"/>
          <p:nvPr/>
        </p:nvSpPr>
        <p:spPr>
          <a:xfrm>
            <a:off x="5738357" y="2782146"/>
            <a:ext cx="36813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4</a:t>
            </a:r>
          </a:p>
        </p:txBody>
      </p:sp>
      <p:sp>
        <p:nvSpPr>
          <p:cNvPr id="938" name="1"/>
          <p:cNvSpPr txBox="1"/>
          <p:nvPr/>
        </p:nvSpPr>
        <p:spPr>
          <a:xfrm>
            <a:off x="6536976" y="278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39" name="1"/>
          <p:cNvSpPr txBox="1"/>
          <p:nvPr/>
        </p:nvSpPr>
        <p:spPr>
          <a:xfrm>
            <a:off x="3063732" y="3412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0" name="1"/>
          <p:cNvSpPr txBox="1"/>
          <p:nvPr/>
        </p:nvSpPr>
        <p:spPr>
          <a:xfrm>
            <a:off x="2682732" y="40479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1" name="1"/>
          <p:cNvSpPr txBox="1"/>
          <p:nvPr/>
        </p:nvSpPr>
        <p:spPr>
          <a:xfrm>
            <a:off x="2293265" y="4708313"/>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2" name="1"/>
          <p:cNvSpPr txBox="1"/>
          <p:nvPr/>
        </p:nvSpPr>
        <p:spPr>
          <a:xfrm>
            <a:off x="1921197" y="5313679"/>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3" name="1"/>
          <p:cNvSpPr txBox="1"/>
          <p:nvPr/>
        </p:nvSpPr>
        <p:spPr>
          <a:xfrm>
            <a:off x="6943404" y="34467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4" name="1"/>
          <p:cNvSpPr txBox="1"/>
          <p:nvPr/>
        </p:nvSpPr>
        <p:spPr>
          <a:xfrm>
            <a:off x="7324404" y="4107179"/>
            <a:ext cx="3136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5" name="1"/>
          <p:cNvSpPr txBox="1"/>
          <p:nvPr/>
        </p:nvSpPr>
        <p:spPr>
          <a:xfrm>
            <a:off x="7707779" y="47125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6" name="1"/>
          <p:cNvSpPr txBox="1"/>
          <p:nvPr/>
        </p:nvSpPr>
        <p:spPr>
          <a:xfrm>
            <a:off x="8079847" y="5322146"/>
            <a:ext cx="31365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a:t>
            </a:r>
          </a:p>
        </p:txBody>
      </p:sp>
      <p:sp>
        <p:nvSpPr>
          <p:cNvPr id="947" name="5"/>
          <p:cNvSpPr txBox="1"/>
          <p:nvPr/>
        </p:nvSpPr>
        <p:spPr>
          <a:xfrm>
            <a:off x="3855236" y="3446779"/>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5</a:t>
            </a:r>
          </a:p>
        </p:txBody>
      </p:sp>
      <p:sp>
        <p:nvSpPr>
          <p:cNvPr id="948" name="10"/>
          <p:cNvSpPr txBox="1"/>
          <p:nvPr/>
        </p:nvSpPr>
        <p:spPr>
          <a:xfrm>
            <a:off x="4492852" y="3442546"/>
            <a:ext cx="5885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10</a:t>
            </a:r>
          </a:p>
        </p:txBody>
      </p:sp>
      <p:sp>
        <p:nvSpPr>
          <p:cNvPr id="949" name="6"/>
          <p:cNvSpPr txBox="1"/>
          <p:nvPr/>
        </p:nvSpPr>
        <p:spPr>
          <a:xfrm>
            <a:off x="3465769"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6</a:t>
            </a:r>
          </a:p>
        </p:txBody>
      </p:sp>
      <p:sp>
        <p:nvSpPr>
          <p:cNvPr id="950" name="15"/>
          <p:cNvSpPr txBox="1"/>
          <p:nvPr/>
        </p:nvSpPr>
        <p:spPr>
          <a:xfrm>
            <a:off x="4105830"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15</a:t>
            </a:r>
          </a:p>
        </p:txBody>
      </p:sp>
      <p:sp>
        <p:nvSpPr>
          <p:cNvPr id="951" name="20"/>
          <p:cNvSpPr txBox="1"/>
          <p:nvPr/>
        </p:nvSpPr>
        <p:spPr>
          <a:xfrm>
            <a:off x="4832216" y="4047913"/>
            <a:ext cx="65441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20</a:t>
            </a:r>
          </a:p>
        </p:txBody>
      </p:sp>
      <p:sp>
        <p:nvSpPr>
          <p:cNvPr id="952" name="7"/>
          <p:cNvSpPr txBox="1"/>
          <p:nvPr/>
        </p:nvSpPr>
        <p:spPr>
          <a:xfrm>
            <a:off x="3092257" y="4666826"/>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7</a:t>
            </a:r>
          </a:p>
        </p:txBody>
      </p:sp>
      <p:sp>
        <p:nvSpPr>
          <p:cNvPr id="953" name="21"/>
          <p:cNvSpPr txBox="1"/>
          <p:nvPr/>
        </p:nvSpPr>
        <p:spPr>
          <a:xfrm>
            <a:off x="3709903" y="4682913"/>
            <a:ext cx="589039"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21</a:t>
            </a:r>
          </a:p>
        </p:txBody>
      </p:sp>
      <p:sp>
        <p:nvSpPr>
          <p:cNvPr id="954" name="35"/>
          <p:cNvSpPr txBox="1"/>
          <p:nvPr/>
        </p:nvSpPr>
        <p:spPr>
          <a:xfrm>
            <a:off x="4466818" y="467571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35</a:t>
            </a:r>
          </a:p>
        </p:txBody>
      </p:sp>
      <p:sp>
        <p:nvSpPr>
          <p:cNvPr id="955" name="35"/>
          <p:cNvSpPr txBox="1"/>
          <p:nvPr/>
        </p:nvSpPr>
        <p:spPr>
          <a:xfrm>
            <a:off x="5266084" y="4666826"/>
            <a:ext cx="62321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35</a:t>
            </a:r>
          </a:p>
        </p:txBody>
      </p:sp>
      <p:sp>
        <p:nvSpPr>
          <p:cNvPr id="956" name="8"/>
          <p:cNvSpPr txBox="1"/>
          <p:nvPr/>
        </p:nvSpPr>
        <p:spPr>
          <a:xfrm>
            <a:off x="2637500"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8</a:t>
            </a:r>
          </a:p>
        </p:txBody>
      </p:sp>
      <p:sp>
        <p:nvSpPr>
          <p:cNvPr id="957" name="28"/>
          <p:cNvSpPr txBox="1"/>
          <p:nvPr/>
        </p:nvSpPr>
        <p:spPr>
          <a:xfrm>
            <a:off x="3279725"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28</a:t>
            </a:r>
          </a:p>
        </p:txBody>
      </p:sp>
      <p:sp>
        <p:nvSpPr>
          <p:cNvPr id="958" name="56"/>
          <p:cNvSpPr txBox="1"/>
          <p:nvPr/>
        </p:nvSpPr>
        <p:spPr>
          <a:xfrm>
            <a:off x="4080888"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56</a:t>
            </a:r>
          </a:p>
        </p:txBody>
      </p:sp>
      <p:sp>
        <p:nvSpPr>
          <p:cNvPr id="959" name="70"/>
          <p:cNvSpPr txBox="1"/>
          <p:nvPr/>
        </p:nvSpPr>
        <p:spPr>
          <a:xfrm>
            <a:off x="4853039" y="5322146"/>
            <a:ext cx="620243"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70</a:t>
            </a:r>
          </a:p>
        </p:txBody>
      </p:sp>
      <p:sp>
        <p:nvSpPr>
          <p:cNvPr id="960" name="56"/>
          <p:cNvSpPr txBox="1"/>
          <p:nvPr/>
        </p:nvSpPr>
        <p:spPr>
          <a:xfrm>
            <a:off x="5634511" y="5322146"/>
            <a:ext cx="64154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56</a:t>
            </a:r>
          </a:p>
        </p:txBody>
      </p:sp>
      <p:sp>
        <p:nvSpPr>
          <p:cNvPr id="961" name="10"/>
          <p:cNvSpPr txBox="1"/>
          <p:nvPr/>
        </p:nvSpPr>
        <p:spPr>
          <a:xfrm>
            <a:off x="5237454" y="3434079"/>
            <a:ext cx="588545"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10</a:t>
            </a:r>
          </a:p>
        </p:txBody>
      </p:sp>
      <p:sp>
        <p:nvSpPr>
          <p:cNvPr id="962" name="5"/>
          <p:cNvSpPr txBox="1"/>
          <p:nvPr/>
        </p:nvSpPr>
        <p:spPr>
          <a:xfrm>
            <a:off x="6157705" y="3438313"/>
            <a:ext cx="3567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5</a:t>
            </a:r>
          </a:p>
        </p:txBody>
      </p:sp>
      <p:sp>
        <p:nvSpPr>
          <p:cNvPr id="963" name="15"/>
          <p:cNvSpPr txBox="1"/>
          <p:nvPr/>
        </p:nvSpPr>
        <p:spPr>
          <a:xfrm>
            <a:off x="5672153" y="4048759"/>
            <a:ext cx="566256"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15</a:t>
            </a:r>
          </a:p>
        </p:txBody>
      </p:sp>
      <p:sp>
        <p:nvSpPr>
          <p:cNvPr id="964" name="6"/>
          <p:cNvSpPr txBox="1"/>
          <p:nvPr/>
        </p:nvSpPr>
        <p:spPr>
          <a:xfrm>
            <a:off x="6474728" y="4107179"/>
            <a:ext cx="388938"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6</a:t>
            </a:r>
          </a:p>
        </p:txBody>
      </p:sp>
      <p:sp>
        <p:nvSpPr>
          <p:cNvPr id="965" name="21"/>
          <p:cNvSpPr txBox="1"/>
          <p:nvPr/>
        </p:nvSpPr>
        <p:spPr>
          <a:xfrm>
            <a:off x="6019908" y="4674446"/>
            <a:ext cx="589040"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21</a:t>
            </a:r>
          </a:p>
        </p:txBody>
      </p:sp>
      <p:sp>
        <p:nvSpPr>
          <p:cNvPr id="966" name="7"/>
          <p:cNvSpPr txBox="1"/>
          <p:nvPr/>
        </p:nvSpPr>
        <p:spPr>
          <a:xfrm>
            <a:off x="6920637" y="4658359"/>
            <a:ext cx="345352"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7</a:t>
            </a:r>
          </a:p>
        </p:txBody>
      </p:sp>
      <p:sp>
        <p:nvSpPr>
          <p:cNvPr id="967" name="28"/>
          <p:cNvSpPr txBox="1"/>
          <p:nvPr/>
        </p:nvSpPr>
        <p:spPr>
          <a:xfrm>
            <a:off x="6356568" y="5322146"/>
            <a:ext cx="674231"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28</a:t>
            </a:r>
          </a:p>
        </p:txBody>
      </p:sp>
      <p:sp>
        <p:nvSpPr>
          <p:cNvPr id="968" name="8"/>
          <p:cNvSpPr txBox="1"/>
          <p:nvPr/>
        </p:nvSpPr>
        <p:spPr>
          <a:xfrm>
            <a:off x="7265988" y="5322146"/>
            <a:ext cx="398844" cy="637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3900">
                <a:solidFill>
                  <a:schemeClr val="accent3">
                    <a:lumOff val="8823"/>
                  </a:schemeClr>
                </a:solidFill>
                <a:latin typeface="Meta"/>
                <a:ea typeface="Meta"/>
                <a:cs typeface="Meta"/>
                <a:sym typeface="Meta"/>
              </a:defRPr>
            </a:lvl1pPr>
          </a:lstStyle>
          <a:p>
            <a:r>
              <a:t>8</a:t>
            </a:r>
          </a:p>
        </p:txBody>
      </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0"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39601" y="1565822"/>
            <a:ext cx="6446066" cy="372635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a:p>
            <a:pPr marL="342900" indent="-342900">
              <a:lnSpc>
                <a:spcPct val="150000"/>
              </a:lnSpc>
              <a:buFont typeface="Arial" panose="020B0604020202020204" pitchFamily="34" charset="0"/>
              <a:buChar char="•"/>
            </a:pP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ExpeRimental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 science experiments at home</a:t>
            </a:r>
            <a:endParaRPr lang="en-GB" dirty="0">
              <a:solidFill>
                <a:srgbClr val="00ACAE"/>
              </a:solidFill>
              <a:latin typeface="MetaBook-Roman" panose="020B0502040000020004" pitchFamily="34" charset="0"/>
              <a:ea typeface="Verdana" pitchFamily="34" charset="0"/>
              <a:cs typeface="Verdana"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w="12700">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5" name="Picture 4"/>
          <p:cNvPicPr>
            <a:picLocks noChangeAspect="1"/>
          </p:cNvPicPr>
          <p:nvPr/>
        </p:nvPicPr>
        <p:blipFill rotWithShape="1">
          <a:blip r:embed="rId7"/>
          <a:srcRect l="1185" t="8012" r="3019" b="48022"/>
          <a:stretch/>
        </p:blipFill>
        <p:spPr>
          <a:xfrm>
            <a:off x="4736076" y="4547333"/>
            <a:ext cx="4330376" cy="2218689"/>
          </a:xfrm>
          <a:prstGeom prst="rect">
            <a:avLst/>
          </a:prstGeom>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21776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0402" y="1561572"/>
            <a:ext cx="6446065" cy="384492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8471" y="288095"/>
            <a:ext cx="6129894" cy="4606347"/>
          </a:xfrm>
          <a:prstGeom prst="rect">
            <a:avLst/>
          </a:prstGeom>
          <a:ln w="12700">
            <a:miter lim="400000"/>
          </a:ln>
        </p:spPr>
      </p:pic>
      <p:sp>
        <p:nvSpPr>
          <p:cNvPr id="975" name="Rectangle"/>
          <p:cNvSpPr/>
          <p:nvPr/>
        </p:nvSpPr>
        <p:spPr>
          <a:xfrm>
            <a:off x="3234266" y="1447800"/>
            <a:ext cx="1113335" cy="854968"/>
          </a:xfrm>
          <a:prstGeom prst="rect">
            <a:avLst/>
          </a:prstGeom>
          <a:solidFill>
            <a:srgbClr val="FFFFFF"/>
          </a:solidFill>
          <a:ln w="12700">
            <a:miter lim="400000"/>
          </a:ln>
        </p:spPr>
        <p:txBody>
          <a:bodyPr lIns="45719" rIns="45719" anchor="ctr"/>
          <a:lstStyle/>
          <a:p>
            <a:endParaRPr/>
          </a:p>
        </p:txBody>
      </p:sp>
      <p:sp>
        <p:nvSpPr>
          <p:cNvPr id="976" name="Rectangle"/>
          <p:cNvSpPr/>
          <p:nvPr/>
        </p:nvSpPr>
        <p:spPr>
          <a:xfrm>
            <a:off x="6223000" y="1447800"/>
            <a:ext cx="1113334" cy="854968"/>
          </a:xfrm>
          <a:prstGeom prst="rect">
            <a:avLst/>
          </a:prstGeom>
          <a:solidFill>
            <a:srgbClr val="FFFFFF"/>
          </a:solidFill>
          <a:ln w="12700">
            <a:miter lim="400000"/>
          </a:ln>
        </p:spPr>
        <p:txBody>
          <a:bodyPr lIns="45719" rIns="45719" anchor="ctr"/>
          <a:lstStyle/>
          <a:p>
            <a:endParaRPr/>
          </a:p>
        </p:txBody>
      </p:sp>
      <p:sp>
        <p:nvSpPr>
          <p:cNvPr id="977" name="Rectangle"/>
          <p:cNvSpPr/>
          <p:nvPr/>
        </p:nvSpPr>
        <p:spPr>
          <a:xfrm>
            <a:off x="3234266" y="3695700"/>
            <a:ext cx="1113335" cy="854968"/>
          </a:xfrm>
          <a:prstGeom prst="rect">
            <a:avLst/>
          </a:prstGeom>
          <a:solidFill>
            <a:srgbClr val="FFFFFF"/>
          </a:solidFill>
          <a:ln w="12700">
            <a:miter lim="400000"/>
          </a:ln>
        </p:spPr>
        <p:txBody>
          <a:bodyPr lIns="45719" rIns="45719" anchor="ctr"/>
          <a:lstStyle/>
          <a:p>
            <a:endParaRPr/>
          </a:p>
        </p:txBody>
      </p:sp>
      <p:sp>
        <p:nvSpPr>
          <p:cNvPr id="978" name="Rectangle"/>
          <p:cNvSpPr/>
          <p:nvPr/>
        </p:nvSpPr>
        <p:spPr>
          <a:xfrm>
            <a:off x="6223000" y="3695700"/>
            <a:ext cx="1113334" cy="854968"/>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8471" y="288095"/>
            <a:ext cx="6129894" cy="4606347"/>
          </a:xfrm>
          <a:prstGeom prst="rect">
            <a:avLst/>
          </a:prstGeom>
          <a:ln w="12700">
            <a:miter lim="400000"/>
          </a:ln>
        </p:spPr>
      </p:pic>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2"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8471" y="288095"/>
            <a:ext cx="6129894" cy="4606347"/>
          </a:xfrm>
          <a:prstGeom prst="rect">
            <a:avLst/>
          </a:prstGeom>
          <a:ln w="12700">
            <a:miter lim="400000"/>
          </a:ln>
        </p:spPr>
      </p:pic>
      <p:sp>
        <p:nvSpPr>
          <p:cNvPr id="983" name="TextBox 8"/>
          <p:cNvSpPr txBox="1"/>
          <p:nvPr/>
        </p:nvSpPr>
        <p:spPr>
          <a:xfrm>
            <a:off x="1585092" y="4898813"/>
            <a:ext cx="5843537" cy="156966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ctr">
              <a:defRPr sz="6000">
                <a:solidFill>
                  <a:srgbClr val="00ACAE"/>
                </a:solidFill>
                <a:latin typeface="Meta"/>
                <a:ea typeface="Meta"/>
                <a:cs typeface="Meta"/>
                <a:sym typeface="Meta"/>
              </a:defRPr>
            </a:pPr>
            <a:r>
              <a:rPr sz="4800" dirty="0">
                <a:latin typeface="+mn-lt"/>
              </a:rPr>
              <a:t>same = shade</a:t>
            </a:r>
          </a:p>
          <a:p>
            <a:pPr algn="ctr">
              <a:defRPr sz="6000">
                <a:solidFill>
                  <a:srgbClr val="00ACAE"/>
                </a:solidFill>
                <a:latin typeface="Meta"/>
                <a:ea typeface="Meta"/>
                <a:cs typeface="Meta"/>
                <a:sym typeface="Meta"/>
              </a:defRPr>
            </a:pPr>
            <a:r>
              <a:rPr sz="4800" dirty="0">
                <a:latin typeface="+mn-lt"/>
              </a:rPr>
              <a:t>different = don't</a:t>
            </a:r>
          </a:p>
        </p:txBody>
      </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 name="TextBox 8"/>
          <p:cNvSpPr txBox="1"/>
          <p:nvPr/>
        </p:nvSpPr>
        <p:spPr>
          <a:xfrm>
            <a:off x="1618959" y="-117749"/>
            <a:ext cx="665458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900">
                <a:solidFill>
                  <a:srgbClr val="00ACAE"/>
                </a:solidFill>
                <a:latin typeface="Meta"/>
                <a:ea typeface="Meta"/>
                <a:cs typeface="Meta"/>
                <a:sym typeface="Meta"/>
              </a:defRPr>
            </a:lvl1pPr>
          </a:lstStyle>
          <a:p>
            <a:r>
              <a:rPr sz="5400" dirty="0">
                <a:latin typeface="+mn-lt"/>
              </a:rPr>
              <a:t>patterns in numbers</a:t>
            </a:r>
          </a:p>
        </p:txBody>
      </p:sp>
    </p:spTree>
    <p:extLst>
      <p:ext uri="{BB962C8B-B14F-4D97-AF65-F5344CB8AC3E}">
        <p14:creationId xmlns:p14="http://schemas.microsoft.com/office/powerpoint/2010/main" val="1384012473"/>
      </p:ext>
    </p:extLst>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 name="TextBox 8"/>
          <p:cNvSpPr txBox="1"/>
          <p:nvPr/>
        </p:nvSpPr>
        <p:spPr>
          <a:xfrm>
            <a:off x="1618959" y="-117749"/>
            <a:ext cx="665458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900">
                <a:solidFill>
                  <a:srgbClr val="00ACAE"/>
                </a:solidFill>
                <a:latin typeface="Meta"/>
                <a:ea typeface="Meta"/>
                <a:cs typeface="Meta"/>
                <a:sym typeface="Meta"/>
              </a:defRPr>
            </a:lvl1pPr>
          </a:lstStyle>
          <a:p>
            <a:r>
              <a:rPr sz="5400" dirty="0">
                <a:latin typeface="+mn-lt"/>
              </a:rPr>
              <a:t>patterns in numbers</a:t>
            </a:r>
          </a:p>
        </p:txBody>
      </p:sp>
      <p:sp>
        <p:nvSpPr>
          <p:cNvPr id="995" name="TextBox 8"/>
          <p:cNvSpPr txBox="1"/>
          <p:nvPr/>
        </p:nvSpPr>
        <p:spPr>
          <a:xfrm>
            <a:off x="1618959" y="1636577"/>
            <a:ext cx="7207199" cy="83099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600">
                <a:solidFill>
                  <a:srgbClr val="00ACAE"/>
                </a:solidFill>
                <a:latin typeface="Meta"/>
                <a:ea typeface="Meta"/>
                <a:cs typeface="Meta"/>
                <a:sym typeface="Meta"/>
              </a:defRPr>
            </a:lvl1pPr>
          </a:lstStyle>
          <a:p>
            <a:r>
              <a:rPr sz="4800" dirty="0">
                <a:latin typeface="+mn-lt"/>
              </a:rPr>
              <a:t>iteration: drawing dots</a:t>
            </a:r>
          </a:p>
        </p:txBody>
      </p:sp>
    </p:spTree>
    <p:extLst>
      <p:ext uri="{BB962C8B-B14F-4D97-AF65-F5344CB8AC3E}">
        <p14:creationId xmlns:p14="http://schemas.microsoft.com/office/powerpoint/2010/main" val="192595454"/>
      </p:ext>
    </p:extLst>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 name="TextBox 8"/>
          <p:cNvSpPr txBox="1"/>
          <p:nvPr/>
        </p:nvSpPr>
        <p:spPr>
          <a:xfrm>
            <a:off x="1618959" y="-117749"/>
            <a:ext cx="665458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900">
                <a:solidFill>
                  <a:srgbClr val="00ACAE"/>
                </a:solidFill>
                <a:latin typeface="Meta"/>
                <a:ea typeface="Meta"/>
                <a:cs typeface="Meta"/>
                <a:sym typeface="Meta"/>
              </a:defRPr>
            </a:lvl1pPr>
          </a:lstStyle>
          <a:p>
            <a:r>
              <a:rPr sz="5400" dirty="0">
                <a:latin typeface="+mn-lt"/>
              </a:rPr>
              <a:t>patterns in numbers</a:t>
            </a:r>
          </a:p>
        </p:txBody>
      </p:sp>
      <p:sp>
        <p:nvSpPr>
          <p:cNvPr id="995" name="TextBox 8"/>
          <p:cNvSpPr txBox="1"/>
          <p:nvPr/>
        </p:nvSpPr>
        <p:spPr>
          <a:xfrm>
            <a:off x="1618959" y="1636577"/>
            <a:ext cx="7207199" cy="83099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600">
                <a:solidFill>
                  <a:srgbClr val="00ACAE"/>
                </a:solidFill>
                <a:latin typeface="Meta"/>
                <a:ea typeface="Meta"/>
                <a:cs typeface="Meta"/>
                <a:sym typeface="Meta"/>
              </a:defRPr>
            </a:lvl1pPr>
          </a:lstStyle>
          <a:p>
            <a:r>
              <a:rPr sz="4800" dirty="0">
                <a:latin typeface="+mn-lt"/>
              </a:rPr>
              <a:t>iteration: drawing dots</a:t>
            </a:r>
          </a:p>
        </p:txBody>
      </p:sp>
      <p:sp>
        <p:nvSpPr>
          <p:cNvPr id="996" name="TextBox 8"/>
          <p:cNvSpPr txBox="1"/>
          <p:nvPr/>
        </p:nvSpPr>
        <p:spPr>
          <a:xfrm>
            <a:off x="1618959" y="2560051"/>
            <a:ext cx="7207199"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90000"/>
              </a:lnSpc>
              <a:defRPr sz="8600">
                <a:solidFill>
                  <a:srgbClr val="00ACAE"/>
                </a:solidFill>
                <a:latin typeface="Meta"/>
                <a:ea typeface="Meta"/>
                <a:cs typeface="Meta"/>
                <a:sym typeface="Meta"/>
              </a:defRPr>
            </a:pPr>
            <a:r>
              <a:rPr sz="7200" b="1" dirty="0">
                <a:latin typeface="+mn-lt"/>
              </a:rPr>
              <a:t>Fractal</a:t>
            </a:r>
          </a:p>
          <a:p>
            <a:pPr>
              <a:lnSpc>
                <a:spcPct val="90000"/>
              </a:lnSpc>
              <a:defRPr sz="5600">
                <a:solidFill>
                  <a:srgbClr val="00ACAE"/>
                </a:solidFill>
                <a:latin typeface="Meta"/>
                <a:ea typeface="Meta"/>
                <a:cs typeface="Meta"/>
                <a:sym typeface="Meta"/>
              </a:defRPr>
            </a:pPr>
            <a:r>
              <a:rPr sz="4800" dirty="0">
                <a:latin typeface="+mn-lt"/>
              </a:rPr>
              <a:t>(</a:t>
            </a:r>
            <a:r>
              <a:rPr sz="4800" dirty="0" err="1">
                <a:latin typeface="+mn-lt"/>
              </a:rPr>
              <a:t>Sierpinski's</a:t>
            </a:r>
            <a:r>
              <a:rPr sz="4800" dirty="0">
                <a:latin typeface="+mn-lt"/>
              </a:rPr>
              <a:t> triangle)</a:t>
            </a:r>
          </a:p>
        </p:txBody>
      </p:sp>
    </p:spTree>
    <p:extLst>
      <p:ext uri="{BB962C8B-B14F-4D97-AF65-F5344CB8AC3E}">
        <p14:creationId xmlns:p14="http://schemas.microsoft.com/office/powerpoint/2010/main" val="2982231184"/>
      </p:ext>
    </p:extLst>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 name="TextBox 8"/>
          <p:cNvSpPr txBox="1"/>
          <p:nvPr/>
        </p:nvSpPr>
        <p:spPr>
          <a:xfrm>
            <a:off x="1618959" y="-117749"/>
            <a:ext cx="665458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900">
                <a:solidFill>
                  <a:srgbClr val="00ACAE"/>
                </a:solidFill>
                <a:latin typeface="Meta"/>
                <a:ea typeface="Meta"/>
                <a:cs typeface="Meta"/>
                <a:sym typeface="Meta"/>
              </a:defRPr>
            </a:lvl1pPr>
          </a:lstStyle>
          <a:p>
            <a:r>
              <a:rPr sz="5400" dirty="0">
                <a:latin typeface="+mn-lt"/>
              </a:rPr>
              <a:t>patterns in numbers</a:t>
            </a:r>
          </a:p>
        </p:txBody>
      </p:sp>
      <p:sp>
        <p:nvSpPr>
          <p:cNvPr id="995" name="TextBox 8"/>
          <p:cNvSpPr txBox="1"/>
          <p:nvPr/>
        </p:nvSpPr>
        <p:spPr>
          <a:xfrm>
            <a:off x="1618959" y="1636577"/>
            <a:ext cx="7207199" cy="83099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600">
                <a:solidFill>
                  <a:srgbClr val="00ACAE"/>
                </a:solidFill>
                <a:latin typeface="Meta"/>
                <a:ea typeface="Meta"/>
                <a:cs typeface="Meta"/>
                <a:sym typeface="Meta"/>
              </a:defRPr>
            </a:lvl1pPr>
          </a:lstStyle>
          <a:p>
            <a:r>
              <a:rPr sz="4800" dirty="0">
                <a:latin typeface="+mn-lt"/>
              </a:rPr>
              <a:t>iteration: drawing dots</a:t>
            </a:r>
          </a:p>
        </p:txBody>
      </p:sp>
      <p:sp>
        <p:nvSpPr>
          <p:cNvPr id="996" name="TextBox 8"/>
          <p:cNvSpPr txBox="1"/>
          <p:nvPr/>
        </p:nvSpPr>
        <p:spPr>
          <a:xfrm>
            <a:off x="1618959" y="2560051"/>
            <a:ext cx="7207199"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90000"/>
              </a:lnSpc>
              <a:defRPr sz="8600">
                <a:solidFill>
                  <a:srgbClr val="00ACAE"/>
                </a:solidFill>
                <a:latin typeface="Meta"/>
                <a:ea typeface="Meta"/>
                <a:cs typeface="Meta"/>
                <a:sym typeface="Meta"/>
              </a:defRPr>
            </a:pPr>
            <a:r>
              <a:rPr sz="7200" b="1" dirty="0">
                <a:latin typeface="+mn-lt"/>
              </a:rPr>
              <a:t>Fractal</a:t>
            </a:r>
          </a:p>
          <a:p>
            <a:pPr>
              <a:lnSpc>
                <a:spcPct val="90000"/>
              </a:lnSpc>
              <a:defRPr sz="5600">
                <a:solidFill>
                  <a:srgbClr val="00ACAE"/>
                </a:solidFill>
                <a:latin typeface="Meta"/>
                <a:ea typeface="Meta"/>
                <a:cs typeface="Meta"/>
                <a:sym typeface="Meta"/>
              </a:defRPr>
            </a:pPr>
            <a:r>
              <a:rPr sz="4800" dirty="0">
                <a:latin typeface="+mn-lt"/>
              </a:rPr>
              <a:t>(</a:t>
            </a:r>
            <a:r>
              <a:rPr sz="4800" dirty="0" err="1">
                <a:latin typeface="+mn-lt"/>
              </a:rPr>
              <a:t>Sierpinski's</a:t>
            </a:r>
            <a:r>
              <a:rPr sz="4800" dirty="0">
                <a:latin typeface="+mn-lt"/>
              </a:rPr>
              <a:t> triangle)</a:t>
            </a:r>
          </a:p>
        </p:txBody>
      </p:sp>
      <p:sp>
        <p:nvSpPr>
          <p:cNvPr id="997" name="TextBox 8"/>
          <p:cNvSpPr txBox="1"/>
          <p:nvPr/>
        </p:nvSpPr>
        <p:spPr>
          <a:xfrm>
            <a:off x="1618959" y="4541606"/>
            <a:ext cx="7207199" cy="95410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5600">
                <a:solidFill>
                  <a:srgbClr val="00ACAE"/>
                </a:solidFill>
                <a:latin typeface="Meta"/>
                <a:ea typeface="Meta"/>
                <a:cs typeface="Meta"/>
                <a:sym typeface="Meta"/>
              </a:defRPr>
            </a:lvl1pPr>
          </a:lstStyle>
          <a:p>
            <a:r>
              <a:rPr sz="5400" dirty="0">
                <a:latin typeface="+mn-lt"/>
              </a:rPr>
              <a:t>Pascal's triangle</a:t>
            </a:r>
          </a:p>
        </p:txBody>
      </p:sp>
      <p:sp>
        <p:nvSpPr>
          <p:cNvPr id="998" name="TextBox 8"/>
          <p:cNvSpPr txBox="1"/>
          <p:nvPr/>
        </p:nvSpPr>
        <p:spPr>
          <a:xfrm>
            <a:off x="1618959" y="5316306"/>
            <a:ext cx="7207199" cy="6463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4100">
                <a:solidFill>
                  <a:srgbClr val="00ACAE"/>
                </a:solidFill>
                <a:latin typeface="Meta"/>
                <a:ea typeface="Meta"/>
                <a:cs typeface="Meta"/>
                <a:sym typeface="Meta"/>
              </a:defRPr>
            </a:lvl1pPr>
          </a:lstStyle>
          <a:p>
            <a:r>
              <a:rPr sz="3600" dirty="0">
                <a:latin typeface="+mn-lt"/>
              </a:rPr>
              <a:t>same pattern, different place</a:t>
            </a:r>
            <a:endParaRPr dirty="0">
              <a:latin typeface="+mn-lt"/>
            </a:endParaRPr>
          </a:p>
        </p:txBody>
      </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8" name="Rectangle 7"/>
          <p:cNvSpPr/>
          <p:nvPr/>
        </p:nvSpPr>
        <p:spPr>
          <a:xfrm>
            <a:off x="1227909" y="384991"/>
            <a:ext cx="7916091" cy="4708981"/>
          </a:xfrm>
          <a:prstGeom prst="rect">
            <a:avLst/>
          </a:prstGeom>
        </p:spPr>
        <p:txBody>
          <a:bodyPr wrap="square">
            <a:spAutoFit/>
          </a:bodyPr>
          <a:lstStyle/>
          <a:p>
            <a:pPr lvl="0"/>
            <a:r>
              <a:rPr lang="en-GB" sz="2000" dirty="0" smtClean="0">
                <a:solidFill>
                  <a:prstClr val="black"/>
                </a:solidFill>
                <a:latin typeface="+mn-lt"/>
                <a:ea typeface="Verdana" panose="020B0604030504040204" pitchFamily="34" charset="0"/>
                <a:cs typeface="Verdana" panose="020B0604030504040204" pitchFamily="34" charset="0"/>
              </a:rPr>
              <a:t>We hope you have enjoyed exploring </a:t>
            </a:r>
            <a:r>
              <a:rPr lang="en-GB" sz="2000" dirty="0" err="1" smtClean="0">
                <a:solidFill>
                  <a:prstClr val="black"/>
                </a:solidFill>
                <a:latin typeface="+mn-lt"/>
                <a:ea typeface="Verdana" panose="020B0604030504040204" pitchFamily="34" charset="0"/>
                <a:cs typeface="Verdana" panose="020B0604030504040204" pitchFamily="34" charset="0"/>
              </a:rPr>
              <a:t>Sierpinski’s</a:t>
            </a:r>
            <a:r>
              <a:rPr lang="en-GB" sz="2000" dirty="0" smtClean="0">
                <a:solidFill>
                  <a:prstClr val="black"/>
                </a:solidFill>
                <a:latin typeface="+mn-lt"/>
                <a:ea typeface="Verdana" panose="020B0604030504040204" pitchFamily="34" charset="0"/>
                <a:cs typeface="Verdana" panose="020B0604030504040204" pitchFamily="34" charset="0"/>
              </a:rPr>
              <a:t> Triangle with us!</a:t>
            </a:r>
          </a:p>
          <a:p>
            <a:pPr lvl="0"/>
            <a:endParaRPr lang="en-GB" sz="2000" dirty="0">
              <a:solidFill>
                <a:prstClr val="black"/>
              </a:solidFill>
              <a:latin typeface="+mn-lt"/>
              <a:ea typeface="Verdana" panose="020B0604030504040204" pitchFamily="34" charset="0"/>
              <a:cs typeface="Verdana" panose="020B0604030504040204" pitchFamily="34" charset="0"/>
            </a:endParaRPr>
          </a:p>
          <a:p>
            <a:pPr lvl="0"/>
            <a:r>
              <a:rPr lang="en-GB" sz="2000" dirty="0" smtClean="0">
                <a:solidFill>
                  <a:prstClr val="black"/>
                </a:solidFill>
                <a:latin typeface="+mn-lt"/>
                <a:ea typeface="Verdana" panose="020B0604030504040204" pitchFamily="34" charset="0"/>
                <a:cs typeface="Verdana" panose="020B0604030504040204" pitchFamily="34" charset="0"/>
              </a:rPr>
              <a:t>What questions do you have?</a:t>
            </a:r>
          </a:p>
          <a:p>
            <a:pPr lvl="0"/>
            <a:endParaRPr lang="en-GB" sz="2000" dirty="0">
              <a:solidFill>
                <a:prstClr val="black"/>
              </a:solidFill>
              <a:latin typeface="+mn-lt"/>
              <a:ea typeface="Verdana" panose="020B0604030504040204" pitchFamily="34" charset="0"/>
              <a:cs typeface="Verdana" panose="020B0604030504040204" pitchFamily="34" charset="0"/>
            </a:endParaRPr>
          </a:p>
          <a:p>
            <a:pPr lvl="0"/>
            <a:r>
              <a:rPr lang="en-GB" sz="2000" dirty="0" smtClean="0">
                <a:solidFill>
                  <a:prstClr val="black"/>
                </a:solidFill>
                <a:latin typeface="+mn-lt"/>
                <a:ea typeface="Verdana" panose="020B0604030504040204" pitchFamily="34" charset="0"/>
                <a:cs typeface="Verdana" panose="020B0604030504040204" pitchFamily="34" charset="0"/>
              </a:rPr>
              <a:t>Any unanswered questions can be written down and emailed to “Ask the </a:t>
            </a:r>
            <a:r>
              <a:rPr lang="en-GB" sz="2000" dirty="0" err="1" smtClean="0">
                <a:solidFill>
                  <a:prstClr val="black"/>
                </a:solidFill>
                <a:latin typeface="+mn-lt"/>
                <a:ea typeface="Verdana" panose="020B0604030504040204" pitchFamily="34" charset="0"/>
                <a:cs typeface="Verdana" panose="020B0604030504040204" pitchFamily="34" charset="0"/>
              </a:rPr>
              <a:t>Ri</a:t>
            </a:r>
            <a:r>
              <a:rPr lang="en-GB" sz="2000" dirty="0">
                <a:solidFill>
                  <a:prstClr val="black"/>
                </a:solidFill>
                <a:latin typeface="+mn-lt"/>
                <a:ea typeface="Verdana" panose="020B0604030504040204" pitchFamily="34" charset="0"/>
                <a:cs typeface="Verdana" panose="020B0604030504040204" pitchFamily="34" charset="0"/>
              </a:rPr>
              <a:t> </a:t>
            </a:r>
            <a:r>
              <a:rPr lang="en-GB" sz="2000" dirty="0" smtClean="0">
                <a:solidFill>
                  <a:prstClr val="black"/>
                </a:solidFill>
                <a:latin typeface="+mn-lt"/>
                <a:ea typeface="Verdana" panose="020B0604030504040204" pitchFamily="34" charset="0"/>
                <a:cs typeface="Verdana" panose="020B0604030504040204" pitchFamily="34" charset="0"/>
              </a:rPr>
              <a:t>Masterclass Team” using this email </a:t>
            </a:r>
            <a:r>
              <a:rPr lang="en-GB" sz="2000" dirty="0" smtClean="0">
                <a:solidFill>
                  <a:prstClr val="black"/>
                </a:solidFill>
                <a:latin typeface="+mn-lt"/>
                <a:ea typeface="Verdana" panose="020B0604030504040204" pitchFamily="34" charset="0"/>
                <a:cs typeface="Verdana" panose="020B0604030504040204" pitchFamily="34" charset="0"/>
                <a:hlinkClick r:id="rId4"/>
              </a:rPr>
              <a:t>masterclasses@ri.ac.uk</a:t>
            </a:r>
            <a:endParaRPr lang="en-GB" sz="2000" dirty="0" smtClean="0">
              <a:solidFill>
                <a:prstClr val="black"/>
              </a:solidFill>
              <a:latin typeface="+mn-lt"/>
              <a:ea typeface="Verdana" panose="020B0604030504040204" pitchFamily="34" charset="0"/>
              <a:cs typeface="Verdana" panose="020B0604030504040204" pitchFamily="34" charset="0"/>
            </a:endParaRPr>
          </a:p>
          <a:p>
            <a:pPr lvl="0"/>
            <a:r>
              <a:rPr lang="en-GB" sz="2000" dirty="0" smtClean="0">
                <a:solidFill>
                  <a:prstClr val="black"/>
                </a:solidFill>
                <a:latin typeface="+mn-lt"/>
                <a:ea typeface="Verdana" panose="020B0604030504040204" pitchFamily="34" charset="0"/>
                <a:cs typeface="Verdana" panose="020B0604030504040204" pitchFamily="34" charset="0"/>
              </a:rPr>
              <a:t> </a:t>
            </a:r>
          </a:p>
          <a:p>
            <a:pPr lvl="0"/>
            <a:r>
              <a:rPr lang="en-GB" sz="2000" dirty="0" smtClean="0">
                <a:solidFill>
                  <a:prstClr val="black"/>
                </a:solidFill>
                <a:latin typeface="+mn-lt"/>
                <a:ea typeface="Verdana" panose="020B0604030504040204" pitchFamily="34" charset="0"/>
                <a:cs typeface="Verdana" panose="020B0604030504040204" pitchFamily="34" charset="0"/>
              </a:rPr>
              <a:t>We don’t know all the answers instantly, but we will find out and get back to you before the next Masterclass.</a:t>
            </a:r>
          </a:p>
          <a:p>
            <a:pPr lvl="0"/>
            <a:endParaRPr lang="en-GB" sz="2000" dirty="0">
              <a:solidFill>
                <a:prstClr val="black"/>
              </a:solidFill>
              <a:latin typeface="+mn-lt"/>
              <a:ea typeface="Verdana" panose="020B0604030504040204" pitchFamily="34" charset="0"/>
              <a:cs typeface="Verdana" panose="020B0604030504040204" pitchFamily="34" charset="0"/>
            </a:endParaRPr>
          </a:p>
          <a:p>
            <a:pPr lvl="0"/>
            <a:r>
              <a:rPr lang="en-GB" sz="2000" dirty="0" smtClean="0">
                <a:solidFill>
                  <a:prstClr val="black"/>
                </a:solidFill>
                <a:latin typeface="+mn-lt"/>
                <a:ea typeface="Verdana" panose="020B0604030504040204" pitchFamily="34" charset="0"/>
                <a:cs typeface="Verdana" panose="020B0604030504040204" pitchFamily="34" charset="0"/>
              </a:rPr>
              <a:t>Any comments you have about what you enjoyed or what you’d like to do more of can be written on the post-it note and handed in.</a:t>
            </a:r>
            <a:endParaRPr lang="en-GB" sz="2000" dirty="0">
              <a:solidFill>
                <a:prstClr val="black"/>
              </a:solidFill>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0088217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6" name="Rectangle 5"/>
          <p:cNvSpPr/>
          <p:nvPr/>
        </p:nvSpPr>
        <p:spPr>
          <a:xfrm>
            <a:off x="1781014" y="701687"/>
            <a:ext cx="2477257" cy="553357"/>
          </a:xfrm>
          <a:prstGeom prst="rect">
            <a:avLst/>
          </a:prstGeom>
        </p:spPr>
        <p:txBody>
          <a:bodyPr wrap="square">
            <a:spAutoFit/>
          </a:bodyPr>
          <a:lstStyle/>
          <a:p>
            <a:pPr>
              <a:lnSpc>
                <a:spcPct val="107000"/>
              </a:lnSpc>
              <a:spcAft>
                <a:spcPts val="800"/>
              </a:spcAft>
            </a:pPr>
            <a:r>
              <a:rPr lang="en-GB" sz="1400" u="sng" dirty="0">
                <a:solidFill>
                  <a:schemeClr val="bg1">
                    <a:lumMod val="50000"/>
                  </a:schemeClr>
                </a:solidFill>
                <a:latin typeface="+mn-lt"/>
                <a:ea typeface="Calibri" panose="020F0502020204030204" pitchFamily="34" charset="0"/>
                <a:cs typeface="Times New Roman" panose="02020603050405020304" pitchFamily="18" charset="0"/>
                <a:hlinkClick r:id="rId4"/>
              </a:rPr>
              <a:t>https://</a:t>
            </a:r>
            <a:r>
              <a:rPr lang="en-GB" sz="1400" u="sng" dirty="0" smtClean="0">
                <a:solidFill>
                  <a:schemeClr val="bg1">
                    <a:lumMod val="50000"/>
                  </a:schemeClr>
                </a:solidFill>
                <a:latin typeface="+mn-lt"/>
                <a:ea typeface="Calibri" panose="020F0502020204030204" pitchFamily="34" charset="0"/>
                <a:cs typeface="Times New Roman" panose="02020603050405020304" pitchFamily="18" charset="0"/>
                <a:hlinkClick r:id="rId4"/>
              </a:rPr>
              <a:t>nrich.maths.org/</a:t>
            </a:r>
            <a:r>
              <a:rPr lang="en-GB" sz="1400" u="sng" dirty="0" smtClean="0">
                <a:solidFill>
                  <a:schemeClr val="bg1">
                    <a:lumMod val="50000"/>
                  </a:schemeClr>
                </a:solidFill>
                <a:latin typeface="+mn-lt"/>
                <a:ea typeface="Calibri" panose="020F0502020204030204" pitchFamily="34" charset="0"/>
                <a:cs typeface="Times New Roman" panose="02020603050405020304" pitchFamily="18" charset="0"/>
              </a:rPr>
              <a:t>6921 </a:t>
            </a:r>
            <a:r>
              <a:rPr lang="en-GB" sz="1400" dirty="0" smtClean="0">
                <a:latin typeface="+mn-lt"/>
                <a:ea typeface="Calibri" panose="020F0502020204030204" pitchFamily="34" charset="0"/>
                <a:cs typeface="Times New Roman" panose="02020603050405020304" pitchFamily="18" charset="0"/>
              </a:rPr>
              <a:t>Paper Curves</a:t>
            </a:r>
          </a:p>
        </p:txBody>
      </p:sp>
      <p:sp>
        <p:nvSpPr>
          <p:cNvPr id="7" name="TextBox 6"/>
          <p:cNvSpPr txBox="1"/>
          <p:nvPr/>
        </p:nvSpPr>
        <p:spPr>
          <a:xfrm>
            <a:off x="1308735" y="17018"/>
            <a:ext cx="7754878" cy="338554"/>
          </a:xfrm>
          <a:prstGeom prst="rect">
            <a:avLst/>
          </a:prstGeom>
          <a:noFill/>
        </p:spPr>
        <p:txBody>
          <a:bodyPr wrap="square" rtlCol="0">
            <a:spAutoFit/>
          </a:bodyPr>
          <a:lstStyle/>
          <a:p>
            <a:pPr algn="ctr"/>
            <a:r>
              <a:rPr lang="en-GB" sz="1600" u="sng" dirty="0" smtClean="0">
                <a:latin typeface="+mn-lt"/>
              </a:rPr>
              <a:t>What else can I do to extend my knowledge of </a:t>
            </a:r>
            <a:r>
              <a:rPr lang="en-GB" sz="1600" u="sng" dirty="0" err="1" smtClean="0">
                <a:latin typeface="+mn-lt"/>
              </a:rPr>
              <a:t>Sierpinski’s</a:t>
            </a:r>
            <a:r>
              <a:rPr lang="en-GB" sz="1600" u="sng" dirty="0" smtClean="0">
                <a:latin typeface="+mn-lt"/>
              </a:rPr>
              <a:t> triangle?</a:t>
            </a:r>
            <a:endParaRPr lang="en-GB" sz="1600" u="sng" dirty="0">
              <a:latin typeface="+mn-lt"/>
            </a:endParaRPr>
          </a:p>
        </p:txBody>
      </p:sp>
      <p:sp>
        <p:nvSpPr>
          <p:cNvPr id="8" name="TextBox 7"/>
          <p:cNvSpPr txBox="1"/>
          <p:nvPr/>
        </p:nvSpPr>
        <p:spPr>
          <a:xfrm>
            <a:off x="2411294" y="6092032"/>
            <a:ext cx="4291149" cy="707886"/>
          </a:xfrm>
          <a:prstGeom prst="rect">
            <a:avLst/>
          </a:prstGeom>
          <a:noFill/>
        </p:spPr>
        <p:txBody>
          <a:bodyPr wrap="square" rtlCol="0">
            <a:spAutoFit/>
          </a:bodyPr>
          <a:lstStyle/>
          <a:p>
            <a:pPr algn="ctr"/>
            <a:r>
              <a:rPr lang="en-GB" sz="2000" dirty="0" smtClean="0">
                <a:solidFill>
                  <a:srgbClr val="FF0000"/>
                </a:solidFill>
                <a:latin typeface="+mn-lt"/>
              </a:rPr>
              <a:t>Try these as extra activities in class, or try them at home…</a:t>
            </a:r>
            <a:endParaRPr lang="en-GB" sz="2000" dirty="0">
              <a:solidFill>
                <a:srgbClr val="FF0000"/>
              </a:solidFill>
              <a:latin typeface="+mn-lt"/>
            </a:endParaRPr>
          </a:p>
        </p:txBody>
      </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17083" y="1260039"/>
            <a:ext cx="1649845" cy="1663999"/>
          </a:xfrm>
          <a:prstGeom prst="rect">
            <a:avLst/>
          </a:prstGeom>
          <a:ln>
            <a:solidFill>
              <a:schemeClr val="tx1"/>
            </a:solidFill>
          </a:ln>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21595" y="2198098"/>
            <a:ext cx="2421475" cy="2636437"/>
          </a:xfrm>
          <a:prstGeom prst="rect">
            <a:avLst/>
          </a:prstGeom>
          <a:ln>
            <a:solidFill>
              <a:schemeClr val="tx1"/>
            </a:solidFill>
          </a:ln>
        </p:spPr>
      </p:pic>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86316" y="3920611"/>
            <a:ext cx="2573358" cy="1827847"/>
          </a:xfrm>
          <a:prstGeom prst="rect">
            <a:avLst/>
          </a:prstGeom>
          <a:ln>
            <a:solidFill>
              <a:schemeClr val="tx1"/>
            </a:solidFill>
          </a:ln>
        </p:spPr>
      </p:pic>
      <p:sp>
        <p:nvSpPr>
          <p:cNvPr id="12" name="Rectangle 11"/>
          <p:cNvSpPr/>
          <p:nvPr/>
        </p:nvSpPr>
        <p:spPr>
          <a:xfrm>
            <a:off x="5863067" y="1352316"/>
            <a:ext cx="2477257" cy="763542"/>
          </a:xfrm>
          <a:prstGeom prst="rect">
            <a:avLst/>
          </a:prstGeom>
        </p:spPr>
        <p:txBody>
          <a:bodyPr wrap="square">
            <a:spAutoFit/>
          </a:bodyPr>
          <a:lstStyle/>
          <a:p>
            <a:pPr>
              <a:lnSpc>
                <a:spcPct val="107000"/>
              </a:lnSpc>
              <a:spcAft>
                <a:spcPts val="800"/>
              </a:spcAft>
            </a:pPr>
            <a:r>
              <a:rPr lang="en-GB" sz="1400" u="sng" dirty="0" smtClean="0">
                <a:solidFill>
                  <a:srgbClr val="0563C1"/>
                </a:solidFill>
                <a:latin typeface="+mn-lt"/>
                <a:ea typeface="Calibri" panose="020F0502020204030204" pitchFamily="34" charset="0"/>
                <a:cs typeface="Times New Roman" panose="02020603050405020304" pitchFamily="18" charset="0"/>
                <a:hlinkClick r:id="rId8"/>
              </a:rPr>
              <a:t>https</a:t>
            </a:r>
            <a:r>
              <a:rPr lang="en-GB" sz="1400" u="sng" dirty="0">
                <a:solidFill>
                  <a:srgbClr val="0563C1"/>
                </a:solidFill>
                <a:latin typeface="+mn-lt"/>
                <a:ea typeface="Calibri" panose="020F0502020204030204" pitchFamily="34" charset="0"/>
                <a:cs typeface="Times New Roman" panose="02020603050405020304" pitchFamily="18" charset="0"/>
                <a:hlinkClick r:id="rId8"/>
              </a:rPr>
              <a:t>://</a:t>
            </a:r>
            <a:r>
              <a:rPr lang="en-GB" sz="1400" u="sng" dirty="0" smtClean="0">
                <a:solidFill>
                  <a:srgbClr val="0563C1"/>
                </a:solidFill>
                <a:latin typeface="+mn-lt"/>
                <a:ea typeface="Calibri" panose="020F0502020204030204" pitchFamily="34" charset="0"/>
                <a:cs typeface="Times New Roman" panose="02020603050405020304" pitchFamily="18" charset="0"/>
                <a:hlinkClick r:id="rId8"/>
              </a:rPr>
              <a:t>nrich.maths.org/1880</a:t>
            </a:r>
            <a:r>
              <a:rPr lang="en-GB" sz="1400" dirty="0" smtClean="0">
                <a:latin typeface="+mn-lt"/>
                <a:ea typeface="Calibri" panose="020F0502020204030204" pitchFamily="34" charset="0"/>
                <a:cs typeface="Times New Roman" panose="02020603050405020304" pitchFamily="18" charset="0"/>
                <a:hlinkClick r:id="rId8"/>
              </a:rPr>
              <a:t> </a:t>
            </a:r>
            <a:r>
              <a:rPr lang="en-GB" sz="1400" dirty="0" smtClean="0">
                <a:latin typeface="+mn-lt"/>
                <a:ea typeface="Calibri" panose="020F0502020204030204" pitchFamily="34" charset="0"/>
                <a:cs typeface="Times New Roman" panose="02020603050405020304" pitchFamily="18" charset="0"/>
              </a:rPr>
              <a:t>Smaller and smaller</a:t>
            </a:r>
          </a:p>
        </p:txBody>
      </p:sp>
      <p:sp>
        <p:nvSpPr>
          <p:cNvPr id="13" name="Rectangle 12"/>
          <p:cNvSpPr/>
          <p:nvPr/>
        </p:nvSpPr>
        <p:spPr>
          <a:xfrm>
            <a:off x="2594946" y="3129138"/>
            <a:ext cx="2477257" cy="1015663"/>
          </a:xfrm>
          <a:prstGeom prst="rect">
            <a:avLst/>
          </a:prstGeom>
        </p:spPr>
        <p:txBody>
          <a:bodyPr wrap="square">
            <a:spAutoFit/>
          </a:bodyPr>
          <a:lstStyle/>
          <a:p>
            <a:r>
              <a:rPr lang="en-GB" sz="1400" u="sng" dirty="0" smtClean="0">
                <a:solidFill>
                  <a:schemeClr val="bg1">
                    <a:lumMod val="50000"/>
                  </a:schemeClr>
                </a:solidFill>
                <a:latin typeface="+mn-lt"/>
                <a:ea typeface="Calibri" panose="020F0502020204030204" pitchFamily="34" charset="0"/>
                <a:cs typeface="Times New Roman" panose="02020603050405020304" pitchFamily="18" charset="0"/>
              </a:rPr>
              <a:t>https</a:t>
            </a:r>
            <a:r>
              <a:rPr lang="en-GB" sz="1400" u="sng" dirty="0">
                <a:solidFill>
                  <a:schemeClr val="bg1">
                    <a:lumMod val="50000"/>
                  </a:schemeClr>
                </a:solidFill>
                <a:latin typeface="+mn-lt"/>
                <a:ea typeface="Calibri" panose="020F0502020204030204" pitchFamily="34" charset="0"/>
                <a:cs typeface="Times New Roman" panose="02020603050405020304" pitchFamily="18" charset="0"/>
              </a:rPr>
              <a:t>://</a:t>
            </a:r>
            <a:r>
              <a:rPr lang="en-GB" sz="1400" u="sng" dirty="0" smtClean="0">
                <a:solidFill>
                  <a:schemeClr val="bg1">
                    <a:lumMod val="50000"/>
                  </a:schemeClr>
                </a:solidFill>
                <a:latin typeface="+mn-lt"/>
                <a:ea typeface="Calibri" panose="020F0502020204030204" pitchFamily="34" charset="0"/>
                <a:cs typeface="Times New Roman" panose="02020603050405020304" pitchFamily="18" charset="0"/>
              </a:rPr>
              <a:t>nrich.maths.org/5404</a:t>
            </a:r>
            <a:r>
              <a:rPr lang="en-GB" sz="1400" dirty="0" smtClean="0">
                <a:latin typeface="+mn-lt"/>
                <a:ea typeface="Calibri" panose="020F0502020204030204" pitchFamily="34" charset="0"/>
                <a:cs typeface="Times New Roman" panose="02020603050405020304" pitchFamily="18" charset="0"/>
              </a:rPr>
              <a:t> Excel investigation: Pascal multiples</a:t>
            </a:r>
          </a:p>
          <a:p>
            <a:endParaRPr lang="en-GB" dirty="0"/>
          </a:p>
        </p:txBody>
      </p:sp>
    </p:spTree>
    <p:extLst>
      <p:ext uri="{BB962C8B-B14F-4D97-AF65-F5344CB8AC3E}">
        <p14:creationId xmlns:p14="http://schemas.microsoft.com/office/powerpoint/2010/main" val="376771834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pic>
        <p:nvPicPr>
          <p:cNvPr id="23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9960" y="5602352"/>
            <a:ext cx="3015574" cy="1272107"/>
          </a:xfrm>
          <a:prstGeom prst="rect">
            <a:avLst/>
          </a:prstGeom>
          <a:ln w="12700">
            <a:miter lim="400000"/>
          </a:ln>
        </p:spPr>
      </p:pic>
      <p:pic>
        <p:nvPicPr>
          <p:cNvPr id="238" name="cube-568191_1920.jpg" descr="cube-568191_1920.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610378" y="2935158"/>
            <a:ext cx="4936155" cy="2407657"/>
          </a:xfrm>
          <a:prstGeom prst="snip1Rect">
            <a:avLst/>
          </a:prstGeom>
          <a:ln w="12700">
            <a:miter lim="400000"/>
          </a:ln>
        </p:spPr>
      </p:pic>
      <p:sp>
        <p:nvSpPr>
          <p:cNvPr id="7" name="TextBox 6"/>
          <p:cNvSpPr txBox="1"/>
          <p:nvPr/>
        </p:nvSpPr>
        <p:spPr>
          <a:xfrm>
            <a:off x="1231187" y="291198"/>
            <a:ext cx="7846911" cy="461665"/>
          </a:xfrm>
          <a:prstGeom prst="rect">
            <a:avLst/>
          </a:prstGeom>
          <a:noFill/>
        </p:spPr>
        <p:txBody>
          <a:bodyPr wrap="square" rtlCol="0">
            <a:spAutoFit/>
          </a:bodyPr>
          <a:lstStyle/>
          <a:p>
            <a:pPr algn="ct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Maths Masterclasses</a:t>
            </a:r>
          </a:p>
        </p:txBody>
      </p:sp>
      <p:sp>
        <p:nvSpPr>
          <p:cNvPr id="8" name="TextBox 7"/>
          <p:cNvSpPr txBox="1"/>
          <p:nvPr/>
        </p:nvSpPr>
        <p:spPr>
          <a:xfrm>
            <a:off x="1227096" y="1290627"/>
            <a:ext cx="7702720" cy="1384995"/>
          </a:xfrm>
          <a:prstGeom prst="rect">
            <a:avLst/>
          </a:prstGeom>
          <a:noFill/>
        </p:spPr>
        <p:txBody>
          <a:bodyPr wrap="square" rtlCol="0">
            <a:spAutoFit/>
          </a:bodyPr>
          <a:lstStyle/>
          <a:p>
            <a:pPr algn="ct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Patterns and </a:t>
            </a:r>
            <a:r>
              <a:rPr lang="en-GB" sz="3200" b="1"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Sierpinski’s</a:t>
            </a:r>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Triangle</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575448"/>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6" cy="6858000"/>
          </a:xfrm>
          <a:prstGeom prst="rect">
            <a:avLst/>
          </a:prstGeom>
          <a:ln w="12700">
            <a:miter lim="400000"/>
          </a:ln>
        </p:spPr>
      </p:pic>
      <p:sp>
        <p:nvSpPr>
          <p:cNvPr id="241" name="TextBox 8"/>
          <p:cNvSpPr txBox="1"/>
          <p:nvPr/>
        </p:nvSpPr>
        <p:spPr>
          <a:xfrm>
            <a:off x="1730719" y="2221595"/>
            <a:ext cx="6551164" cy="175432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3000">
                <a:solidFill>
                  <a:srgbClr val="00ACAE"/>
                </a:solidFill>
                <a:latin typeface="Meta"/>
                <a:ea typeface="Meta"/>
                <a:cs typeface="Meta"/>
                <a:sym typeface="Meta"/>
              </a:defRPr>
            </a:lvl1pPr>
          </a:lstStyle>
          <a:p>
            <a:r>
              <a:rPr sz="10800" dirty="0">
                <a:latin typeface="+mn-lt"/>
              </a:rPr>
              <a:t>patterns</a:t>
            </a:r>
            <a:endParaRPr dirty="0">
              <a:latin typeface="+mn-lt"/>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TotalTime>
  <Words>1424</Words>
  <Application>Microsoft Office PowerPoint</Application>
  <PresentationFormat>On-screen Show (4:3)</PresentationFormat>
  <Paragraphs>448</Paragraphs>
  <Slides>79</Slides>
  <Notes>8</Notes>
  <HiddenSlides>2</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79</vt:i4>
      </vt:variant>
    </vt:vector>
  </HeadingPairs>
  <TitlesOfParts>
    <vt:vector size="89" baseType="lpstr">
      <vt:lpstr>Arial</vt:lpstr>
      <vt:lpstr>Calibri</vt:lpstr>
      <vt:lpstr>Calibri Light</vt:lpstr>
      <vt:lpstr>Consolas</vt:lpstr>
      <vt:lpstr>Helvetica</vt:lpstr>
      <vt:lpstr>Meta</vt:lpstr>
      <vt:lpstr>MetaBook-Roman</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Eves</dc:creator>
  <cp:lastModifiedBy>Samantha Durbin</cp:lastModifiedBy>
  <cp:revision>36</cp:revision>
  <cp:lastPrinted>2018-08-07T11:50:57Z</cp:lastPrinted>
  <dcterms:modified xsi:type="dcterms:W3CDTF">2018-08-31T13:40:11Z</dcterms:modified>
</cp:coreProperties>
</file>