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tiff" ContentType="image/tiff"/>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57"/>
  </p:notesMasterIdLst>
  <p:sldIdLst>
    <p:sldId id="342" r:id="rId2"/>
    <p:sldId id="337" r:id="rId3"/>
    <p:sldId id="356" r:id="rId4"/>
    <p:sldId id="390" r:id="rId5"/>
    <p:sldId id="343" r:id="rId6"/>
    <p:sldId id="344" r:id="rId7"/>
    <p:sldId id="345" r:id="rId8"/>
    <p:sldId id="256" r:id="rId9"/>
    <p:sldId id="364" r:id="rId10"/>
    <p:sldId id="365" r:id="rId11"/>
    <p:sldId id="366" r:id="rId12"/>
    <p:sldId id="367" r:id="rId13"/>
    <p:sldId id="368" r:id="rId14"/>
    <p:sldId id="369" r:id="rId15"/>
    <p:sldId id="370" r:id="rId16"/>
    <p:sldId id="371" r:id="rId17"/>
    <p:sldId id="372" r:id="rId18"/>
    <p:sldId id="380" r:id="rId19"/>
    <p:sldId id="373" r:id="rId20"/>
    <p:sldId id="381" r:id="rId21"/>
    <p:sldId id="374" r:id="rId22"/>
    <p:sldId id="375" r:id="rId23"/>
    <p:sldId id="376" r:id="rId24"/>
    <p:sldId id="377" r:id="rId25"/>
    <p:sldId id="378" r:id="rId26"/>
    <p:sldId id="379" r:id="rId27"/>
    <p:sldId id="361" r:id="rId28"/>
    <p:sldId id="299" r:id="rId29"/>
    <p:sldId id="382" r:id="rId30"/>
    <p:sldId id="383" r:id="rId31"/>
    <p:sldId id="384" r:id="rId32"/>
    <p:sldId id="385" r:id="rId33"/>
    <p:sldId id="386" r:id="rId34"/>
    <p:sldId id="308" r:id="rId35"/>
    <p:sldId id="309" r:id="rId36"/>
    <p:sldId id="310" r:id="rId37"/>
    <p:sldId id="311" r:id="rId38"/>
    <p:sldId id="306" r:id="rId39"/>
    <p:sldId id="313" r:id="rId40"/>
    <p:sldId id="387" r:id="rId41"/>
    <p:sldId id="314" r:id="rId42"/>
    <p:sldId id="354" r:id="rId43"/>
    <p:sldId id="324" r:id="rId44"/>
    <p:sldId id="388" r:id="rId45"/>
    <p:sldId id="389" r:id="rId46"/>
    <p:sldId id="331" r:id="rId47"/>
    <p:sldId id="333" r:id="rId48"/>
    <p:sldId id="334" r:id="rId49"/>
    <p:sldId id="335" r:id="rId50"/>
    <p:sldId id="336" r:id="rId51"/>
    <p:sldId id="325" r:id="rId52"/>
    <p:sldId id="326" r:id="rId53"/>
    <p:sldId id="327" r:id="rId54"/>
    <p:sldId id="328" r:id="rId55"/>
    <p:sldId id="332" r:id="rId56"/>
  </p:sldIdLst>
  <p:sldSz cx="9144000" cy="6858000" type="screen4x3"/>
  <p:notesSz cx="6858000" cy="9144000"/>
  <p:embeddedFontLst>
    <p:embeddedFont>
      <p:font typeface="Calibri" panose="020F0502020204030204" pitchFamily="34" charset="0"/>
      <p:regular r:id="rId58"/>
      <p:bold r:id="rId59"/>
      <p:italic r:id="rId60"/>
      <p:boldItalic r:id="rId61"/>
    </p:embeddedFont>
    <p:embeddedFont>
      <p:font typeface="MetaBold-Roman" panose="020B0802030000020004" pitchFamily="34" charset="0"/>
      <p:regular r:id="rId62"/>
    </p:embeddedFont>
    <p:embeddedFont>
      <p:font typeface="Verdana" panose="020B0604030504040204" pitchFamily="34" charset="0"/>
      <p:regular r:id="rId63"/>
      <p:bold r:id="rId64"/>
      <p:italic r:id="rId65"/>
      <p:boldItalic r:id="rId66"/>
    </p:embeddedFont>
    <p:embeddedFont>
      <p:font typeface="MetaBook-Roman" panose="020B0502040000020004" pitchFamily="34" charset="0"/>
      <p:regular r:id="rId67"/>
    </p:embeddedFont>
  </p:embeddedFontLst>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AE"/>
    <a:srgbClr val="83B9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0DEEF"/>
          </a:solidFill>
        </a:fill>
      </a:tcStyle>
    </a:wholeTbl>
    <a:band2H>
      <a:tcTxStyle/>
      <a:tcStyle>
        <a:tcBdr/>
        <a:fill>
          <a:solidFill>
            <a:srgbClr val="E9EFF7"/>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5694" autoAdjust="0"/>
    <p:restoredTop sz="94660"/>
  </p:normalViewPr>
  <p:slideViewPr>
    <p:cSldViewPr snapToGrid="0">
      <p:cViewPr varScale="1">
        <p:scale>
          <a:sx n="66" d="100"/>
          <a:sy n="66" d="100"/>
        </p:scale>
        <p:origin x="180" y="66"/>
      </p:cViewPr>
      <p:guideLst/>
    </p:cSldViewPr>
  </p:slideViewPr>
  <p:notesTextViewPr>
    <p:cViewPr>
      <p:scale>
        <a:sx n="1" d="1"/>
        <a:sy n="1" d="1"/>
      </p:scale>
      <p:origin x="0" y="0"/>
    </p:cViewPr>
  </p:notesTextViewPr>
  <p:sorterViewPr>
    <p:cViewPr>
      <p:scale>
        <a:sx n="100" d="100"/>
        <a:sy n="100" d="100"/>
      </p:scale>
      <p:origin x="0" y="-124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6.fntdata"/><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1.fntdata"/><Relationship Id="rId66" Type="http://schemas.openxmlformats.org/officeDocument/2006/relationships/font" Target="fonts/font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3.fntdata"/><Relationship Id="rId65"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7.fntdata"/><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2.fntdata"/><Relationship Id="rId67" Type="http://schemas.openxmlformats.org/officeDocument/2006/relationships/font" Target="fonts/font10.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5.fntdata"/><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 name="Shape 133"/>
          <p:cNvSpPr>
            <a:spLocks noGrp="1" noRot="1" noChangeAspect="1"/>
          </p:cNvSpPr>
          <p:nvPr>
            <p:ph type="sldImg"/>
          </p:nvPr>
        </p:nvSpPr>
        <p:spPr>
          <a:xfrm>
            <a:off x="1143000" y="685800"/>
            <a:ext cx="4572000" cy="3429000"/>
          </a:xfrm>
          <a:prstGeom prst="rect">
            <a:avLst/>
          </a:prstGeom>
        </p:spPr>
        <p:txBody>
          <a:bodyPr/>
          <a:lstStyle/>
          <a:p>
            <a:endParaRPr/>
          </a:p>
        </p:txBody>
      </p:sp>
      <p:sp>
        <p:nvSpPr>
          <p:cNvPr id="134" name="Shape 134"/>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036491779"/>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rigb.org/christmas-lectures/watch/2006/the-num8er-my5teries/lecture-1"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Title slide,</a:t>
            </a:r>
            <a:r>
              <a:rPr lang="en-GB" baseline="0" dirty="0" smtClean="0"/>
              <a:t> nice pictures to show what’s coming!</a:t>
            </a:r>
            <a:endParaRPr lang="en-GB" dirty="0"/>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pPr/>
              <a:t>1</a:t>
            </a:fld>
            <a:endParaRPr lang="en-GB"/>
          </a:p>
        </p:txBody>
      </p:sp>
    </p:spTree>
    <p:extLst>
      <p:ext uri="{BB962C8B-B14F-4D97-AF65-F5344CB8AC3E}">
        <p14:creationId xmlns:p14="http://schemas.microsoft.com/office/powerpoint/2010/main" val="3048859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adults have babies, which add to the number of pairs, but can</a:t>
            </a:r>
            <a:r>
              <a:rPr lang="en-GB" baseline="0" dirty="0" smtClean="0"/>
              <a:t> not reproduce until 2 months later</a:t>
            </a:r>
            <a:endParaRPr lang="en-GB" dirty="0"/>
          </a:p>
        </p:txBody>
      </p:sp>
    </p:spTree>
    <p:extLst>
      <p:ext uri="{BB962C8B-B14F-4D97-AF65-F5344CB8AC3E}">
        <p14:creationId xmlns:p14="http://schemas.microsoft.com/office/powerpoint/2010/main" val="1510332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dirty="0" smtClean="0"/>
              <a:t>During month 4 the adult</a:t>
            </a:r>
            <a:r>
              <a:rPr lang="en-GB" baseline="0" dirty="0" smtClean="0"/>
              <a:t> pair have babies, and the babies mature.  So by the end of month 4 there are 3 pairs, the babies plus the 2 adult pairs</a:t>
            </a:r>
            <a:endParaRPr lang="en-GB" dirty="0" smtClean="0"/>
          </a:p>
          <a:p>
            <a:endParaRPr lang="en-GB" dirty="0"/>
          </a:p>
        </p:txBody>
      </p:sp>
    </p:spTree>
    <p:extLst>
      <p:ext uri="{BB962C8B-B14F-4D97-AF65-F5344CB8AC3E}">
        <p14:creationId xmlns:p14="http://schemas.microsoft.com/office/powerpoint/2010/main" val="3734898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a:t>
            </a:r>
            <a:r>
              <a:rPr lang="en-GB" baseline="0" dirty="0" smtClean="0"/>
              <a:t> the end of any month the number of rabbits will be the babies (equal to the number of pairs 2 months before, who can all have babies now) plus all the pairs from 1 month before (who are still alive, but not all able to have babies yet)</a:t>
            </a:r>
            <a:endParaRPr lang="en-GB" dirty="0"/>
          </a:p>
        </p:txBody>
      </p:sp>
    </p:spTree>
    <p:extLst>
      <p:ext uri="{BB962C8B-B14F-4D97-AF65-F5344CB8AC3E}">
        <p14:creationId xmlns:p14="http://schemas.microsoft.com/office/powerpoint/2010/main" val="17136061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Shape 595"/>
          <p:cNvSpPr>
            <a:spLocks noGrp="1" noRot="1" noChangeAspect="1"/>
          </p:cNvSpPr>
          <p:nvPr>
            <p:ph type="sldImg"/>
          </p:nvPr>
        </p:nvSpPr>
        <p:spPr>
          <a:prstGeom prst="rect">
            <a:avLst/>
          </a:prstGeom>
        </p:spPr>
        <p:txBody>
          <a:bodyPr/>
          <a:lstStyle/>
          <a:p>
            <a:endParaRPr/>
          </a:p>
        </p:txBody>
      </p:sp>
      <p:sp>
        <p:nvSpPr>
          <p:cNvPr id="596" name="Shape 596"/>
          <p:cNvSpPr>
            <a:spLocks noGrp="1"/>
          </p:cNvSpPr>
          <p:nvPr>
            <p:ph type="body" sz="quarter" idx="1"/>
          </p:nvPr>
        </p:nvSpPr>
        <p:spPr>
          <a:prstGeom prst="rect">
            <a:avLst/>
          </a:prstGeom>
        </p:spPr>
        <p:txBody>
          <a:bodyPr/>
          <a:lstStyle>
            <a:lvl1pPr>
              <a:defRPr>
                <a:latin typeface="Verdana"/>
                <a:ea typeface="Verdana"/>
                <a:cs typeface="Verdana"/>
                <a:sym typeface="Verdana"/>
              </a:defRPr>
            </a:lvl1pPr>
          </a:lstStyle>
          <a:p>
            <a:r>
              <a:t>Please share unanswered questions with the Ri team. This can be a good opportunity to get feedback too. </a:t>
            </a:r>
          </a:p>
        </p:txBody>
      </p:sp>
    </p:spTree>
    <p:extLst>
      <p:ext uri="{BB962C8B-B14F-4D97-AF65-F5344CB8AC3E}">
        <p14:creationId xmlns:p14="http://schemas.microsoft.com/office/powerpoint/2010/main" val="8160687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2" name="Shape 602"/>
          <p:cNvSpPr>
            <a:spLocks noGrp="1" noRot="1" noChangeAspect="1"/>
          </p:cNvSpPr>
          <p:nvPr>
            <p:ph type="sldImg"/>
          </p:nvPr>
        </p:nvSpPr>
        <p:spPr>
          <a:prstGeom prst="rect">
            <a:avLst/>
          </a:prstGeom>
        </p:spPr>
        <p:txBody>
          <a:bodyPr/>
          <a:lstStyle/>
          <a:p>
            <a:endParaRPr/>
          </a:p>
        </p:txBody>
      </p:sp>
      <p:sp>
        <p:nvSpPr>
          <p:cNvPr id="603" name="Shape 603"/>
          <p:cNvSpPr>
            <a:spLocks noGrp="1"/>
          </p:cNvSpPr>
          <p:nvPr>
            <p:ph type="body" sz="quarter" idx="1"/>
          </p:nvPr>
        </p:nvSpPr>
        <p:spPr>
          <a:prstGeom prst="rect">
            <a:avLst/>
          </a:prstGeom>
        </p:spPr>
        <p:txBody>
          <a:bodyPr/>
          <a:lstStyle>
            <a:lvl1pPr>
              <a:defRPr>
                <a:latin typeface="Verdana"/>
                <a:ea typeface="Verdana"/>
                <a:cs typeface="Verdana"/>
                <a:sym typeface="Verdana"/>
              </a:defRPr>
            </a:lvl1pPr>
          </a:lstStyle>
          <a:p>
            <a:r>
              <a:t>These are activities they can try at home, or can be given to pupils who finish the main activities.</a:t>
            </a:r>
          </a:p>
        </p:txBody>
      </p:sp>
    </p:spTree>
    <p:extLst>
      <p:ext uri="{BB962C8B-B14F-4D97-AF65-F5344CB8AC3E}">
        <p14:creationId xmlns:p14="http://schemas.microsoft.com/office/powerpoint/2010/main" val="2128471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9" name="Shape 609"/>
          <p:cNvSpPr>
            <a:spLocks noGrp="1" noRot="1" noChangeAspect="1"/>
          </p:cNvSpPr>
          <p:nvPr>
            <p:ph type="sldImg"/>
          </p:nvPr>
        </p:nvSpPr>
        <p:spPr>
          <a:prstGeom prst="rect">
            <a:avLst/>
          </a:prstGeom>
        </p:spPr>
        <p:txBody>
          <a:bodyPr/>
          <a:lstStyle/>
          <a:p>
            <a:endParaRPr/>
          </a:p>
        </p:txBody>
      </p:sp>
      <p:sp>
        <p:nvSpPr>
          <p:cNvPr id="610" name="Shape 610"/>
          <p:cNvSpPr>
            <a:spLocks noGrp="1"/>
          </p:cNvSpPr>
          <p:nvPr>
            <p:ph type="body" sz="quarter" idx="1"/>
          </p:nvPr>
        </p:nvSpPr>
        <p:spPr>
          <a:prstGeom prst="rect">
            <a:avLst/>
          </a:prstGeom>
        </p:spPr>
        <p:txBody>
          <a:bodyPr/>
          <a:lstStyle>
            <a:lvl1pPr>
              <a:defRPr>
                <a:latin typeface="Verdana"/>
                <a:ea typeface="Verdana"/>
                <a:cs typeface="Verdana"/>
                <a:sym typeface="Verdana"/>
              </a:defRPr>
            </a:lvl1pPr>
          </a:lstStyle>
          <a:p>
            <a:r>
              <a:t>These are activities they can try at home, or can be given to pupils who finish the main activities.</a:t>
            </a:r>
          </a:p>
        </p:txBody>
      </p:sp>
    </p:spTree>
    <p:extLst>
      <p:ext uri="{BB962C8B-B14F-4D97-AF65-F5344CB8AC3E}">
        <p14:creationId xmlns:p14="http://schemas.microsoft.com/office/powerpoint/2010/main" val="1285020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9" name="Shape 619"/>
          <p:cNvSpPr>
            <a:spLocks noGrp="1" noRot="1" noChangeAspect="1"/>
          </p:cNvSpPr>
          <p:nvPr>
            <p:ph type="sldImg"/>
          </p:nvPr>
        </p:nvSpPr>
        <p:spPr>
          <a:prstGeom prst="rect">
            <a:avLst/>
          </a:prstGeom>
        </p:spPr>
        <p:txBody>
          <a:bodyPr/>
          <a:lstStyle/>
          <a:p>
            <a:endParaRPr/>
          </a:p>
        </p:txBody>
      </p:sp>
      <p:sp>
        <p:nvSpPr>
          <p:cNvPr id="620" name="Shape 620"/>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4119706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Royal Institution was founded in 1799 and has always been about connecting everyone with the world of science. This</a:t>
            </a:r>
            <a:r>
              <a:rPr lang="en-GB" sz="1200" kern="1200" baseline="0" dirty="0" smtClean="0">
                <a:solidFill>
                  <a:schemeClr val="tx1"/>
                </a:solidFill>
                <a:effectLst/>
                <a:latin typeface="+mn-lt"/>
                <a:ea typeface="+mn-ea"/>
                <a:cs typeface="+mn-cs"/>
              </a:rPr>
              <a:t> could be finding out how science is used in their everyday lives, or exploring the wonders and beauty of science and finding out how interesting it can be. Whenever we talk about science, we don’t just mean chemistry, physics and biology – we mean maths, engineering, computing, technology, medicine and more – all of these are important for all of us, and are also incredibly useful, creative and beautiful topics.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baseline="0" dirty="0" smtClean="0">
                <a:solidFill>
                  <a:schemeClr val="tx1"/>
                </a:solidFill>
                <a:effectLst/>
                <a:latin typeface="+mn-lt"/>
                <a:ea typeface="+mn-ea"/>
                <a:cs typeface="+mn-cs"/>
              </a:rPr>
              <a:t>We have always put on events and other activities for the public, but we have a long history of scientific research and discovery at the Ri too. Many famous scientists lived and worked over the Ri – 10 chemical elements were first isolated here, 14 scientists connected to the Ri have won Nobel Prizes, and some of the work discovered in the labs in our basement are still very much used today. One example is Michael Faraday’s work on electromagnetism, which forms the basis of every power station worldwide.</a:t>
            </a:r>
            <a:endParaRPr lang="en-GB"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You</a:t>
            </a:r>
            <a:r>
              <a:rPr lang="en-GB" sz="1200" kern="1200" baseline="0" dirty="0" smtClean="0">
                <a:solidFill>
                  <a:schemeClr val="tx1"/>
                </a:solidFill>
                <a:effectLst/>
                <a:latin typeface="+mn-lt"/>
                <a:ea typeface="+mn-ea"/>
                <a:cs typeface="+mn-cs"/>
              </a:rPr>
              <a:t> can find out more about our heritage on our website: </a:t>
            </a:r>
            <a:r>
              <a:rPr lang="en-GB" sz="1200" kern="1200" dirty="0" smtClean="0">
                <a:solidFill>
                  <a:schemeClr val="tx1"/>
                </a:solidFill>
                <a:effectLst/>
                <a:latin typeface="+mn-lt"/>
                <a:ea typeface="+mn-ea"/>
                <a:cs typeface="+mn-cs"/>
              </a:rPr>
              <a:t>www.rigb.org</a:t>
            </a:r>
          </a:p>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16077365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Here are some of the things that the Ri does today. We especially</a:t>
            </a:r>
            <a:r>
              <a:rPr lang="en-GB" sz="1200" kern="1200" baseline="0" dirty="0" smtClean="0">
                <a:solidFill>
                  <a:schemeClr val="tx1"/>
                </a:solidFill>
                <a:effectLst/>
                <a:latin typeface="+mn-lt"/>
                <a:ea typeface="+mn-ea"/>
                <a:cs typeface="+mn-cs"/>
              </a:rPr>
              <a:t> have lots going on in London, so if you enjoy your Masterclasses there are a range of holiday workshops at the Ri which you might like to take part in. </a:t>
            </a:r>
            <a:endParaRPr lang="en-GB" dirty="0"/>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4060413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Begun by Michael Faraday in 1825, the CHRISTMAS LECTURES are now broadcast on UK television every December and have formed part of the British Christmas tradition for generations.</a:t>
            </a:r>
            <a:r>
              <a:rPr lang="en-GB" sz="1200" b="0" i="0" kern="1200" baseline="0" dirty="0" smtClean="0">
                <a:solidFill>
                  <a:schemeClr val="tx1"/>
                </a:solidFill>
                <a:effectLst/>
                <a:latin typeface="+mn-lt"/>
                <a:ea typeface="+mn-ea"/>
                <a:cs typeface="+mn-cs"/>
              </a:rPr>
              <a:t> The Lectures have been broadcast on TV since 1936 – we think they were the very first science programme on television.</a:t>
            </a:r>
            <a:r>
              <a:rPr lang="en-GB" sz="1200" b="0" i="0" kern="1200" dirty="0" smtClean="0">
                <a:solidFill>
                  <a:schemeClr val="tx1"/>
                </a:solidFill>
                <a:effectLst/>
                <a:latin typeface="+mn-lt"/>
                <a:ea typeface="+mn-ea"/>
                <a:cs typeface="+mn-cs"/>
              </a:rPr>
              <a:t> The theme changes every year, with</a:t>
            </a:r>
            <a:r>
              <a:rPr lang="en-GB" sz="1200" b="0" i="0" kern="1200" baseline="0" dirty="0" smtClean="0">
                <a:solidFill>
                  <a:schemeClr val="tx1"/>
                </a:solidFill>
                <a:effectLst/>
                <a:latin typeface="+mn-lt"/>
                <a:ea typeface="+mn-ea"/>
                <a:cs typeface="+mn-cs"/>
              </a:rPr>
              <a:t> the Lectures</a:t>
            </a:r>
            <a:r>
              <a:rPr lang="en-GB" sz="1200" b="0" i="0" kern="1200" dirty="0" smtClean="0">
                <a:solidFill>
                  <a:schemeClr val="tx1"/>
                </a:solidFill>
                <a:effectLst/>
                <a:latin typeface="+mn-lt"/>
                <a:ea typeface="+mn-ea"/>
                <a:cs typeface="+mn-cs"/>
              </a:rPr>
              <a:t> delivered by an expert in their field. Many world-famous</a:t>
            </a:r>
            <a:r>
              <a:rPr lang="en-GB" sz="1200" b="0" i="0" kern="1200" baseline="0" dirty="0" smtClean="0">
                <a:solidFill>
                  <a:schemeClr val="tx1"/>
                </a:solidFill>
                <a:effectLst/>
                <a:latin typeface="+mn-lt"/>
                <a:ea typeface="+mn-ea"/>
                <a:cs typeface="+mn-cs"/>
              </a:rPr>
              <a:t> scientists have given the Lectures since 1925, including David Attenborough, Carl Sagan, Richard Dawkins, and our latest Lecturer Sophie Scott. You can watch all of the recent CHRISTMAS LECTURES on our website, along with many of the older ones – and more are going online all the time. Ri members and UK schools can apply for tickets to see them being filmed live – but no adults can attend without someone aged 11-17 accompanying them! To find out more about the Lectures (or Ri Membership) visit our website, www.rigb.org.</a:t>
            </a:r>
          </a:p>
          <a:p>
            <a:endParaRPr lang="en-GB" sz="1200" b="0" i="0" kern="1200" baseline="0" dirty="0" smtClean="0">
              <a:solidFill>
                <a:schemeClr val="tx1"/>
              </a:solidFill>
              <a:effectLst/>
              <a:latin typeface="+mn-lt"/>
              <a:ea typeface="+mn-ea"/>
              <a:cs typeface="+mn-cs"/>
            </a:endParaRPr>
          </a:p>
          <a:p>
            <a:r>
              <a:rPr lang="en-GB" sz="1200" b="0" i="0" kern="1200" baseline="0" dirty="0" smtClean="0">
                <a:solidFill>
                  <a:schemeClr val="tx1"/>
                </a:solidFill>
                <a:effectLst/>
                <a:latin typeface="+mn-lt"/>
                <a:ea typeface="+mn-ea"/>
                <a:cs typeface="+mn-cs"/>
              </a:rPr>
              <a:t>The first mathematics CHRISTMAS LECTURES were not until 1978, and were delivered by Professor Sir Christopher Zeeman. They were extremely popular and demonstrated all sorts of mathematical concepts, including mathematical proof – some of which you will see in your Masterclasses. In fact, the lectures were so popular that they started off the Masterclass programme and Christopher Zeeman delivered many of the sessions in the first few series of workshops in London. The most recent maths-themed CHRSITMAS LECTURES were delivered by Marcus Du </a:t>
            </a:r>
            <a:r>
              <a:rPr lang="en-GB" sz="1200" b="0" i="0" kern="1200" baseline="0" dirty="0" err="1" smtClean="0">
                <a:solidFill>
                  <a:schemeClr val="tx1"/>
                </a:solidFill>
                <a:effectLst/>
                <a:latin typeface="+mn-lt"/>
                <a:ea typeface="+mn-ea"/>
                <a:cs typeface="+mn-cs"/>
              </a:rPr>
              <a:t>Sautoy</a:t>
            </a:r>
            <a:r>
              <a:rPr lang="en-GB" sz="1200" b="0" i="0" kern="1200" baseline="0" dirty="0" smtClean="0">
                <a:solidFill>
                  <a:schemeClr val="tx1"/>
                </a:solidFill>
                <a:effectLst/>
                <a:latin typeface="+mn-lt"/>
                <a:ea typeface="+mn-ea"/>
                <a:cs typeface="+mn-cs"/>
              </a:rPr>
              <a:t> in 2006.</a:t>
            </a:r>
            <a:endParaRPr lang="en-GB" sz="1200" b="0" i="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Watch Prof Sir Christopher Zeeman’s 1978 CHRISTMAS LECTURES:</a:t>
            </a:r>
          </a:p>
          <a:p>
            <a:r>
              <a:rPr lang="en-GB" sz="1200" kern="1200" dirty="0" smtClean="0">
                <a:solidFill>
                  <a:schemeClr val="tx1"/>
                </a:solidFill>
                <a:effectLst/>
                <a:latin typeface="+mn-lt"/>
                <a:ea typeface="+mn-ea"/>
                <a:cs typeface="+mn-cs"/>
              </a:rPr>
              <a:t>http://www.rigb.org/christmas-lectures/watch/1978/mathematics-into-pictures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Watch Marcus du </a:t>
            </a:r>
            <a:r>
              <a:rPr lang="en-GB" sz="1200" kern="1200" dirty="0" err="1" smtClean="0">
                <a:solidFill>
                  <a:schemeClr val="tx1"/>
                </a:solidFill>
                <a:effectLst/>
                <a:latin typeface="+mn-lt"/>
                <a:ea typeface="+mn-ea"/>
                <a:cs typeface="+mn-cs"/>
              </a:rPr>
              <a:t>Sautoy’s</a:t>
            </a:r>
            <a:r>
              <a:rPr lang="en-GB" sz="1200" kern="1200" dirty="0" smtClean="0">
                <a:solidFill>
                  <a:schemeClr val="tx1"/>
                </a:solidFill>
                <a:effectLst/>
                <a:latin typeface="+mn-lt"/>
                <a:ea typeface="+mn-ea"/>
                <a:cs typeface="+mn-cs"/>
              </a:rPr>
              <a:t> 2006 CHRISTMAS LECTURES:</a:t>
            </a:r>
          </a:p>
          <a:p>
            <a:r>
              <a:rPr lang="en-GB" sz="1200" u="sng" kern="1200" dirty="0" smtClean="0">
                <a:solidFill>
                  <a:schemeClr val="tx1"/>
                </a:solidFill>
                <a:effectLst/>
                <a:latin typeface="+mn-lt"/>
                <a:ea typeface="+mn-ea"/>
                <a:cs typeface="+mn-cs"/>
                <a:hlinkClick r:id="rId3"/>
              </a:rPr>
              <a:t>http://www.rigb.org/christmas-lectures/watch/2006/the-num8er-my5teries/lecture-1</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29493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We have a huge video channel on YouTube – if</a:t>
            </a:r>
            <a:r>
              <a:rPr lang="en-GB" sz="1200" kern="1200" baseline="0" dirty="0" smtClean="0">
                <a:solidFill>
                  <a:schemeClr val="tx1"/>
                </a:solidFill>
                <a:effectLst/>
                <a:latin typeface="+mn-lt"/>
                <a:ea typeface="+mn-ea"/>
                <a:cs typeface="+mn-cs"/>
              </a:rPr>
              <a:t>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a:t>
            </a:r>
            <a:r>
              <a:rPr lang="en-GB" sz="1200" kern="1200" baseline="0" dirty="0" err="1" smtClean="0">
                <a:solidFill>
                  <a:schemeClr val="tx1"/>
                </a:solidFill>
                <a:effectLst/>
                <a:latin typeface="+mn-lt"/>
                <a:ea typeface="+mn-ea"/>
                <a:cs typeface="+mn-cs"/>
              </a:rPr>
              <a:t>ExpeRimental</a:t>
            </a:r>
            <a:r>
              <a:rPr lang="en-GB" sz="1200" kern="1200" baseline="0" dirty="0" smtClean="0">
                <a:solidFill>
                  <a:schemeClr val="tx1"/>
                </a:solidFill>
                <a:effectLst/>
                <a:latin typeface="+mn-lt"/>
                <a:ea typeface="+mn-ea"/>
                <a:cs typeface="+mn-cs"/>
              </a:rPr>
              <a:t> which is mainly for parents and carers, or older brothers and sisters, all about doing science experiments at home with their children or younger siblings. As has been mentioned, r</a:t>
            </a:r>
            <a:r>
              <a:rPr lang="en-GB" sz="1200" kern="1200" dirty="0" smtClean="0">
                <a:solidFill>
                  <a:schemeClr val="tx1"/>
                </a:solidFill>
                <a:effectLst/>
                <a:latin typeface="+mn-lt"/>
                <a:ea typeface="+mn-ea"/>
                <a:cs typeface="+mn-cs"/>
              </a:rPr>
              <a:t>ecent CHRISTMAS LECTURES are available on the Ri website alongside select past Christmas Lectures – more are being digitised all the time. To watch</a:t>
            </a:r>
            <a:r>
              <a:rPr lang="en-GB" sz="1200" kern="1200" baseline="0" dirty="0" smtClean="0">
                <a:solidFill>
                  <a:schemeClr val="tx1"/>
                </a:solidFill>
                <a:effectLst/>
                <a:latin typeface="+mn-lt"/>
                <a:ea typeface="+mn-ea"/>
                <a:cs typeface="+mn-cs"/>
              </a:rPr>
              <a:t> our videos you can search for the Royal Institution on YouTube.</a:t>
            </a:r>
            <a:r>
              <a:rPr lang="en-GB" sz="1200" kern="1200" dirty="0" smtClean="0">
                <a:solidFill>
                  <a:schemeClr val="tx1"/>
                </a:solidFill>
                <a:effectLst/>
                <a:latin typeface="+mn-lt"/>
                <a:ea typeface="+mn-ea"/>
                <a:cs typeface="+mn-cs"/>
              </a:rPr>
              <a:t>  We hope that you will be able to find lots of fascinating things to watch and</a:t>
            </a:r>
            <a:r>
              <a:rPr lang="en-GB" sz="1200" kern="1200" baseline="0" dirty="0" smtClean="0">
                <a:solidFill>
                  <a:schemeClr val="tx1"/>
                </a:solidFill>
                <a:effectLst/>
                <a:latin typeface="+mn-lt"/>
                <a:ea typeface="+mn-ea"/>
                <a:cs typeface="+mn-cs"/>
              </a:rPr>
              <a:t> to help you continue your interest in science and maths once your Masterclass series has finished.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3945337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We have a huge video channel on YouTube – if</a:t>
            </a:r>
            <a:r>
              <a:rPr lang="en-GB" sz="1200" kern="1200" baseline="0" dirty="0" smtClean="0">
                <a:solidFill>
                  <a:schemeClr val="tx1"/>
                </a:solidFill>
                <a:effectLst/>
                <a:latin typeface="+mn-lt"/>
                <a:ea typeface="+mn-ea"/>
                <a:cs typeface="+mn-cs"/>
              </a:rPr>
              <a:t>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a:t>
            </a:r>
            <a:r>
              <a:rPr lang="en-GB" sz="1200" kern="1200" baseline="0" dirty="0" err="1" smtClean="0">
                <a:solidFill>
                  <a:schemeClr val="tx1"/>
                </a:solidFill>
                <a:effectLst/>
                <a:latin typeface="+mn-lt"/>
                <a:ea typeface="+mn-ea"/>
                <a:cs typeface="+mn-cs"/>
              </a:rPr>
              <a:t>ExpeRimental</a:t>
            </a:r>
            <a:r>
              <a:rPr lang="en-GB" sz="1200" kern="1200" baseline="0" dirty="0" smtClean="0">
                <a:solidFill>
                  <a:schemeClr val="tx1"/>
                </a:solidFill>
                <a:effectLst/>
                <a:latin typeface="+mn-lt"/>
                <a:ea typeface="+mn-ea"/>
                <a:cs typeface="+mn-cs"/>
              </a:rPr>
              <a:t> which is mainly for parents and carers, or older brothers and sisters, all about doing science experiments at home with their children or younger siblings. As has been mentioned, r</a:t>
            </a:r>
            <a:r>
              <a:rPr lang="en-GB" sz="1200" kern="1200" dirty="0" smtClean="0">
                <a:solidFill>
                  <a:schemeClr val="tx1"/>
                </a:solidFill>
                <a:effectLst/>
                <a:latin typeface="+mn-lt"/>
                <a:ea typeface="+mn-ea"/>
                <a:cs typeface="+mn-cs"/>
              </a:rPr>
              <a:t>ecent CHRISTMAS LECTURES are available on the Ri website alongside select past Christmas Lectures – more are being digitised all the time. To watch</a:t>
            </a:r>
            <a:r>
              <a:rPr lang="en-GB" sz="1200" kern="1200" baseline="0" dirty="0" smtClean="0">
                <a:solidFill>
                  <a:schemeClr val="tx1"/>
                </a:solidFill>
                <a:effectLst/>
                <a:latin typeface="+mn-lt"/>
                <a:ea typeface="+mn-ea"/>
                <a:cs typeface="+mn-cs"/>
              </a:rPr>
              <a:t> our videos you can search for the Royal Institution on YouTube.</a:t>
            </a:r>
            <a:r>
              <a:rPr lang="en-GB" sz="1200" kern="1200" dirty="0" smtClean="0">
                <a:solidFill>
                  <a:schemeClr val="tx1"/>
                </a:solidFill>
                <a:effectLst/>
                <a:latin typeface="+mn-lt"/>
                <a:ea typeface="+mn-ea"/>
                <a:cs typeface="+mn-cs"/>
              </a:rPr>
              <a:t>  We hope that you will be able to find lots of fascinating things to watch and</a:t>
            </a:r>
            <a:r>
              <a:rPr lang="en-GB" sz="1200" kern="1200" baseline="0" dirty="0" smtClean="0">
                <a:solidFill>
                  <a:schemeClr val="tx1"/>
                </a:solidFill>
                <a:effectLst/>
                <a:latin typeface="+mn-lt"/>
                <a:ea typeface="+mn-ea"/>
                <a:cs typeface="+mn-cs"/>
              </a:rPr>
              <a:t> to help you continue your interest in science and maths once your Masterclass series has finished.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854109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We have a huge video channel on YouTube – if</a:t>
            </a:r>
            <a:r>
              <a:rPr lang="en-GB" sz="1200" kern="1200" baseline="0" dirty="0" smtClean="0">
                <a:solidFill>
                  <a:schemeClr val="tx1"/>
                </a:solidFill>
                <a:effectLst/>
                <a:latin typeface="+mn-lt"/>
                <a:ea typeface="+mn-ea"/>
                <a:cs typeface="+mn-cs"/>
              </a:rPr>
              <a:t> you have five minutes or five hours, there is something to interest you if you like science and maths. We make short videos showing a variety of experiments and the science behind the everyday, animations on interesting topics and we film many of our talks in London. We also have a special series called </a:t>
            </a:r>
            <a:r>
              <a:rPr lang="en-GB" sz="1200" kern="1200" baseline="0" dirty="0" err="1" smtClean="0">
                <a:solidFill>
                  <a:schemeClr val="tx1"/>
                </a:solidFill>
                <a:effectLst/>
                <a:latin typeface="+mn-lt"/>
                <a:ea typeface="+mn-ea"/>
                <a:cs typeface="+mn-cs"/>
              </a:rPr>
              <a:t>ExpeRimental</a:t>
            </a:r>
            <a:r>
              <a:rPr lang="en-GB" sz="1200" kern="1200" baseline="0" dirty="0" smtClean="0">
                <a:solidFill>
                  <a:schemeClr val="tx1"/>
                </a:solidFill>
                <a:effectLst/>
                <a:latin typeface="+mn-lt"/>
                <a:ea typeface="+mn-ea"/>
                <a:cs typeface="+mn-cs"/>
              </a:rPr>
              <a:t> which is mainly for parents and carers, or older brothers and sisters, all about doing science experiments at home with their children or younger siblings. As has been mentioned, r</a:t>
            </a:r>
            <a:r>
              <a:rPr lang="en-GB" sz="1200" kern="1200" dirty="0" smtClean="0">
                <a:solidFill>
                  <a:schemeClr val="tx1"/>
                </a:solidFill>
                <a:effectLst/>
                <a:latin typeface="+mn-lt"/>
                <a:ea typeface="+mn-ea"/>
                <a:cs typeface="+mn-cs"/>
              </a:rPr>
              <a:t>ecent CHRISTMAS LECTURES are available on the Ri website alongside select past Christmas Lectures – more are being digitised all the time. To watch</a:t>
            </a:r>
            <a:r>
              <a:rPr lang="en-GB" sz="1200" kern="1200" baseline="0" dirty="0" smtClean="0">
                <a:solidFill>
                  <a:schemeClr val="tx1"/>
                </a:solidFill>
                <a:effectLst/>
                <a:latin typeface="+mn-lt"/>
                <a:ea typeface="+mn-ea"/>
                <a:cs typeface="+mn-cs"/>
              </a:rPr>
              <a:t> our videos you can search for the Royal Institution on YouTube.</a:t>
            </a:r>
            <a:r>
              <a:rPr lang="en-GB" sz="1200" kern="1200" dirty="0" smtClean="0">
                <a:solidFill>
                  <a:schemeClr val="tx1"/>
                </a:solidFill>
                <a:effectLst/>
                <a:latin typeface="+mn-lt"/>
                <a:ea typeface="+mn-ea"/>
                <a:cs typeface="+mn-cs"/>
              </a:rPr>
              <a:t>  We hope that you will be able to find lots of fascinating things to watch and</a:t>
            </a:r>
            <a:r>
              <a:rPr lang="en-GB" sz="1200" kern="1200" baseline="0" dirty="0" smtClean="0">
                <a:solidFill>
                  <a:schemeClr val="tx1"/>
                </a:solidFill>
                <a:effectLst/>
                <a:latin typeface="+mn-lt"/>
                <a:ea typeface="+mn-ea"/>
                <a:cs typeface="+mn-cs"/>
              </a:rPr>
              <a:t> to help you continue your interest in science and maths once your Masterclass series has finished.</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a:xfrm>
            <a:off x="3854939" y="9445170"/>
            <a:ext cx="2949099" cy="498931"/>
          </a:xfrm>
          <a:prstGeom prst="rect">
            <a:avLst/>
          </a:prstGeom>
        </p:spPr>
        <p:txBody>
          <a:bodyPr/>
          <a:lstStyle/>
          <a:p>
            <a:fld id="{C7574F40-1275-42A8-AFEA-51C7CC288D57}"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407353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Shape 143"/>
          <p:cNvSpPr>
            <a:spLocks noGrp="1" noRot="1" noChangeAspect="1"/>
          </p:cNvSpPr>
          <p:nvPr>
            <p:ph type="sldImg"/>
          </p:nvPr>
        </p:nvSpPr>
        <p:spPr>
          <a:prstGeom prst="rect">
            <a:avLst/>
          </a:prstGeom>
        </p:spPr>
        <p:txBody>
          <a:bodyPr/>
          <a:lstStyle/>
          <a:p>
            <a:endParaRPr/>
          </a:p>
        </p:txBody>
      </p:sp>
      <p:sp>
        <p:nvSpPr>
          <p:cNvPr id="144" name="Shape 144"/>
          <p:cNvSpPr>
            <a:spLocks noGrp="1"/>
          </p:cNvSpPr>
          <p:nvPr>
            <p:ph type="body" sz="quarter" idx="1"/>
          </p:nvPr>
        </p:nvSpPr>
        <p:spPr>
          <a:prstGeom prst="rect">
            <a:avLst/>
          </a:prstGeom>
        </p:spPr>
        <p:txBody>
          <a:bodyPr/>
          <a:lstStyle/>
          <a:p>
            <a:r>
              <a:t>Title slide, nice pictures to show what’s coming!</a:t>
            </a:r>
          </a:p>
        </p:txBody>
      </p:sp>
    </p:spTree>
    <p:extLst>
      <p:ext uri="{BB962C8B-B14F-4D97-AF65-F5344CB8AC3E}">
        <p14:creationId xmlns:p14="http://schemas.microsoft.com/office/powerpoint/2010/main" val="2478188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At the end of month 3 there is an adult pair and a baby pair of rabbits (2</a:t>
            </a:r>
            <a:r>
              <a:rPr lang="en-GB" baseline="0" dirty="0" smtClean="0"/>
              <a:t> pairs= 1 +1)</a:t>
            </a:r>
            <a:endParaRPr lang="en-GB" dirty="0"/>
          </a:p>
        </p:txBody>
      </p:sp>
    </p:spTree>
    <p:extLst>
      <p:ext uri="{BB962C8B-B14F-4D97-AF65-F5344CB8AC3E}">
        <p14:creationId xmlns:p14="http://schemas.microsoft.com/office/powerpoint/2010/main" val="1739500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3" name="Title Text"/>
          <p:cNvSpPr txBox="1">
            <a:spLocks noGrp="1"/>
          </p:cNvSpPr>
          <p:nvPr>
            <p:ph type="title"/>
          </p:nvPr>
        </p:nvSpPr>
        <p:spPr>
          <a:xfrm>
            <a:off x="1143000" y="1122362"/>
            <a:ext cx="7315200" cy="2387601"/>
          </a:xfrm>
          <a:prstGeom prst="rect">
            <a:avLst/>
          </a:prstGeom>
        </p:spPr>
        <p:txBody>
          <a:bodyPr anchor="b"/>
          <a:lstStyle>
            <a:lvl1pPr algn="ctr">
              <a:defRPr sz="6000">
                <a:solidFill>
                  <a:srgbClr val="00A2A2"/>
                </a:solidFill>
                <a:latin typeface="Verdana"/>
                <a:ea typeface="Verdana"/>
                <a:cs typeface="Verdana"/>
                <a:sym typeface="Verdana"/>
              </a:defRPr>
            </a:lvl1pPr>
          </a:lstStyle>
          <a:p>
            <a:r>
              <a:t>Title Text</a:t>
            </a:r>
          </a:p>
        </p:txBody>
      </p:sp>
      <p:sp>
        <p:nvSpPr>
          <p:cNvPr id="14" name="Body Level One…"/>
          <p:cNvSpPr txBox="1">
            <a:spLocks noGrp="1"/>
          </p:cNvSpPr>
          <p:nvPr>
            <p:ph type="body" sz="quarter" idx="1"/>
          </p:nvPr>
        </p:nvSpPr>
        <p:spPr>
          <a:xfrm>
            <a:off x="1143000" y="3602037"/>
            <a:ext cx="6858000" cy="1655763"/>
          </a:xfrm>
          <a:prstGeom prst="rect">
            <a:avLst/>
          </a:prstGeom>
        </p:spPr>
        <p:txBody>
          <a:bodyPr>
            <a:normAutofit/>
          </a:bodyPr>
          <a:lstStyle>
            <a:lvl1pPr marL="0" indent="0" algn="ctr">
              <a:buSzTx/>
              <a:buFontTx/>
              <a:buNone/>
              <a:defRPr sz="2400">
                <a:solidFill>
                  <a:srgbClr val="00A2A2"/>
                </a:solidFill>
                <a:latin typeface="Verdana"/>
                <a:ea typeface="Verdana"/>
                <a:cs typeface="Verdana"/>
                <a:sym typeface="Verdana"/>
              </a:defRPr>
            </a:lvl1pPr>
            <a:lvl2pPr marL="0" indent="457200" algn="ctr">
              <a:buSzTx/>
              <a:buFontTx/>
              <a:buNone/>
              <a:defRPr sz="2400">
                <a:solidFill>
                  <a:srgbClr val="00A2A2"/>
                </a:solidFill>
                <a:latin typeface="Verdana"/>
                <a:ea typeface="Verdana"/>
                <a:cs typeface="Verdana"/>
                <a:sym typeface="Verdana"/>
              </a:defRPr>
            </a:lvl2pPr>
            <a:lvl3pPr marL="0" indent="914400" algn="ctr">
              <a:buSzTx/>
              <a:buFontTx/>
              <a:buNone/>
              <a:defRPr sz="2400">
                <a:solidFill>
                  <a:srgbClr val="00A2A2"/>
                </a:solidFill>
                <a:latin typeface="Verdana"/>
                <a:ea typeface="Verdana"/>
                <a:cs typeface="Verdana"/>
                <a:sym typeface="Verdana"/>
              </a:defRPr>
            </a:lvl3pPr>
            <a:lvl4pPr marL="0" indent="1371600" algn="ctr">
              <a:buSzTx/>
              <a:buFontTx/>
              <a:buNone/>
              <a:defRPr sz="2400">
                <a:solidFill>
                  <a:srgbClr val="00A2A2"/>
                </a:solidFill>
                <a:latin typeface="Verdana"/>
                <a:ea typeface="Verdana"/>
                <a:cs typeface="Verdana"/>
                <a:sym typeface="Verdana"/>
              </a:defRPr>
            </a:lvl4pPr>
            <a:lvl5pPr marL="0" indent="1828800" algn="ctr">
              <a:buSzTx/>
              <a:buFontTx/>
              <a:buNone/>
              <a:defRPr sz="2400">
                <a:solidFill>
                  <a:srgbClr val="00A2A2"/>
                </a:solidFill>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15" name="Slide Number"/>
          <p:cNvSpPr txBox="1">
            <a:spLocks noGrp="1"/>
          </p:cNvSpPr>
          <p:nvPr>
            <p:ph type="sldNum" sz="quarter" idx="2"/>
          </p:nvPr>
        </p:nvSpPr>
        <p:spPr>
          <a:xfrm>
            <a:off x="4419600" y="6172200"/>
            <a:ext cx="2133600" cy="368301"/>
          </a:xfrm>
          <a:prstGeom prst="rect">
            <a:avLst/>
          </a:prstGeom>
        </p:spPr>
        <p:txBody>
          <a:bodyPr anchor="ctr"/>
          <a:lstStyle>
            <a:lvl1pPr algn="r">
              <a:defRPr sz="1200"/>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4" name="Title Text"/>
          <p:cNvSpPr txBox="1">
            <a:spLocks noGrp="1"/>
          </p:cNvSpPr>
          <p:nvPr>
            <p:ph type="title"/>
          </p:nvPr>
        </p:nvSpPr>
        <p:spPr>
          <a:prstGeom prst="rect">
            <a:avLst/>
          </a:prstGeom>
        </p:spPr>
        <p:txBody>
          <a:bodyPr/>
          <a:lstStyle/>
          <a:p>
            <a:r>
              <a:t>Title Text</a:t>
            </a:r>
          </a:p>
        </p:txBody>
      </p:sp>
      <p:sp>
        <p:nvSpPr>
          <p:cNvPr id="95" name="Body Level One…"/>
          <p:cNvSpPr txBox="1">
            <a:spLocks noGrp="1"/>
          </p:cNvSpPr>
          <p:nvPr>
            <p:ph type="body" idx="1"/>
          </p:nvPr>
        </p:nvSpPr>
        <p:spPr>
          <a:xfrm>
            <a:off x="628650" y="1825625"/>
            <a:ext cx="7886700" cy="435133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9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3" name="Title Text"/>
          <p:cNvSpPr txBox="1">
            <a:spLocks noGrp="1"/>
          </p:cNvSpPr>
          <p:nvPr>
            <p:ph type="title"/>
          </p:nvPr>
        </p:nvSpPr>
        <p:spPr>
          <a:xfrm>
            <a:off x="6543675" y="365125"/>
            <a:ext cx="1971675" cy="5811838"/>
          </a:xfrm>
          <a:prstGeom prst="rect">
            <a:avLst/>
          </a:prstGeom>
        </p:spPr>
        <p:txBody>
          <a:bodyPr/>
          <a:lstStyle/>
          <a:p>
            <a:r>
              <a:t>Title Text</a:t>
            </a:r>
          </a:p>
        </p:txBody>
      </p:sp>
      <p:sp>
        <p:nvSpPr>
          <p:cNvPr id="104" name="Body Level One…"/>
          <p:cNvSpPr txBox="1">
            <a:spLocks noGrp="1"/>
          </p:cNvSpPr>
          <p:nvPr>
            <p:ph type="body" idx="1"/>
          </p:nvPr>
        </p:nvSpPr>
        <p:spPr>
          <a:xfrm>
            <a:off x="628650" y="365125"/>
            <a:ext cx="5800725" cy="581183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123"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7" cy="6858000"/>
          </a:xfrm>
          <a:prstGeom prst="rect">
            <a:avLst/>
          </a:prstGeom>
          <a:ln w="12700">
            <a:miter lim="400000"/>
          </a:ln>
        </p:spPr>
      </p:pic>
      <p:pic>
        <p:nvPicPr>
          <p:cNvPr id="124" name="Picture 2" descr="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48771" y="6247274"/>
            <a:ext cx="1486763" cy="627186"/>
          </a:xfrm>
          <a:prstGeom prst="rect">
            <a:avLst/>
          </a:prstGeom>
          <a:ln w="12700">
            <a:miter lim="400000"/>
          </a:ln>
        </p:spPr>
      </p:pic>
      <p:sp>
        <p:nvSpPr>
          <p:cNvPr id="125" name="Title Text"/>
          <p:cNvSpPr txBox="1">
            <a:spLocks noGrp="1"/>
          </p:cNvSpPr>
          <p:nvPr>
            <p:ph type="title"/>
          </p:nvPr>
        </p:nvSpPr>
        <p:spPr>
          <a:xfrm>
            <a:off x="685800" y="1122362"/>
            <a:ext cx="7772400" cy="2387601"/>
          </a:xfrm>
          <a:prstGeom prst="rect">
            <a:avLst/>
          </a:prstGeom>
        </p:spPr>
        <p:txBody>
          <a:bodyPr lIns="45718" tIns="45718" rIns="45718" bIns="45718" anchor="b"/>
          <a:lstStyle>
            <a:lvl1pPr algn="ctr">
              <a:defRPr sz="6000">
                <a:latin typeface="Verdana"/>
                <a:ea typeface="Verdana"/>
                <a:cs typeface="Verdana"/>
                <a:sym typeface="Verdana"/>
              </a:defRPr>
            </a:lvl1pPr>
          </a:lstStyle>
          <a:p>
            <a:r>
              <a:t>Title Text</a:t>
            </a:r>
          </a:p>
        </p:txBody>
      </p:sp>
      <p:sp>
        <p:nvSpPr>
          <p:cNvPr id="126" name="Body Level One…"/>
          <p:cNvSpPr txBox="1">
            <a:spLocks noGrp="1"/>
          </p:cNvSpPr>
          <p:nvPr>
            <p:ph type="body" sz="quarter" idx="1"/>
          </p:nvPr>
        </p:nvSpPr>
        <p:spPr>
          <a:xfrm>
            <a:off x="1143000" y="3602037"/>
            <a:ext cx="6858000" cy="1655763"/>
          </a:xfrm>
          <a:prstGeom prst="rect">
            <a:avLst/>
          </a:prstGeom>
        </p:spPr>
        <p:txBody>
          <a:bodyPr lIns="45718" tIns="45718" rIns="45718" bIns="45718">
            <a:normAutofit/>
          </a:bodyPr>
          <a:lstStyle>
            <a:lvl1pPr marL="0" indent="0" algn="ctr">
              <a:buSzTx/>
              <a:buFontTx/>
              <a:buNone/>
              <a:defRPr sz="2400">
                <a:latin typeface="Verdana"/>
                <a:ea typeface="Verdana"/>
                <a:cs typeface="Verdana"/>
                <a:sym typeface="Verdana"/>
              </a:defRPr>
            </a:lvl1pPr>
            <a:lvl2pPr marL="0" indent="457200" algn="ctr">
              <a:buSzTx/>
              <a:buFontTx/>
              <a:buNone/>
              <a:defRPr sz="2400">
                <a:latin typeface="Verdana"/>
                <a:ea typeface="Verdana"/>
                <a:cs typeface="Verdana"/>
                <a:sym typeface="Verdana"/>
              </a:defRPr>
            </a:lvl2pPr>
            <a:lvl3pPr marL="0" indent="914400" algn="ctr">
              <a:buSzTx/>
              <a:buFontTx/>
              <a:buNone/>
              <a:defRPr sz="2400">
                <a:latin typeface="Verdana"/>
                <a:ea typeface="Verdana"/>
                <a:cs typeface="Verdana"/>
                <a:sym typeface="Verdana"/>
              </a:defRPr>
            </a:lvl3pPr>
            <a:lvl4pPr marL="0" indent="1371600" algn="ctr">
              <a:buSzTx/>
              <a:buFontTx/>
              <a:buNone/>
              <a:defRPr sz="2400">
                <a:latin typeface="Verdana"/>
                <a:ea typeface="Verdana"/>
                <a:cs typeface="Verdana"/>
                <a:sym typeface="Verdana"/>
              </a:defRPr>
            </a:lvl4pPr>
            <a:lvl5pPr marL="0" indent="1828800" algn="ctr">
              <a:buSzTx/>
              <a:buFontTx/>
              <a:buNone/>
              <a:defRPr sz="2400">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127" name="Slide Number"/>
          <p:cNvSpPr txBox="1">
            <a:spLocks noGrp="1"/>
          </p:cNvSpPr>
          <p:nvPr>
            <p:ph type="sldNum" sz="quarter" idx="2"/>
          </p:nvPr>
        </p:nvSpPr>
        <p:spPr>
          <a:xfrm>
            <a:off x="8217437" y="6397945"/>
            <a:ext cx="297913" cy="281939"/>
          </a:xfrm>
          <a:prstGeom prst="rect">
            <a:avLst/>
          </a:prstGeom>
        </p:spPr>
        <p:txBody>
          <a:bodyPr lIns="45718" tIns="45718" rIns="45718" bIns="45718" anchor="ctr"/>
          <a:lstStyle>
            <a:lvl1pPr algn="r">
              <a:defRPr sz="1200">
                <a:solidFill>
                  <a:srgbClr val="888888"/>
                </a:solidFill>
                <a:latin typeface="Verdana"/>
                <a:ea typeface="Verdana"/>
                <a:cs typeface="Verdana"/>
                <a:sym typeface="Verdana"/>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2" name="Title Text"/>
          <p:cNvSpPr txBox="1">
            <a:spLocks noGrp="1"/>
          </p:cNvSpPr>
          <p:nvPr>
            <p:ph type="title"/>
          </p:nvPr>
        </p:nvSpPr>
        <p:spPr>
          <a:xfrm>
            <a:off x="1306285" y="365125"/>
            <a:ext cx="7209065" cy="1325564"/>
          </a:xfrm>
          <a:prstGeom prst="rect">
            <a:avLst/>
          </a:prstGeom>
        </p:spPr>
        <p:txBody>
          <a:bodyPr/>
          <a:lstStyle>
            <a:lvl1pPr>
              <a:defRPr>
                <a:solidFill>
                  <a:srgbClr val="00A2A2"/>
                </a:solidFill>
                <a:latin typeface="Verdana"/>
                <a:ea typeface="Verdana"/>
                <a:cs typeface="Verdana"/>
                <a:sym typeface="Verdana"/>
              </a:defRPr>
            </a:lvl1pPr>
          </a:lstStyle>
          <a:p>
            <a:r>
              <a:t>Title Text</a:t>
            </a:r>
          </a:p>
        </p:txBody>
      </p:sp>
      <p:sp>
        <p:nvSpPr>
          <p:cNvPr id="23" name="Body Level One…"/>
          <p:cNvSpPr txBox="1">
            <a:spLocks noGrp="1"/>
          </p:cNvSpPr>
          <p:nvPr>
            <p:ph type="body" idx="1"/>
          </p:nvPr>
        </p:nvSpPr>
        <p:spPr>
          <a:xfrm>
            <a:off x="1306285" y="1825625"/>
            <a:ext cx="7209065" cy="4351338"/>
          </a:xfrm>
          <a:prstGeom prst="rect">
            <a:avLst/>
          </a:prstGeom>
        </p:spPr>
        <p:txBody>
          <a:bodyPr>
            <a:normAutofit/>
          </a:bodyPr>
          <a:lstStyle>
            <a:lvl1pPr>
              <a:defRPr>
                <a:solidFill>
                  <a:srgbClr val="00A2A2"/>
                </a:solidFill>
                <a:latin typeface="Verdana"/>
                <a:ea typeface="Verdana"/>
                <a:cs typeface="Verdana"/>
                <a:sym typeface="Verdana"/>
              </a:defRPr>
            </a:lvl1pPr>
            <a:lvl2pPr>
              <a:defRPr>
                <a:solidFill>
                  <a:srgbClr val="00A2A2"/>
                </a:solidFill>
                <a:latin typeface="Verdana"/>
                <a:ea typeface="Verdana"/>
                <a:cs typeface="Verdana"/>
                <a:sym typeface="Verdana"/>
              </a:defRPr>
            </a:lvl2pPr>
            <a:lvl3pPr>
              <a:defRPr>
                <a:solidFill>
                  <a:srgbClr val="00A2A2"/>
                </a:solidFill>
                <a:latin typeface="Verdana"/>
                <a:ea typeface="Verdana"/>
                <a:cs typeface="Verdana"/>
                <a:sym typeface="Verdana"/>
              </a:defRPr>
            </a:lvl3pPr>
            <a:lvl4pPr>
              <a:defRPr>
                <a:solidFill>
                  <a:srgbClr val="00A2A2"/>
                </a:solidFill>
                <a:latin typeface="Verdana"/>
                <a:ea typeface="Verdana"/>
                <a:cs typeface="Verdana"/>
                <a:sym typeface="Verdana"/>
              </a:defRPr>
            </a:lvl4pPr>
            <a:lvl5pPr>
              <a:defRPr>
                <a:solidFill>
                  <a:srgbClr val="00A2A2"/>
                </a:solidFill>
                <a:latin typeface="Verdana"/>
                <a:ea typeface="Verdana"/>
                <a:cs typeface="Verdana"/>
                <a:sym typeface="Verdana"/>
              </a:defRPr>
            </a:lvl5pPr>
          </a:lstStyle>
          <a:p>
            <a:r>
              <a:t>Body Level One</a:t>
            </a:r>
          </a:p>
          <a:p>
            <a:pPr lvl="1"/>
            <a:r>
              <a:t>Body Level Two</a:t>
            </a:r>
          </a:p>
          <a:p>
            <a:pPr lvl="2"/>
            <a:r>
              <a:t>Body Level Three</a:t>
            </a:r>
          </a:p>
          <a:p>
            <a:pPr lvl="3"/>
            <a:r>
              <a:t>Body Level Four</a:t>
            </a:r>
          </a:p>
          <a:p>
            <a:pPr lvl="4"/>
            <a:r>
              <a:t>Body Level Five</a:t>
            </a:r>
          </a:p>
        </p:txBody>
      </p:sp>
      <p:sp>
        <p:nvSpPr>
          <p:cNvPr id="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1" name="Title Text"/>
          <p:cNvSpPr txBox="1">
            <a:spLocks noGrp="1"/>
          </p:cNvSpPr>
          <p:nvPr>
            <p:ph type="title"/>
          </p:nvPr>
        </p:nvSpPr>
        <p:spPr>
          <a:xfrm>
            <a:off x="623887" y="1709739"/>
            <a:ext cx="7886701" cy="2852737"/>
          </a:xfrm>
          <a:prstGeom prst="rect">
            <a:avLst/>
          </a:prstGeom>
        </p:spPr>
        <p:txBody>
          <a:bodyPr anchor="b"/>
          <a:lstStyle>
            <a:lvl1pPr>
              <a:defRPr sz="6000"/>
            </a:lvl1pPr>
          </a:lstStyle>
          <a:p>
            <a:r>
              <a:t>Title Text</a:t>
            </a:r>
          </a:p>
        </p:txBody>
      </p:sp>
      <p:sp>
        <p:nvSpPr>
          <p:cNvPr id="32" name="Body Level One…"/>
          <p:cNvSpPr txBox="1">
            <a:spLocks noGrp="1"/>
          </p:cNvSpPr>
          <p:nvPr>
            <p:ph type="body" sz="quarter" idx="1"/>
          </p:nvPr>
        </p:nvSpPr>
        <p:spPr>
          <a:xfrm>
            <a:off x="623887" y="4589464"/>
            <a:ext cx="7886701" cy="1500188"/>
          </a:xfrm>
          <a:prstGeom prst="rect">
            <a:avLst/>
          </a:prstGeom>
        </p:spPr>
        <p:txBody>
          <a:bodyPr>
            <a:normAutofit/>
          </a:bodyPr>
          <a:lstStyle>
            <a:lvl1pPr marL="0" indent="0">
              <a:buSzTx/>
              <a:buFontTx/>
              <a:buNone/>
              <a:defRPr sz="2400"/>
            </a:lvl1pPr>
            <a:lvl2pPr marL="0" indent="457200">
              <a:buSzTx/>
              <a:buFontTx/>
              <a:buNone/>
              <a:defRPr sz="2400"/>
            </a:lvl2pPr>
            <a:lvl3pPr marL="0" indent="914400">
              <a:buSzTx/>
              <a:buFontTx/>
              <a:buNone/>
              <a:defRPr sz="2400"/>
            </a:lvl3pPr>
            <a:lvl4pPr marL="0" indent="1371600">
              <a:buSzTx/>
              <a:buFontTx/>
              <a:buNone/>
              <a:defRPr sz="2400"/>
            </a:lvl4pPr>
            <a:lvl5pPr marL="0" indent="1828800">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3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0" name="Title Text"/>
          <p:cNvSpPr txBox="1">
            <a:spLocks noGrp="1"/>
          </p:cNvSpPr>
          <p:nvPr>
            <p:ph type="title"/>
          </p:nvPr>
        </p:nvSpPr>
        <p:spPr>
          <a:prstGeom prst="rect">
            <a:avLst/>
          </a:prstGeom>
        </p:spPr>
        <p:txBody>
          <a:bodyPr/>
          <a:lstStyle/>
          <a:p>
            <a:r>
              <a:t>Title Text</a:t>
            </a:r>
          </a:p>
        </p:txBody>
      </p:sp>
      <p:sp>
        <p:nvSpPr>
          <p:cNvPr id="41" name="Body Level One…"/>
          <p:cNvSpPr txBox="1">
            <a:spLocks noGrp="1"/>
          </p:cNvSpPr>
          <p:nvPr>
            <p:ph type="body" sz="half" idx="1"/>
          </p:nvPr>
        </p:nvSpPr>
        <p:spPr>
          <a:xfrm>
            <a:off x="628650" y="1825625"/>
            <a:ext cx="3886200" cy="4351338"/>
          </a:xfrm>
          <a:prstGeom prst="rect">
            <a:avLst/>
          </a:prstGeom>
        </p:spPr>
        <p:txBody>
          <a:bodyPr>
            <a:normAutofit/>
          </a:bodyPr>
          <a:lstStyle/>
          <a:p>
            <a:r>
              <a:t>Body Level One</a:t>
            </a:r>
          </a:p>
          <a:p>
            <a:pPr lvl="1"/>
            <a:r>
              <a:t>Body Level Two</a:t>
            </a:r>
          </a:p>
          <a:p>
            <a:pPr lvl="2"/>
            <a:r>
              <a:t>Body Level Three</a:t>
            </a:r>
          </a:p>
          <a:p>
            <a:pPr lvl="3"/>
            <a:r>
              <a:t>Body Level Four</a:t>
            </a:r>
          </a:p>
          <a:p>
            <a:pPr lvl="4"/>
            <a:r>
              <a:t>Body Level Five</a:t>
            </a:r>
          </a:p>
        </p:txBody>
      </p:sp>
      <p:sp>
        <p:nvSpPr>
          <p:cNvPr id="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9" name="Title Text"/>
          <p:cNvSpPr txBox="1">
            <a:spLocks noGrp="1"/>
          </p:cNvSpPr>
          <p:nvPr>
            <p:ph type="title"/>
          </p:nvPr>
        </p:nvSpPr>
        <p:spPr>
          <a:xfrm>
            <a:off x="629841" y="365125"/>
            <a:ext cx="7886701" cy="1325564"/>
          </a:xfrm>
          <a:prstGeom prst="rect">
            <a:avLst/>
          </a:prstGeom>
        </p:spPr>
        <p:txBody>
          <a:bodyPr/>
          <a:lstStyle/>
          <a:p>
            <a:r>
              <a:t>Title Text</a:t>
            </a:r>
          </a:p>
        </p:txBody>
      </p:sp>
      <p:sp>
        <p:nvSpPr>
          <p:cNvPr id="50" name="Body Level One…"/>
          <p:cNvSpPr txBox="1">
            <a:spLocks noGrp="1"/>
          </p:cNvSpPr>
          <p:nvPr>
            <p:ph type="body" sz="quarter" idx="1"/>
          </p:nvPr>
        </p:nvSpPr>
        <p:spPr>
          <a:xfrm>
            <a:off x="629841" y="1681163"/>
            <a:ext cx="3868341" cy="823913"/>
          </a:xfrm>
          <a:prstGeom prst="rect">
            <a:avLst/>
          </a:prstGeom>
        </p:spPr>
        <p:txBody>
          <a:bodyPr anchor="b">
            <a:normAutofit/>
          </a:bodyPr>
          <a:lstStyle>
            <a:lvl1pPr marL="0" indent="0">
              <a:buSzTx/>
              <a:buFontTx/>
              <a:buNone/>
              <a:defRPr sz="2400" b="1"/>
            </a:lvl1pPr>
            <a:lvl2pPr marL="0" indent="457200">
              <a:buSzTx/>
              <a:buFontTx/>
              <a:buNone/>
              <a:defRPr sz="2400" b="1"/>
            </a:lvl2pPr>
            <a:lvl3pPr marL="0" indent="914400">
              <a:buSzTx/>
              <a:buFontTx/>
              <a:buNone/>
              <a:defRPr sz="2400" b="1"/>
            </a:lvl3pPr>
            <a:lvl4pPr marL="0" indent="1371600">
              <a:buSzTx/>
              <a:buFontTx/>
              <a:buNone/>
              <a:defRPr sz="2400" b="1"/>
            </a:lvl4pPr>
            <a:lvl5pPr marL="0" indent="1828800">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51" name="Text Placeholder 4"/>
          <p:cNvSpPr>
            <a:spLocks noGrp="1"/>
          </p:cNvSpPr>
          <p:nvPr>
            <p:ph type="body" sz="quarter" idx="13"/>
          </p:nvPr>
        </p:nvSpPr>
        <p:spPr>
          <a:xfrm>
            <a:off x="4629150" y="1681163"/>
            <a:ext cx="3887392" cy="823913"/>
          </a:xfrm>
          <a:prstGeom prst="rect">
            <a:avLst/>
          </a:prstGeom>
        </p:spPr>
        <p:txBody>
          <a:bodyPr anchor="b">
            <a:normAutofit/>
          </a:bodyPr>
          <a:lstStyle/>
          <a:p>
            <a:pPr marL="0" indent="0">
              <a:buSzTx/>
              <a:buFontTx/>
              <a:buNone/>
              <a:defRPr sz="2400" b="1"/>
            </a:pPr>
            <a:endParaRPr/>
          </a:p>
        </p:txBody>
      </p:sp>
      <p:sp>
        <p:nvSpPr>
          <p:cNvPr id="5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9" name="Title Text"/>
          <p:cNvSpPr txBox="1">
            <a:spLocks noGrp="1"/>
          </p:cNvSpPr>
          <p:nvPr>
            <p:ph type="title"/>
          </p:nvPr>
        </p:nvSpPr>
        <p:spPr>
          <a:prstGeom prst="rect">
            <a:avLst/>
          </a:prstGeom>
        </p:spPr>
        <p:txBody>
          <a:bodyPr/>
          <a:lstStyle/>
          <a:p>
            <a:r>
              <a:t>Title Text</a:t>
            </a:r>
          </a:p>
        </p:txBody>
      </p:sp>
      <p:sp>
        <p:nvSpPr>
          <p:cNvPr id="6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4" name="Title Text"/>
          <p:cNvSpPr txBox="1">
            <a:spLocks noGrp="1"/>
          </p:cNvSpPr>
          <p:nvPr>
            <p:ph type="title"/>
          </p:nvPr>
        </p:nvSpPr>
        <p:spPr>
          <a:xfrm>
            <a:off x="629841" y="457200"/>
            <a:ext cx="2949178" cy="1600200"/>
          </a:xfrm>
          <a:prstGeom prst="rect">
            <a:avLst/>
          </a:prstGeom>
        </p:spPr>
        <p:txBody>
          <a:bodyPr anchor="b"/>
          <a:lstStyle>
            <a:lvl1pPr>
              <a:defRPr sz="3200"/>
            </a:lvl1pPr>
          </a:lstStyle>
          <a:p>
            <a:r>
              <a:t>Title Text</a:t>
            </a:r>
          </a:p>
        </p:txBody>
      </p:sp>
      <p:sp>
        <p:nvSpPr>
          <p:cNvPr id="75" name="Body Level One…"/>
          <p:cNvSpPr txBox="1">
            <a:spLocks noGrp="1"/>
          </p:cNvSpPr>
          <p:nvPr>
            <p:ph type="body" sz="half" idx="1"/>
          </p:nvPr>
        </p:nvSpPr>
        <p:spPr>
          <a:xfrm>
            <a:off x="3887391" y="987425"/>
            <a:ext cx="4629151" cy="4873626"/>
          </a:xfrm>
          <a:prstGeom prst="rect">
            <a:avLst/>
          </a:prstGeom>
        </p:spPr>
        <p:txBody>
          <a:bodyPr>
            <a:normAutofit/>
          </a:bodyPr>
          <a:lstStyle>
            <a:lvl1pPr>
              <a:defRPr sz="3200"/>
            </a:lvl1pPr>
            <a:lvl2pPr marL="718457" indent="-261257">
              <a:defRPr sz="3200"/>
            </a:lvl2pPr>
            <a:lvl3pPr marL="1219200" indent="-304800">
              <a:defRPr sz="3200"/>
            </a:lvl3pPr>
            <a:lvl4pPr marL="1737360" indent="-365760">
              <a:defRPr sz="3200"/>
            </a:lvl4pPr>
            <a:lvl5pPr marL="2194560" indent="-365760">
              <a:defRPr sz="3200"/>
            </a:lvl5pPr>
          </a:lstStyle>
          <a:p>
            <a:r>
              <a:t>Body Level One</a:t>
            </a:r>
          </a:p>
          <a:p>
            <a:pPr lvl="1"/>
            <a:r>
              <a:t>Body Level Two</a:t>
            </a:r>
          </a:p>
          <a:p>
            <a:pPr lvl="2"/>
            <a:r>
              <a:t>Body Level Three</a:t>
            </a:r>
          </a:p>
          <a:p>
            <a:pPr lvl="3"/>
            <a:r>
              <a:t>Body Level Four</a:t>
            </a:r>
          </a:p>
          <a:p>
            <a:pPr lvl="4"/>
            <a:r>
              <a:t>Body Level Five</a:t>
            </a:r>
          </a:p>
        </p:txBody>
      </p:sp>
      <p:sp>
        <p:nvSpPr>
          <p:cNvPr id="76" name="Text Placeholder 3"/>
          <p:cNvSpPr>
            <a:spLocks noGrp="1"/>
          </p:cNvSpPr>
          <p:nvPr>
            <p:ph type="body" sz="quarter" idx="13"/>
          </p:nvPr>
        </p:nvSpPr>
        <p:spPr>
          <a:xfrm>
            <a:off x="629840" y="2057400"/>
            <a:ext cx="2949180" cy="3811588"/>
          </a:xfrm>
          <a:prstGeom prst="rect">
            <a:avLst/>
          </a:prstGeom>
        </p:spPr>
        <p:txBody>
          <a:bodyPr>
            <a:normAutofit/>
          </a:bodyPr>
          <a:lstStyle/>
          <a:p>
            <a:pPr marL="0" indent="0">
              <a:buSzTx/>
              <a:buFontTx/>
              <a:buNone/>
              <a:defRPr sz="1600"/>
            </a:pPr>
            <a:endParaRPr/>
          </a:p>
        </p:txBody>
      </p:sp>
      <p:sp>
        <p:nvSpPr>
          <p:cNvPr id="7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4" name="Title Text"/>
          <p:cNvSpPr txBox="1">
            <a:spLocks noGrp="1"/>
          </p:cNvSpPr>
          <p:nvPr>
            <p:ph type="title"/>
          </p:nvPr>
        </p:nvSpPr>
        <p:spPr>
          <a:xfrm>
            <a:off x="629841" y="457200"/>
            <a:ext cx="2949178" cy="1600200"/>
          </a:xfrm>
          <a:prstGeom prst="rect">
            <a:avLst/>
          </a:prstGeom>
        </p:spPr>
        <p:txBody>
          <a:bodyPr anchor="b"/>
          <a:lstStyle>
            <a:lvl1pPr>
              <a:defRPr sz="3200"/>
            </a:lvl1pPr>
          </a:lstStyle>
          <a:p>
            <a:r>
              <a:t>Title Text</a:t>
            </a:r>
          </a:p>
        </p:txBody>
      </p:sp>
      <p:sp>
        <p:nvSpPr>
          <p:cNvPr id="85" name="Picture Placeholder 2"/>
          <p:cNvSpPr>
            <a:spLocks noGrp="1"/>
          </p:cNvSpPr>
          <p:nvPr>
            <p:ph type="pic" sz="half" idx="13"/>
          </p:nvPr>
        </p:nvSpPr>
        <p:spPr>
          <a:xfrm>
            <a:off x="3887391" y="987425"/>
            <a:ext cx="4629151" cy="4873626"/>
          </a:xfrm>
          <a:prstGeom prst="rect">
            <a:avLst/>
          </a:prstGeom>
        </p:spPr>
        <p:txBody>
          <a:bodyPr lIns="91439" rIns="91439"/>
          <a:lstStyle/>
          <a:p>
            <a:endParaRPr/>
          </a:p>
        </p:txBody>
      </p:sp>
      <p:sp>
        <p:nvSpPr>
          <p:cNvPr id="86" name="Body Level One…"/>
          <p:cNvSpPr txBox="1">
            <a:spLocks noGrp="1"/>
          </p:cNvSpPr>
          <p:nvPr>
            <p:ph type="body" sz="quarter" idx="1"/>
          </p:nvPr>
        </p:nvSpPr>
        <p:spPr>
          <a:xfrm>
            <a:off x="629841" y="2057400"/>
            <a:ext cx="2949178" cy="3811588"/>
          </a:xfrm>
          <a:prstGeom prst="rect">
            <a:avLst/>
          </a:prstGeom>
        </p:spPr>
        <p:txBody>
          <a:bodyPr>
            <a:normAutofit/>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8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6" descr="Picture 6"/>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pic>
        <p:nvPicPr>
          <p:cNvPr id="3" name="Picture 7" descr="Picture 7"/>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6781800" y="5947957"/>
            <a:ext cx="1966665" cy="764816"/>
          </a:xfrm>
          <a:prstGeom prst="rect">
            <a:avLst/>
          </a:prstGeom>
          <a:ln w="12700">
            <a:miter lim="400000"/>
          </a:ln>
        </p:spPr>
      </p:pic>
      <p:sp>
        <p:nvSpPr>
          <p:cNvPr id="4" name="Title Text"/>
          <p:cNvSpPr txBox="1">
            <a:spLocks noGrp="1"/>
          </p:cNvSpPr>
          <p:nvPr>
            <p:ph type="title"/>
          </p:nvPr>
        </p:nvSpPr>
        <p:spPr>
          <a:xfrm>
            <a:off x="628650" y="365125"/>
            <a:ext cx="7886700" cy="1325564"/>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Title Text</a:t>
            </a:r>
          </a:p>
        </p:txBody>
      </p:sp>
      <p:sp>
        <p:nvSpPr>
          <p:cNvPr id="5"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6457950" y="6356351"/>
            <a:ext cx="335866" cy="370841"/>
          </a:xfrm>
          <a:prstGeom prst="rect">
            <a:avLst/>
          </a:prstGeom>
          <a:ln w="12700">
            <a:miter lim="400000"/>
          </a:ln>
        </p:spPr>
        <p:txBody>
          <a:bodyPr wrap="none" lIns="45719" rIns="45719">
            <a:spAutoFit/>
          </a:body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mn-lt"/>
          <a:ea typeface="+mn-ea"/>
          <a:cs typeface="+mn-cs"/>
          <a:sym typeface="Calibri"/>
        </a:defRPr>
      </a:lvl9pPr>
    </p:titleStyle>
    <p:body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2pPr>
      <a:lvl3pPr marL="1234439" marR="0" indent="-320039"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000000"/>
          </a:solidFill>
          <a:uFillTx/>
          <a:latin typeface="+mn-lt"/>
          <a:ea typeface="+mn-ea"/>
          <a:cs typeface="+mn-cs"/>
          <a:sym typeface="Calibri"/>
        </a:defRPr>
      </a:lvl9pPr>
    </p:bodyStyle>
    <p:otherStyle>
      <a:lvl1pPr marL="0" marR="0" indent="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1pPr>
      <a:lvl2pPr marL="0" marR="0" indent="4572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2pPr>
      <a:lvl3pPr marL="0" marR="0" indent="9144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3pPr>
      <a:lvl4pPr marL="0" marR="0" indent="13716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4pPr>
      <a:lvl5pPr marL="0" marR="0" indent="18288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5pPr>
      <a:lvl6pPr marL="0" marR="0" indent="22860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6pPr>
      <a:lvl7pPr marL="0" marR="0" indent="27432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7pPr>
      <a:lvl8pPr marL="0" marR="0" indent="32004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8pPr>
      <a:lvl9pPr marL="0" marR="0" indent="3657600" algn="l" defTabSz="914400" rtl="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tiff"/><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7.tiff"/></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7.tiff"/></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18.t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9.tiff"/><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2.tiff"/><Relationship Id="rId2" Type="http://schemas.openxmlformats.org/officeDocument/2006/relationships/image" Target="../media/image21.tiff"/><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hyperlink" Target="mailto:masterclasses@ri.ac.uk"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5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6.tif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25.tiff"/><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6.tiff"/><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image" Target="../media/image27.tiff"/><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23319"/>
            <a:ext cx="7846911" cy="553998"/>
          </a:xfrm>
          <a:prstGeom prst="rect">
            <a:avLst/>
          </a:prstGeom>
          <a:noFill/>
        </p:spPr>
        <p:txBody>
          <a:bodyPr wrap="square" rtlCol="0">
            <a:spAutoFit/>
          </a:bodyPr>
          <a:lstStyle/>
          <a:p>
            <a:r>
              <a:rPr lang="en-GB" sz="3000" dirty="0" smtClean="0">
                <a:solidFill>
                  <a:srgbClr val="00ACAE"/>
                </a:solidFill>
                <a:latin typeface="MetaBold-Roman" panose="020B0802030000020004" pitchFamily="34" charset="0"/>
                <a:ea typeface="Verdana" pitchFamily="34" charset="0"/>
                <a:cs typeface="Verdana" pitchFamily="34" charset="0"/>
              </a:rPr>
              <a:t> </a:t>
            </a:r>
            <a:r>
              <a:rPr lang="en-GB" sz="24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Primary </a:t>
            </a:r>
            <a:r>
              <a:rPr lang="en-GB" sz="2400" dirty="0">
                <a:solidFill>
                  <a:srgbClr val="00ACAE"/>
                </a:solidFill>
                <a:latin typeface="Verdana" panose="020B0604030504040204" pitchFamily="34" charset="0"/>
                <a:ea typeface="Verdana" panose="020B0604030504040204" pitchFamily="34" charset="0"/>
                <a:cs typeface="Verdana" panose="020B0604030504040204" pitchFamily="34" charset="0"/>
              </a:rPr>
              <a:t>M</a:t>
            </a:r>
            <a:r>
              <a:rPr lang="en-GB" sz="24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aths Masterclasses</a:t>
            </a:r>
            <a:endParaRPr lang="en-GB" sz="3000"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1231186" y="859739"/>
            <a:ext cx="7702720" cy="1169551"/>
          </a:xfrm>
          <a:prstGeom prst="rect">
            <a:avLst/>
          </a:prstGeom>
          <a:noFill/>
        </p:spPr>
        <p:txBody>
          <a:bodyPr wrap="square" rtlCol="0">
            <a:spAutoFit/>
          </a:bodyPr>
          <a:lstStyle/>
          <a:p>
            <a:pPr algn="ctr">
              <a:lnSpc>
                <a:spcPct val="150000"/>
              </a:lnSpc>
            </a:pPr>
            <a:r>
              <a:rPr lang="en-GB" sz="2800" dirty="0">
                <a:solidFill>
                  <a:srgbClr val="00ACAE"/>
                </a:solidFill>
                <a:latin typeface="Verdana" panose="020B0604030504040204" pitchFamily="34" charset="0"/>
                <a:ea typeface="Verdana" panose="020B0604030504040204" pitchFamily="34" charset="0"/>
                <a:cs typeface="Verdana" panose="020B0604030504040204" pitchFamily="34" charset="0"/>
              </a:rPr>
              <a:t>Off the shelf Masterclass: </a:t>
            </a:r>
          </a:p>
          <a:p>
            <a:pPr algn="ctr"/>
            <a:r>
              <a:rPr lang="en-GB" sz="28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Rabbits and Sequences</a:t>
            </a:r>
            <a:endParaRPr lang="en-GB" sz="28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TextBox 9"/>
          <p:cNvSpPr txBox="1"/>
          <p:nvPr/>
        </p:nvSpPr>
        <p:spPr>
          <a:xfrm>
            <a:off x="1079859" y="5913414"/>
            <a:ext cx="3492141" cy="553998"/>
          </a:xfrm>
          <a:prstGeom prst="rect">
            <a:avLst/>
          </a:prstGeom>
          <a:noFill/>
        </p:spPr>
        <p:txBody>
          <a:bodyPr wrap="square" rtlCol="0">
            <a:spAutoFit/>
          </a:bodyPr>
          <a:lstStyle/>
          <a:p>
            <a:r>
              <a:rPr lang="en-GB" sz="15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rigb.org</a:t>
            </a:r>
            <a:br>
              <a:rPr lang="en-GB" sz="15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br>
            <a:r>
              <a:rPr lang="en-GB" sz="15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a:t>
            </a:r>
            <a:r>
              <a:rPr lang="en-GB" sz="1500" dirty="0" err="1">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Ri_Science</a:t>
            </a:r>
            <a:endParaRPr lang="en-GB" sz="1500"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11" name="Picture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81800" y="5947956"/>
            <a:ext cx="1966664" cy="764814"/>
          </a:xfrm>
          <a:prstGeom prst="rect">
            <a:avLst/>
          </a:prstGeom>
        </p:spPr>
      </p:pic>
      <p:pic>
        <p:nvPicPr>
          <p:cNvPr id="14" name="Image" descr="Image"/>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3415610" y="2406201"/>
            <a:ext cx="3555612" cy="2393012"/>
          </a:xfrm>
          <a:prstGeom prst="snip1Rect">
            <a:avLst/>
          </a:prstGeom>
          <a:ln w="12700">
            <a:miter lim="400000"/>
          </a:ln>
        </p:spPr>
      </p:pic>
      <p:sp>
        <p:nvSpPr>
          <p:cNvPr id="15" name="Rectangle 6"/>
          <p:cNvSpPr txBox="1"/>
          <p:nvPr/>
        </p:nvSpPr>
        <p:spPr>
          <a:xfrm>
            <a:off x="654366" y="6504344"/>
            <a:ext cx="6371123"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i="1">
                <a:solidFill>
                  <a:srgbClr val="404040"/>
                </a:solidFill>
                <a:latin typeface="Verdana"/>
                <a:ea typeface="Verdana"/>
                <a:cs typeface="Verdana"/>
                <a:sym typeface="Verdana"/>
              </a:defRPr>
            </a:lvl1pPr>
          </a:lstStyle>
          <a:p>
            <a:r>
              <a:rPr dirty="0"/>
              <a:t>Image: public domain</a:t>
            </a:r>
          </a:p>
        </p:txBody>
      </p:sp>
    </p:spTree>
    <p:extLst>
      <p:ext uri="{BB962C8B-B14F-4D97-AF65-F5344CB8AC3E}">
        <p14:creationId xmlns:p14="http://schemas.microsoft.com/office/powerpoint/2010/main" val="1859941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
        <p:nvSpPr>
          <p:cNvPr id="4" name="TextBox 3"/>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Sequences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Box 12"/>
          <p:cNvSpPr txBox="1"/>
          <p:nvPr/>
        </p:nvSpPr>
        <p:spPr>
          <a:xfrm>
            <a:off x="1231183" y="1435556"/>
            <a:ext cx="7702721" cy="147732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dirty="0"/>
              <a:t>1</a:t>
            </a:r>
            <a:r>
              <a:rPr lang="en-GB" dirty="0" smtClean="0"/>
              <a:t>, 4, 8, 11, 15, 18, __, __</a:t>
            </a:r>
            <a:endParaRPr dirty="0"/>
          </a:p>
        </p:txBody>
      </p:sp>
      <p:sp>
        <p:nvSpPr>
          <p:cNvPr id="7" name="TextBox 12"/>
          <p:cNvSpPr txBox="1"/>
          <p:nvPr/>
        </p:nvSpPr>
        <p:spPr>
          <a:xfrm>
            <a:off x="1231181" y="3975075"/>
            <a:ext cx="7912819"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pPr algn="l"/>
            <a:r>
              <a:rPr lang="en-GB" dirty="0" smtClean="0"/>
              <a:t>1, 3, 6, 10, 15, __, __</a:t>
            </a:r>
            <a:endParaRPr dirty="0"/>
          </a:p>
        </p:txBody>
      </p:sp>
      <p:sp>
        <p:nvSpPr>
          <p:cNvPr id="8" name="TextBox 7"/>
          <p:cNvSpPr txBox="1"/>
          <p:nvPr/>
        </p:nvSpPr>
        <p:spPr>
          <a:xfrm>
            <a:off x="1231182" y="2912884"/>
            <a:ext cx="7538742"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Reason: start at 1, add 3, then add 4, then 3, then 4….</a:t>
            </a:r>
            <a:endParaRPr kumimoji="0" lang="en-GB" sz="2400" b="1" i="0" u="none" strike="noStrike" cap="none" spc="0" normalizeH="0" baseline="0" dirty="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9" name="TextBox 8"/>
          <p:cNvSpPr txBox="1"/>
          <p:nvPr/>
        </p:nvSpPr>
        <p:spPr>
          <a:xfrm>
            <a:off x="1231182" y="4752316"/>
            <a:ext cx="7538741"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Reason: The difference between each number increases by 1</a:t>
            </a:r>
          </a:p>
          <a:p>
            <a:pPr marL="0" marR="0" indent="0" algn="l" defTabSz="914400" rtl="0" fontAlgn="auto" latinLnBrk="0" hangingPunct="0">
              <a:lnSpc>
                <a:spcPct val="100000"/>
              </a:lnSpc>
              <a:spcBef>
                <a:spcPts val="0"/>
              </a:spcBef>
              <a:spcAft>
                <a:spcPts val="0"/>
              </a:spcAft>
              <a:buClrTx/>
              <a:buSzTx/>
              <a:buFontTx/>
              <a:buNone/>
              <a:tabLst/>
            </a:pPr>
            <a:r>
              <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T</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hese are the </a:t>
            </a:r>
            <a:r>
              <a:rPr kumimoji="0" lang="en-GB" sz="2400" b="1" i="0" u="none" strike="noStrike" cap="none" spc="0" normalizeH="0" baseline="0" dirty="0" smtClean="0">
                <a:ln>
                  <a:noFill/>
                </a:ln>
                <a:solidFill>
                  <a:srgbClr val="00B0F0"/>
                </a:solidFill>
                <a:effectLst/>
                <a:uFillTx/>
                <a:latin typeface="Verdana" panose="020B0604030504040204" pitchFamily="34" charset="0"/>
                <a:ea typeface="Verdana" panose="020B0604030504040204" pitchFamily="34" charset="0"/>
                <a:cs typeface="Verdana" panose="020B0604030504040204" pitchFamily="34" charset="0"/>
                <a:sym typeface="Calibri"/>
              </a:rPr>
              <a:t>triangular numbers</a:t>
            </a:r>
            <a:endParaRPr kumimoji="0" lang="en-GB" sz="2400" b="1" i="0" u="none" strike="noStrike" cap="none" spc="0" normalizeH="0" baseline="0" dirty="0">
              <a:ln>
                <a:noFill/>
              </a:ln>
              <a:solidFill>
                <a:srgbClr val="00B0F0"/>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12" name="TextBox 12"/>
          <p:cNvSpPr txBox="1"/>
          <p:nvPr/>
        </p:nvSpPr>
        <p:spPr>
          <a:xfrm>
            <a:off x="7202489" y="1427967"/>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22</a:t>
            </a:r>
            <a:endParaRPr dirty="0">
              <a:solidFill>
                <a:schemeClr val="tx1">
                  <a:lumMod val="85000"/>
                  <a:lumOff val="15000"/>
                </a:schemeClr>
              </a:solidFill>
            </a:endParaRPr>
          </a:p>
        </p:txBody>
      </p:sp>
      <p:sp>
        <p:nvSpPr>
          <p:cNvPr id="13" name="TextBox 12"/>
          <p:cNvSpPr txBox="1"/>
          <p:nvPr/>
        </p:nvSpPr>
        <p:spPr>
          <a:xfrm>
            <a:off x="1161890" y="2128054"/>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25</a:t>
            </a:r>
            <a:endParaRPr dirty="0">
              <a:solidFill>
                <a:schemeClr val="tx1">
                  <a:lumMod val="85000"/>
                  <a:lumOff val="15000"/>
                </a:schemeClr>
              </a:solidFill>
            </a:endParaRPr>
          </a:p>
        </p:txBody>
      </p:sp>
      <p:sp>
        <p:nvSpPr>
          <p:cNvPr id="14" name="TextBox 13"/>
          <p:cNvSpPr txBox="1"/>
          <p:nvPr/>
        </p:nvSpPr>
        <p:spPr>
          <a:xfrm>
            <a:off x="5975781" y="3967486"/>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a:solidFill>
                  <a:schemeClr val="tx1">
                    <a:lumMod val="85000"/>
                    <a:lumOff val="15000"/>
                  </a:schemeClr>
                </a:solidFill>
              </a:rPr>
              <a:t>2</a:t>
            </a:r>
            <a:r>
              <a:rPr lang="en-GB" dirty="0" smtClean="0">
                <a:solidFill>
                  <a:schemeClr val="tx1">
                    <a:lumMod val="85000"/>
                    <a:lumOff val="15000"/>
                  </a:schemeClr>
                </a:solidFill>
              </a:rPr>
              <a:t>1</a:t>
            </a:r>
            <a:endParaRPr dirty="0">
              <a:solidFill>
                <a:schemeClr val="tx1">
                  <a:lumMod val="85000"/>
                  <a:lumOff val="15000"/>
                </a:schemeClr>
              </a:solidFill>
            </a:endParaRPr>
          </a:p>
        </p:txBody>
      </p:sp>
      <p:sp>
        <p:nvSpPr>
          <p:cNvPr id="15" name="TextBox 14"/>
          <p:cNvSpPr txBox="1"/>
          <p:nvPr/>
        </p:nvSpPr>
        <p:spPr>
          <a:xfrm>
            <a:off x="7216339" y="3975075"/>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28</a:t>
            </a:r>
            <a:endParaRPr dirty="0">
              <a:solidFill>
                <a:schemeClr val="tx1">
                  <a:lumMod val="85000"/>
                  <a:lumOff val="15000"/>
                </a:schemeClr>
              </a:solidFill>
            </a:endParaRPr>
          </a:p>
        </p:txBody>
      </p:sp>
    </p:spTree>
    <p:extLst>
      <p:ext uri="{BB962C8B-B14F-4D97-AF65-F5344CB8AC3E}">
        <p14:creationId xmlns:p14="http://schemas.microsoft.com/office/powerpoint/2010/main" val="124284819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Sequences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Box 12"/>
          <p:cNvSpPr txBox="1"/>
          <p:nvPr/>
        </p:nvSpPr>
        <p:spPr>
          <a:xfrm>
            <a:off x="1231183" y="1684946"/>
            <a:ext cx="7702721" cy="78483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dirty="0" smtClean="0"/>
              <a:t>4, 5, 3, 6, 2, 7, __, __</a:t>
            </a:r>
            <a:endParaRPr dirty="0"/>
          </a:p>
        </p:txBody>
      </p:sp>
      <p:sp>
        <p:nvSpPr>
          <p:cNvPr id="7" name="TextBox 12"/>
          <p:cNvSpPr txBox="1"/>
          <p:nvPr/>
        </p:nvSpPr>
        <p:spPr>
          <a:xfrm>
            <a:off x="1231181" y="3767250"/>
            <a:ext cx="7912819"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pPr algn="l"/>
            <a:r>
              <a:rPr lang="en-GB" dirty="0" smtClean="0"/>
              <a:t>1, 4, 9, 16, __, __</a:t>
            </a:r>
            <a:endParaRPr dirty="0"/>
          </a:p>
        </p:txBody>
      </p:sp>
      <p:sp>
        <p:nvSpPr>
          <p:cNvPr id="8" name="TextBox 7"/>
          <p:cNvSpPr txBox="1"/>
          <p:nvPr/>
        </p:nvSpPr>
        <p:spPr>
          <a:xfrm>
            <a:off x="1231181" y="2469776"/>
            <a:ext cx="7538742"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Reason: Start at 4. +1, -2, +3, -4, …</a:t>
            </a:r>
          </a:p>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(Add then</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subtract the counting numbers)</a:t>
            </a:r>
            <a:endParaRPr kumimoji="0" lang="en-GB" sz="2400" b="1" i="0" u="none" strike="noStrike" cap="none" spc="0" normalizeH="0" baseline="0" dirty="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9" name="TextBox 8"/>
          <p:cNvSpPr txBox="1"/>
          <p:nvPr/>
        </p:nvSpPr>
        <p:spPr>
          <a:xfrm>
            <a:off x="1231182" y="4544491"/>
            <a:ext cx="7912818" cy="100027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Reason: Square numbers</a:t>
            </a:r>
          </a:p>
          <a:p>
            <a:pPr marL="0" marR="0" indent="0" algn="l" defTabSz="914400" rtl="0" fontAlgn="auto" latinLnBrk="0" hangingPunct="0">
              <a:lnSpc>
                <a:spcPct val="100000"/>
              </a:lnSpc>
              <a:spcBef>
                <a:spcPts val="0"/>
              </a:spcBef>
              <a:spcAft>
                <a:spcPts val="0"/>
              </a:spcAft>
              <a:buClrTx/>
              <a:buSzTx/>
              <a:buFontTx/>
              <a:buNone/>
              <a:tabLst/>
            </a:pPr>
            <a:endParaRPr lang="en-GB" sz="11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1x1 = 1</a:t>
            </a:r>
            <a:r>
              <a:rPr kumimoji="0" lang="en-GB" sz="2400" b="1" i="0" u="none" strike="noStrike" cap="none" spc="0" normalizeH="0" baseline="3000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2</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 1, 2x2 = 2</a:t>
            </a:r>
            <a:r>
              <a:rPr kumimoji="0" lang="en-GB" sz="2400" b="1" i="0" u="none" strike="noStrike" cap="none" spc="0" normalizeH="0" baseline="3000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2</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 2,</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3x3 = 3</a:t>
            </a:r>
            <a:r>
              <a:rPr kumimoji="0" lang="en-GB" sz="2400" b="1" i="0" u="none" strike="noStrike" cap="none" spc="0" normalizeH="0" baseline="3000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2</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 9, …</a:t>
            </a:r>
            <a:endParaRPr kumimoji="0" lang="en-GB" sz="2400" b="1" i="0" u="none" strike="noStrike" cap="none" spc="0" normalizeH="0" baseline="0" dirty="0">
              <a:ln>
                <a:noFill/>
              </a:ln>
              <a:solidFill>
                <a:srgbClr val="00B0F0"/>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12" name="TextBox 12"/>
          <p:cNvSpPr txBox="1"/>
          <p:nvPr/>
        </p:nvSpPr>
        <p:spPr>
          <a:xfrm>
            <a:off x="5975781" y="1677357"/>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a:solidFill>
                  <a:schemeClr val="tx1">
                    <a:lumMod val="85000"/>
                    <a:lumOff val="15000"/>
                  </a:schemeClr>
                </a:solidFill>
              </a:rPr>
              <a:t>1</a:t>
            </a:r>
            <a:endParaRPr dirty="0">
              <a:solidFill>
                <a:schemeClr val="tx1">
                  <a:lumMod val="85000"/>
                  <a:lumOff val="15000"/>
                </a:schemeClr>
              </a:solidFill>
            </a:endParaRPr>
          </a:p>
        </p:txBody>
      </p:sp>
      <p:sp>
        <p:nvSpPr>
          <p:cNvPr id="13" name="TextBox 12"/>
          <p:cNvSpPr txBox="1"/>
          <p:nvPr/>
        </p:nvSpPr>
        <p:spPr>
          <a:xfrm>
            <a:off x="7216339" y="1677357"/>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a:solidFill>
                  <a:schemeClr val="tx1">
                    <a:lumMod val="85000"/>
                    <a:lumOff val="15000"/>
                  </a:schemeClr>
                </a:solidFill>
              </a:rPr>
              <a:t>8</a:t>
            </a:r>
            <a:endParaRPr dirty="0">
              <a:solidFill>
                <a:schemeClr val="tx1">
                  <a:lumMod val="85000"/>
                  <a:lumOff val="15000"/>
                </a:schemeClr>
              </a:solidFill>
            </a:endParaRPr>
          </a:p>
        </p:txBody>
      </p:sp>
      <p:sp>
        <p:nvSpPr>
          <p:cNvPr id="14" name="TextBox 13"/>
          <p:cNvSpPr txBox="1"/>
          <p:nvPr/>
        </p:nvSpPr>
        <p:spPr>
          <a:xfrm>
            <a:off x="4811999" y="3759661"/>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2</a:t>
            </a:r>
            <a:r>
              <a:rPr lang="en-GB" dirty="0">
                <a:solidFill>
                  <a:schemeClr val="tx1">
                    <a:lumMod val="85000"/>
                    <a:lumOff val="15000"/>
                  </a:schemeClr>
                </a:solidFill>
              </a:rPr>
              <a:t>5</a:t>
            </a:r>
            <a:endParaRPr dirty="0">
              <a:solidFill>
                <a:schemeClr val="tx1">
                  <a:lumMod val="85000"/>
                  <a:lumOff val="15000"/>
                </a:schemeClr>
              </a:solidFill>
            </a:endParaRPr>
          </a:p>
        </p:txBody>
      </p:sp>
      <p:sp>
        <p:nvSpPr>
          <p:cNvPr id="15" name="TextBox 14"/>
          <p:cNvSpPr txBox="1"/>
          <p:nvPr/>
        </p:nvSpPr>
        <p:spPr>
          <a:xfrm>
            <a:off x="5975781" y="3781311"/>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36</a:t>
            </a:r>
            <a:endParaRPr dirty="0">
              <a:solidFill>
                <a:schemeClr val="tx1">
                  <a:lumMod val="85000"/>
                  <a:lumOff val="15000"/>
                </a:schemeClr>
              </a:solidFill>
            </a:endParaRPr>
          </a:p>
        </p:txBody>
      </p:sp>
      <p:sp>
        <p:nvSpPr>
          <p:cNvPr id="11" name="Rectangle 10"/>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392326317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P spid="13" grpId="0" animBg="1"/>
      <p:bldP spid="14"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 name="Picture 5" descr="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2" name="TextBox 1"/>
          <p:cNvSpPr txBox="1"/>
          <p:nvPr/>
        </p:nvSpPr>
        <p:spPr>
          <a:xfrm>
            <a:off x="1343892" y="3500395"/>
            <a:ext cx="7148944"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The </a:t>
            </a: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term</a:t>
            </a:r>
            <a:r>
              <a:rPr kumimoji="0" lang="en-GB" sz="36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to term rule </a:t>
            </a:r>
            <a:r>
              <a:rPr kumimoji="0" lang="en-GB" sz="3600" b="0"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is add 5 (or +5)</a:t>
            </a:r>
            <a:endParaRPr kumimoji="0" lang="en-GB" sz="3600" b="0" i="0" u="none" strike="noStrike" cap="none" spc="0" normalizeH="0" baseline="0" dirty="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5" name="TextBox 12"/>
          <p:cNvSpPr txBox="1"/>
          <p:nvPr/>
        </p:nvSpPr>
        <p:spPr>
          <a:xfrm>
            <a:off x="1231185" y="2105197"/>
            <a:ext cx="7702721" cy="777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dirty="0" smtClean="0"/>
              <a:t>5, 10, 15, 20, __, __</a:t>
            </a:r>
            <a:endParaRPr dirty="0"/>
          </a:p>
        </p:txBody>
      </p:sp>
      <p:sp>
        <p:nvSpPr>
          <p:cNvPr id="6" name="TextBox 12"/>
          <p:cNvSpPr txBox="1"/>
          <p:nvPr/>
        </p:nvSpPr>
        <p:spPr>
          <a:xfrm>
            <a:off x="5612024" y="2103177"/>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a:solidFill>
                  <a:schemeClr val="tx1">
                    <a:lumMod val="85000"/>
                    <a:lumOff val="15000"/>
                  </a:schemeClr>
                </a:solidFill>
              </a:rPr>
              <a:t>2</a:t>
            </a:r>
            <a:r>
              <a:rPr lang="en-GB" dirty="0" smtClean="0">
                <a:solidFill>
                  <a:schemeClr val="tx1">
                    <a:lumMod val="85000"/>
                    <a:lumOff val="15000"/>
                  </a:schemeClr>
                </a:solidFill>
              </a:rPr>
              <a:t>5</a:t>
            </a:r>
            <a:endParaRPr dirty="0">
              <a:solidFill>
                <a:schemeClr val="tx1">
                  <a:lumMod val="85000"/>
                  <a:lumOff val="15000"/>
                </a:schemeClr>
              </a:solidFill>
            </a:endParaRPr>
          </a:p>
        </p:txBody>
      </p:sp>
      <p:sp>
        <p:nvSpPr>
          <p:cNvPr id="7" name="TextBox 6"/>
          <p:cNvSpPr txBox="1"/>
          <p:nvPr/>
        </p:nvSpPr>
        <p:spPr>
          <a:xfrm>
            <a:off x="6814540" y="2117724"/>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30</a:t>
            </a:r>
            <a:endParaRPr dirty="0">
              <a:solidFill>
                <a:schemeClr val="tx1">
                  <a:lumMod val="85000"/>
                  <a:lumOff val="15000"/>
                </a:schemeClr>
              </a:solidFill>
            </a:endParaRPr>
          </a:p>
        </p:txBody>
      </p:sp>
      <p:sp>
        <p:nvSpPr>
          <p:cNvPr id="8" name="TextBox 7"/>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Term to term rules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p:cNvSpPr/>
          <p:nvPr/>
        </p:nvSpPr>
        <p:spPr>
          <a:xfrm>
            <a:off x="6556664" y="5833423"/>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3634622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 name="Picture 5" descr="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6" name="TextBox 5"/>
          <p:cNvSpPr txBox="1"/>
          <p:nvPr/>
        </p:nvSpPr>
        <p:spPr>
          <a:xfrm>
            <a:off x="1231186" y="747931"/>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Position number</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le 1"/>
          <p:cNvGraphicFramePr>
            <a:graphicFrameLocks noGrp="1"/>
          </p:cNvGraphicFramePr>
          <p:nvPr>
            <p:extLst/>
          </p:nvPr>
        </p:nvGraphicFramePr>
        <p:xfrm>
          <a:off x="1231186" y="2768600"/>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Box 7"/>
          <p:cNvSpPr txBox="1"/>
          <p:nvPr/>
        </p:nvSpPr>
        <p:spPr>
          <a:xfrm>
            <a:off x="2092036" y="1664237"/>
            <a:ext cx="6954978" cy="830995"/>
          </a:xfrm>
          <a:prstGeom prst="rect">
            <a:avLst/>
          </a:prstGeom>
          <a:noFill/>
          <a:ln w="12700" cap="flat">
            <a:solidFill>
              <a:srgbClr val="83B9D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Position number</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1</a:t>
            </a:r>
            <a:r>
              <a:rPr kumimoji="0" lang="en-GB" sz="2400" b="1" i="0" u="none" strike="noStrike" cap="none" spc="0" normalizeH="0" baseline="3000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st</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number, 2</a:t>
            </a:r>
            <a:r>
              <a:rPr kumimoji="0" lang="en-GB" sz="2400" b="1" i="0" u="none" strike="noStrike" cap="none" spc="0" normalizeH="0" baseline="3000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nd</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number, and so on</a:t>
            </a:r>
            <a:endParaRPr kumimoji="0" lang="en-GB" sz="2400" b="1" i="0" u="none" strike="noStrike" cap="none" spc="0" normalizeH="0" baseline="0" dirty="0">
              <a:ln>
                <a:noFill/>
              </a:ln>
              <a:solidFill>
                <a:srgbClr val="00B0F0"/>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3" name="Oval 2"/>
          <p:cNvSpPr/>
          <p:nvPr/>
        </p:nvSpPr>
        <p:spPr>
          <a:xfrm>
            <a:off x="2092036" y="2646216"/>
            <a:ext cx="7051964" cy="1052946"/>
          </a:xfrm>
          <a:prstGeom prst="ellipse">
            <a:avLst/>
          </a:prstGeom>
          <a:noFill/>
          <a:ln w="76200" cap="flat">
            <a:solidFill>
              <a:schemeClr val="tx1">
                <a:lumMod val="50000"/>
                <a:lumOff val="5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
        <p:nvSpPr>
          <p:cNvPr id="10" name="TextBox 9"/>
          <p:cNvSpPr txBox="1"/>
          <p:nvPr/>
        </p:nvSpPr>
        <p:spPr>
          <a:xfrm>
            <a:off x="1231186" y="4556512"/>
            <a:ext cx="7815828"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Label</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the </a:t>
            </a:r>
            <a:r>
              <a:rPr kumimoji="0" lang="en-GB" sz="2400" b="1" i="0" u="none" strike="noStrike" cap="none" spc="0" normalizeH="0" dirty="0" smtClean="0">
                <a:ln>
                  <a:noFill/>
                </a:ln>
                <a:solidFill>
                  <a:srgbClr val="83B9DA"/>
                </a:solidFill>
                <a:effectLst/>
                <a:uFillTx/>
                <a:latin typeface="Verdana" panose="020B0604030504040204" pitchFamily="34" charset="0"/>
                <a:ea typeface="Verdana" panose="020B0604030504040204" pitchFamily="34" charset="0"/>
                <a:cs typeface="Verdana" panose="020B0604030504040204" pitchFamily="34" charset="0"/>
                <a:sym typeface="Calibri"/>
              </a:rPr>
              <a:t>position number</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with “n”</a:t>
            </a:r>
          </a:p>
          <a:p>
            <a:pPr marL="0" marR="0" indent="0" algn="l" defTabSz="914400" rtl="0" fontAlgn="auto" latinLnBrk="0" hangingPunct="0">
              <a:lnSpc>
                <a:spcPct val="100000"/>
              </a:lnSpc>
              <a:spcBef>
                <a:spcPts val="0"/>
              </a:spcBef>
              <a:spcAft>
                <a:spcPts val="0"/>
              </a:spcAft>
              <a:buClrTx/>
              <a:buSzTx/>
              <a:buFontTx/>
              <a:buNone/>
              <a:tabLst/>
            </a:pPr>
            <a:endParaRPr lang="en-GB" sz="2400" b="1" baseline="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When n=1, we are looking at the 1</a:t>
            </a:r>
            <a:r>
              <a:rPr kumimoji="0" lang="en-GB" sz="2400" b="1" i="0" u="none" strike="noStrike" cap="none" spc="0" normalizeH="0" baseline="3000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st</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number in the sequence</a:t>
            </a:r>
            <a:endParaRPr kumimoji="0" lang="en-GB" sz="2400" b="1" i="0" u="none" strike="noStrike" cap="none" spc="0" normalizeH="0" baseline="0" dirty="0">
              <a:ln>
                <a:noFill/>
              </a:ln>
              <a:solidFill>
                <a:srgbClr val="00B0F0"/>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11" name="TextBox 12"/>
          <p:cNvSpPr txBox="1"/>
          <p:nvPr/>
        </p:nvSpPr>
        <p:spPr>
          <a:xfrm>
            <a:off x="1272751" y="2780274"/>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n</a:t>
            </a:r>
            <a:endParaRPr dirty="0">
              <a:solidFill>
                <a:schemeClr val="tx1">
                  <a:lumMod val="85000"/>
                  <a:lumOff val="15000"/>
                </a:schemeClr>
              </a:solidFill>
            </a:endParaRPr>
          </a:p>
        </p:txBody>
      </p:sp>
      <p:sp>
        <p:nvSpPr>
          <p:cNvPr id="9" name="Rectangle 8"/>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60175333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10" grpId="0"/>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 name="Picture 5" descr="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Term </a:t>
            </a:r>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number</a:t>
            </a:r>
          </a:p>
        </p:txBody>
      </p:sp>
      <p:graphicFrame>
        <p:nvGraphicFramePr>
          <p:cNvPr id="2" name="Table 1"/>
          <p:cNvGraphicFramePr>
            <a:graphicFrameLocks noGrp="1"/>
          </p:cNvGraphicFramePr>
          <p:nvPr>
            <p:extLst/>
          </p:nvPr>
        </p:nvGraphicFramePr>
        <p:xfrm>
          <a:off x="1231186" y="2768600"/>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Box 7"/>
          <p:cNvSpPr txBox="1"/>
          <p:nvPr/>
        </p:nvSpPr>
        <p:spPr>
          <a:xfrm>
            <a:off x="1272751" y="1664237"/>
            <a:ext cx="7774263" cy="830995"/>
          </a:xfrm>
          <a:prstGeom prst="rect">
            <a:avLst/>
          </a:prstGeom>
          <a:noFill/>
          <a:ln w="12700" cap="flat">
            <a:solidFill>
              <a:srgbClr val="83B9D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The numbers in the sequence are called </a:t>
            </a:r>
            <a:r>
              <a:rPr kumimoji="0" lang="en-GB" sz="2400" b="1" i="0" u="none" strike="noStrike" cap="none" spc="0" normalizeH="0" baseline="0" dirty="0" smtClean="0">
                <a:ln>
                  <a:noFill/>
                </a:ln>
                <a:solidFill>
                  <a:srgbClr val="83B9DA"/>
                </a:solidFill>
                <a:effectLst/>
                <a:uFillTx/>
                <a:latin typeface="Verdana" panose="020B0604030504040204" pitchFamily="34" charset="0"/>
                <a:ea typeface="Verdana" panose="020B0604030504040204" pitchFamily="34" charset="0"/>
                <a:cs typeface="Verdana" panose="020B0604030504040204" pitchFamily="34" charset="0"/>
                <a:sym typeface="Calibri"/>
              </a:rPr>
              <a:t>terms</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the 1</a:t>
            </a:r>
            <a:r>
              <a:rPr kumimoji="0" lang="en-GB" sz="2400" b="1" i="0" u="none" strike="noStrike" cap="none" spc="0" normalizeH="0" baseline="3000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st</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term = 5</a:t>
            </a:r>
            <a:endParaRPr kumimoji="0" lang="en-GB" sz="2400" b="1" i="0" u="none" strike="noStrike" cap="none" spc="0" normalizeH="0" baseline="0" dirty="0">
              <a:ln>
                <a:noFill/>
              </a:ln>
              <a:solidFill>
                <a:srgbClr val="00B0F0"/>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3" name="Oval 2"/>
          <p:cNvSpPr/>
          <p:nvPr/>
        </p:nvSpPr>
        <p:spPr>
          <a:xfrm>
            <a:off x="2092036" y="3466488"/>
            <a:ext cx="7051964" cy="1052946"/>
          </a:xfrm>
          <a:prstGeom prst="ellipse">
            <a:avLst/>
          </a:prstGeom>
          <a:noFill/>
          <a:ln w="76200" cap="flat">
            <a:solidFill>
              <a:schemeClr val="tx1">
                <a:lumMod val="50000"/>
                <a:lumOff val="50000"/>
              </a:schemeClr>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
        <p:nvSpPr>
          <p:cNvPr id="10" name="TextBox 9"/>
          <p:cNvSpPr txBox="1"/>
          <p:nvPr/>
        </p:nvSpPr>
        <p:spPr>
          <a:xfrm>
            <a:off x="1231186" y="4556512"/>
            <a:ext cx="7815828"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Label</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the sequence “a”</a:t>
            </a:r>
          </a:p>
          <a:p>
            <a:pPr marL="0" marR="0" indent="0" algn="l" defTabSz="914400" rtl="0" fontAlgn="auto" latinLnBrk="0" hangingPunct="0">
              <a:lnSpc>
                <a:spcPct val="100000"/>
              </a:lnSpc>
              <a:spcBef>
                <a:spcPts val="0"/>
              </a:spcBef>
              <a:spcAft>
                <a:spcPts val="0"/>
              </a:spcAft>
              <a:buClrTx/>
              <a:buSzTx/>
              <a:buFontTx/>
              <a:buNone/>
              <a:tabLst/>
            </a:pP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So we can label the 1</a:t>
            </a:r>
            <a:r>
              <a:rPr lang="en-GB" sz="2400" b="1" baseline="30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st</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term </a:t>
            </a:r>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a</a:t>
            </a:r>
            <a:r>
              <a:rPr lang="en-GB" sz="2400" b="1" baseline="-25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1</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2</a:t>
            </a:r>
            <a:r>
              <a:rPr lang="en-GB" sz="2400" b="1" baseline="30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nd</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term </a:t>
            </a:r>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a</a:t>
            </a:r>
            <a:r>
              <a:rPr lang="en-GB" sz="2400" b="1" baseline="-25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2</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t>
            </a:r>
            <a:endPar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9" name="TextBox 8"/>
          <p:cNvSpPr txBox="1"/>
          <p:nvPr/>
        </p:nvSpPr>
        <p:spPr>
          <a:xfrm>
            <a:off x="2092036" y="5929202"/>
            <a:ext cx="4393758" cy="461663"/>
          </a:xfrm>
          <a:prstGeom prst="rect">
            <a:avLst/>
          </a:prstGeom>
          <a:noFill/>
          <a:ln w="12700" cap="flat">
            <a:solidFill>
              <a:srgbClr val="83B9D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This is called a subscript</a:t>
            </a:r>
            <a:endParaRPr kumimoji="0" lang="en-GB" sz="2400" b="1" i="0" u="none" strike="noStrike" cap="none" spc="0" normalizeH="0" baseline="0" dirty="0">
              <a:ln>
                <a:noFill/>
              </a:ln>
              <a:solidFill>
                <a:srgbClr val="00B0F0"/>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cxnSp>
        <p:nvCxnSpPr>
          <p:cNvPr id="5" name="Straight Arrow Connector 4"/>
          <p:cNvCxnSpPr>
            <a:stCxn id="9" idx="0"/>
          </p:cNvCxnSpPr>
          <p:nvPr/>
        </p:nvCxnSpPr>
        <p:spPr>
          <a:xfrm flipV="1">
            <a:off x="4288915" y="5387507"/>
            <a:ext cx="2056467" cy="541695"/>
          </a:xfrm>
          <a:prstGeom prst="straightConnector1">
            <a:avLst/>
          </a:prstGeom>
          <a:noFill/>
          <a:ln w="57150" cap="flat">
            <a:solidFill>
              <a:srgbClr val="83B9DA"/>
            </a:solidFill>
            <a:prstDash val="solid"/>
            <a:miter lim="800000"/>
            <a:tailEnd type="arrow"/>
          </a:ln>
          <a:effectLst/>
          <a:sp3d/>
        </p:spPr>
        <p:style>
          <a:lnRef idx="0">
            <a:scrgbClr r="0" g="0" b="0"/>
          </a:lnRef>
          <a:fillRef idx="0">
            <a:scrgbClr r="0" g="0" b="0"/>
          </a:fillRef>
          <a:effectRef idx="0">
            <a:scrgbClr r="0" g="0" b="0"/>
          </a:effectRef>
          <a:fontRef idx="none"/>
        </p:style>
      </p:cxnSp>
      <p:cxnSp>
        <p:nvCxnSpPr>
          <p:cNvPr id="12" name="Straight Arrow Connector 11"/>
          <p:cNvCxnSpPr>
            <a:stCxn id="9" idx="0"/>
          </p:cNvCxnSpPr>
          <p:nvPr/>
        </p:nvCxnSpPr>
        <p:spPr>
          <a:xfrm flipV="1">
            <a:off x="4288915" y="5387507"/>
            <a:ext cx="4106940" cy="541695"/>
          </a:xfrm>
          <a:prstGeom prst="straightConnector1">
            <a:avLst/>
          </a:prstGeom>
          <a:noFill/>
          <a:ln w="57150" cap="flat">
            <a:solidFill>
              <a:srgbClr val="83B9DA"/>
            </a:solidFill>
            <a:prstDash val="solid"/>
            <a:miter lim="800000"/>
            <a:tailEnd type="arrow"/>
          </a:ln>
          <a:effectLst/>
          <a:sp3d/>
        </p:spPr>
        <p:style>
          <a:lnRef idx="0">
            <a:scrgbClr r="0" g="0" b="0"/>
          </a:lnRef>
          <a:fillRef idx="0">
            <a:scrgbClr r="0" g="0" b="0"/>
          </a:fillRef>
          <a:effectRef idx="0">
            <a:scrgbClr r="0" g="0" b="0"/>
          </a:effectRef>
          <a:fontRef idx="none"/>
        </p:style>
      </p:cxnSp>
      <p:sp>
        <p:nvSpPr>
          <p:cNvPr id="11" name="Rectangle 10"/>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4147657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10" grpId="0"/>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 name="Picture 5" descr="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n</a:t>
            </a:r>
            <a:r>
              <a:rPr lang="en-GB" sz="3200" b="1" baseline="30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th</a:t>
            </a:r>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term</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le 1"/>
          <p:cNvGraphicFramePr>
            <a:graphicFrameLocks noGrp="1"/>
          </p:cNvGraphicFramePr>
          <p:nvPr>
            <p:extLst/>
          </p:nvPr>
        </p:nvGraphicFramePr>
        <p:xfrm>
          <a:off x="1231186" y="2768600"/>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Box 9"/>
          <p:cNvSpPr txBox="1"/>
          <p:nvPr/>
        </p:nvSpPr>
        <p:spPr>
          <a:xfrm>
            <a:off x="1231186" y="1333170"/>
            <a:ext cx="7815828" cy="120032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If we don’t know which term we want, we can</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say we are looking for the </a:t>
            </a:r>
            <a:r>
              <a:rPr kumimoji="0" lang="en-GB" sz="2400" b="1" i="0" u="none" strike="noStrike" cap="none" spc="0" normalizeH="0" dirty="0" smtClean="0">
                <a:ln>
                  <a:noFill/>
                </a:ln>
                <a:solidFill>
                  <a:srgbClr val="83B9DA"/>
                </a:solidFill>
                <a:effectLst/>
                <a:uFillTx/>
                <a:latin typeface="Verdana" panose="020B0604030504040204" pitchFamily="34" charset="0"/>
                <a:ea typeface="Verdana" panose="020B0604030504040204" pitchFamily="34" charset="0"/>
                <a:cs typeface="Verdana" panose="020B0604030504040204" pitchFamily="34" charset="0"/>
                <a:sym typeface="Calibri"/>
              </a:rPr>
              <a:t>n</a:t>
            </a:r>
            <a:r>
              <a:rPr kumimoji="0" lang="en-GB" sz="2400" b="1" i="0" u="none" strike="noStrike" cap="none" spc="0" normalizeH="0" baseline="30000" dirty="0" smtClean="0">
                <a:ln>
                  <a:noFill/>
                </a:ln>
                <a:solidFill>
                  <a:srgbClr val="83B9DA"/>
                </a:solidFill>
                <a:effectLst/>
                <a:uFillTx/>
                <a:latin typeface="Verdana" panose="020B0604030504040204" pitchFamily="34" charset="0"/>
                <a:ea typeface="Verdana" panose="020B0604030504040204" pitchFamily="34" charset="0"/>
                <a:cs typeface="Verdana" panose="020B0604030504040204" pitchFamily="34" charset="0"/>
                <a:sym typeface="Calibri"/>
              </a:rPr>
              <a:t>th</a:t>
            </a:r>
            <a:r>
              <a:rPr kumimoji="0" lang="en-GB" sz="2400" b="1" i="0" u="none" strike="noStrike" cap="none" spc="0" normalizeH="0" dirty="0" smtClean="0">
                <a:ln>
                  <a:noFill/>
                </a:ln>
                <a:solidFill>
                  <a:srgbClr val="83B9DA"/>
                </a:solidFill>
                <a:effectLst/>
                <a:uFillTx/>
                <a:latin typeface="Verdana" panose="020B0604030504040204" pitchFamily="34" charset="0"/>
                <a:ea typeface="Verdana" panose="020B0604030504040204" pitchFamily="34" charset="0"/>
                <a:cs typeface="Verdana" panose="020B0604030504040204" pitchFamily="34" charset="0"/>
                <a:sym typeface="Calibri"/>
              </a:rPr>
              <a:t> term </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n can be any number</a:t>
            </a:r>
          </a:p>
        </p:txBody>
      </p:sp>
      <p:sp>
        <p:nvSpPr>
          <p:cNvPr id="13" name="TextBox 12"/>
          <p:cNvSpPr txBox="1"/>
          <p:nvPr/>
        </p:nvSpPr>
        <p:spPr>
          <a:xfrm>
            <a:off x="1231186" y="4748517"/>
            <a:ext cx="781582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3600" b="1" i="0" u="none" strike="noStrike" cap="none" spc="0" normalizeH="0" baseline="0" dirty="0" smtClean="0">
                <a:ln>
                  <a:noFill/>
                </a:ln>
                <a:solidFill>
                  <a:srgbClr val="83B9DA"/>
                </a:solidFill>
                <a:effectLst/>
                <a:uFillTx/>
                <a:latin typeface="Verdana" panose="020B0604030504040204" pitchFamily="34" charset="0"/>
                <a:ea typeface="Verdana" panose="020B0604030504040204" pitchFamily="34" charset="0"/>
                <a:cs typeface="Verdana" panose="020B0604030504040204" pitchFamily="34" charset="0"/>
                <a:sym typeface="Calibri"/>
              </a:rPr>
              <a:t>We can label the n</a:t>
            </a:r>
            <a:r>
              <a:rPr kumimoji="0" lang="en-GB" sz="3600" b="1" i="0" u="none" strike="noStrike" cap="none" spc="0" normalizeH="0" baseline="30000" dirty="0" smtClean="0">
                <a:ln>
                  <a:noFill/>
                </a:ln>
                <a:solidFill>
                  <a:srgbClr val="83B9DA"/>
                </a:solidFill>
                <a:effectLst/>
                <a:uFillTx/>
                <a:latin typeface="Verdana" panose="020B0604030504040204" pitchFamily="34" charset="0"/>
                <a:ea typeface="Verdana" panose="020B0604030504040204" pitchFamily="34" charset="0"/>
                <a:cs typeface="Verdana" panose="020B0604030504040204" pitchFamily="34" charset="0"/>
                <a:sym typeface="Calibri"/>
              </a:rPr>
              <a:t>th</a:t>
            </a:r>
            <a:r>
              <a:rPr lang="en-GB" sz="36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 term a</a:t>
            </a:r>
            <a:r>
              <a:rPr lang="en-GB" sz="3600" b="1" baseline="-25000"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a:t>
            </a:r>
            <a:endParaRPr kumimoji="0" lang="en-GB" sz="3600" b="1" i="0" u="none" strike="noStrike" cap="none" spc="0" normalizeH="0" dirty="0" smtClean="0">
              <a:ln>
                <a:noFill/>
              </a:ln>
              <a:solidFill>
                <a:srgbClr val="83B9DA"/>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14" name="TextBox 12"/>
          <p:cNvSpPr txBox="1"/>
          <p:nvPr/>
        </p:nvSpPr>
        <p:spPr>
          <a:xfrm>
            <a:off x="1300461" y="3481974"/>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rgbClr val="83B9DA"/>
                </a:solidFill>
              </a:rPr>
              <a:t>a</a:t>
            </a:r>
            <a:r>
              <a:rPr lang="en-GB" baseline="-25000" dirty="0" smtClean="0">
                <a:solidFill>
                  <a:srgbClr val="83B9DA"/>
                </a:solidFill>
              </a:rPr>
              <a:t>n</a:t>
            </a:r>
            <a:endParaRPr baseline="-25000" dirty="0">
              <a:solidFill>
                <a:srgbClr val="83B9DA"/>
              </a:solidFill>
            </a:endParaRPr>
          </a:p>
        </p:txBody>
      </p:sp>
      <p:sp>
        <p:nvSpPr>
          <p:cNvPr id="8" name="Rectangle 7"/>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79802106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TextBox 8"/>
          <p:cNvSpPr txBox="1"/>
          <p:nvPr/>
        </p:nvSpPr>
        <p:spPr>
          <a:xfrm>
            <a:off x="1231185" y="3307820"/>
            <a:ext cx="7815829" cy="83099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4800" b="1">
                <a:solidFill>
                  <a:srgbClr val="00ACAE"/>
                </a:solidFill>
                <a:latin typeface="Verdana"/>
                <a:ea typeface="Verdana"/>
                <a:cs typeface="Verdana"/>
                <a:sym typeface="Verdana"/>
              </a:defRPr>
            </a:pPr>
            <a:r>
              <a:rPr lang="en-GB" dirty="0" smtClean="0"/>
              <a:t>n</a:t>
            </a:r>
            <a:r>
              <a:rPr lang="en-GB" dirty="0" smtClean="0"/>
              <a:t> = 1; a</a:t>
            </a:r>
            <a:r>
              <a:rPr lang="en-GB" baseline="-25000" dirty="0" smtClean="0"/>
              <a:t>n</a:t>
            </a:r>
            <a:r>
              <a:rPr lang="en-GB" dirty="0" smtClean="0"/>
              <a:t> = </a:t>
            </a:r>
            <a:r>
              <a:rPr dirty="0" err="1" smtClean="0"/>
              <a:t>a</a:t>
            </a:r>
            <a:r>
              <a:rPr baseline="-5999" dirty="0" err="1" smtClean="0"/>
              <a:t>1</a:t>
            </a:r>
            <a:r>
              <a:rPr lang="en-GB" dirty="0" smtClean="0"/>
              <a:t> </a:t>
            </a:r>
            <a:r>
              <a:rPr lang="en-GB" dirty="0" smtClean="0"/>
              <a:t>= ____</a:t>
            </a:r>
            <a:endParaRPr dirty="0"/>
          </a:p>
        </p:txBody>
      </p:sp>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n</a:t>
            </a:r>
            <a:r>
              <a:rPr lang="en-GB" sz="3200" b="1" baseline="30000" dirty="0">
                <a:solidFill>
                  <a:srgbClr val="00ACAE"/>
                </a:solidFill>
                <a:latin typeface="Verdana" panose="020B0604030504040204" pitchFamily="34" charset="0"/>
                <a:ea typeface="Verdana" panose="020B0604030504040204" pitchFamily="34" charset="0"/>
                <a:cs typeface="Verdana" panose="020B0604030504040204" pitchFamily="34" charset="0"/>
              </a:rPr>
              <a:t>th</a:t>
            </a:r>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 term</a:t>
            </a:r>
          </a:p>
        </p:txBody>
      </p:sp>
      <p:graphicFrame>
        <p:nvGraphicFramePr>
          <p:cNvPr id="7" name="Table 6"/>
          <p:cNvGraphicFramePr>
            <a:graphicFrameLocks noGrp="1"/>
          </p:cNvGraphicFramePr>
          <p:nvPr>
            <p:extLst/>
          </p:nvPr>
        </p:nvGraphicFramePr>
        <p:xfrm>
          <a:off x="1231186" y="1673346"/>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a</a:t>
                      </a:r>
                      <a:r>
                        <a:rPr lang="en-GB" sz="4500" b="1" baseline="-25000"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a:t>
                      </a:r>
                      <a:endParaRPr lang="en-GB" sz="4500" b="1" baseline="-25000"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Box 8"/>
          <p:cNvSpPr txBox="1"/>
          <p:nvPr/>
        </p:nvSpPr>
        <p:spPr>
          <a:xfrm>
            <a:off x="1231186" y="4063162"/>
            <a:ext cx="7815828" cy="830993"/>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4800" b="1">
                <a:solidFill>
                  <a:srgbClr val="00ACAE"/>
                </a:solidFill>
                <a:latin typeface="Verdana"/>
                <a:ea typeface="Verdana"/>
                <a:cs typeface="Verdana"/>
                <a:sym typeface="Verdana"/>
              </a:defRPr>
            </a:pPr>
            <a:r>
              <a:rPr lang="en-GB" dirty="0" smtClean="0"/>
              <a:t>n = 2</a:t>
            </a:r>
            <a:r>
              <a:rPr lang="en-GB" dirty="0"/>
              <a:t>; a</a:t>
            </a:r>
            <a:r>
              <a:rPr lang="en-GB" baseline="-25000" dirty="0"/>
              <a:t>n</a:t>
            </a:r>
            <a:r>
              <a:rPr lang="en-GB" dirty="0"/>
              <a:t> = </a:t>
            </a:r>
            <a:r>
              <a:rPr dirty="0" err="1" smtClean="0"/>
              <a:t>a</a:t>
            </a:r>
            <a:r>
              <a:rPr baseline="-5999" dirty="0" err="1" smtClean="0"/>
              <a:t>2</a:t>
            </a:r>
            <a:r>
              <a:rPr dirty="0" smtClean="0"/>
              <a:t> </a:t>
            </a:r>
            <a:r>
              <a:rPr dirty="0"/>
              <a:t>= </a:t>
            </a:r>
            <a:r>
              <a:rPr lang="en-GB" dirty="0" smtClean="0"/>
              <a:t>____</a:t>
            </a:r>
            <a:endParaRPr dirty="0"/>
          </a:p>
        </p:txBody>
      </p:sp>
      <p:sp>
        <p:nvSpPr>
          <p:cNvPr id="9" name="TextBox 8"/>
          <p:cNvSpPr txBox="1"/>
          <p:nvPr/>
        </p:nvSpPr>
        <p:spPr>
          <a:xfrm>
            <a:off x="1231184" y="4825162"/>
            <a:ext cx="7815829" cy="828039"/>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4800" b="1">
                <a:solidFill>
                  <a:srgbClr val="00ACAE"/>
                </a:solidFill>
                <a:latin typeface="Verdana"/>
                <a:ea typeface="Verdana"/>
                <a:cs typeface="Verdana"/>
                <a:sym typeface="Verdana"/>
              </a:defRPr>
            </a:pPr>
            <a:r>
              <a:rPr lang="en-GB" dirty="0" smtClean="0"/>
              <a:t>n = 3</a:t>
            </a:r>
            <a:r>
              <a:rPr lang="en-GB" dirty="0"/>
              <a:t>; a</a:t>
            </a:r>
            <a:r>
              <a:rPr lang="en-GB" baseline="-25000" dirty="0"/>
              <a:t>n</a:t>
            </a:r>
            <a:r>
              <a:rPr lang="en-GB" dirty="0"/>
              <a:t> = </a:t>
            </a:r>
            <a:r>
              <a:rPr dirty="0" err="1" smtClean="0"/>
              <a:t>a</a:t>
            </a:r>
            <a:r>
              <a:rPr baseline="-5999" dirty="0" err="1" smtClean="0"/>
              <a:t>3</a:t>
            </a:r>
            <a:r>
              <a:rPr dirty="0" smtClean="0"/>
              <a:t> </a:t>
            </a:r>
            <a:r>
              <a:rPr dirty="0"/>
              <a:t>= </a:t>
            </a:r>
            <a:r>
              <a:rPr lang="en-GB" dirty="0" smtClean="0"/>
              <a:t>____</a:t>
            </a:r>
            <a:endParaRPr dirty="0"/>
          </a:p>
        </p:txBody>
      </p:sp>
      <p:sp>
        <p:nvSpPr>
          <p:cNvPr id="10" name="TextBox 12"/>
          <p:cNvSpPr txBox="1"/>
          <p:nvPr/>
        </p:nvSpPr>
        <p:spPr>
          <a:xfrm>
            <a:off x="6961994" y="3307820"/>
            <a:ext cx="1437137" cy="83099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sz="4800" dirty="0" smtClean="0">
                <a:solidFill>
                  <a:schemeClr val="tx1">
                    <a:lumMod val="85000"/>
                    <a:lumOff val="15000"/>
                  </a:schemeClr>
                </a:solidFill>
              </a:rPr>
              <a:t>5</a:t>
            </a:r>
            <a:endParaRPr sz="4800" baseline="-25000" dirty="0">
              <a:solidFill>
                <a:schemeClr val="tx1">
                  <a:lumMod val="85000"/>
                  <a:lumOff val="15000"/>
                </a:schemeClr>
              </a:solidFill>
            </a:endParaRPr>
          </a:p>
        </p:txBody>
      </p:sp>
      <p:sp>
        <p:nvSpPr>
          <p:cNvPr id="11" name="TextBox 12"/>
          <p:cNvSpPr txBox="1"/>
          <p:nvPr/>
        </p:nvSpPr>
        <p:spPr>
          <a:xfrm>
            <a:off x="6961996" y="4059466"/>
            <a:ext cx="1437137" cy="83099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sz="4800" dirty="0" smtClean="0">
                <a:solidFill>
                  <a:schemeClr val="tx1">
                    <a:lumMod val="85000"/>
                    <a:lumOff val="15000"/>
                  </a:schemeClr>
                </a:solidFill>
              </a:rPr>
              <a:t>10</a:t>
            </a:r>
            <a:endParaRPr sz="4800" baseline="-25000" dirty="0">
              <a:solidFill>
                <a:schemeClr val="tx1">
                  <a:lumMod val="85000"/>
                  <a:lumOff val="15000"/>
                </a:schemeClr>
              </a:solidFill>
            </a:endParaRPr>
          </a:p>
        </p:txBody>
      </p:sp>
      <p:sp>
        <p:nvSpPr>
          <p:cNvPr id="12" name="TextBox 12"/>
          <p:cNvSpPr txBox="1"/>
          <p:nvPr/>
        </p:nvSpPr>
        <p:spPr>
          <a:xfrm>
            <a:off x="6961994" y="4817497"/>
            <a:ext cx="1437137" cy="830997"/>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sz="4800" dirty="0" smtClean="0">
                <a:solidFill>
                  <a:schemeClr val="tx1">
                    <a:lumMod val="85000"/>
                    <a:lumOff val="15000"/>
                  </a:schemeClr>
                </a:solidFill>
              </a:rPr>
              <a:t>15</a:t>
            </a:r>
            <a:endParaRPr sz="4800" baseline="-25000" dirty="0">
              <a:solidFill>
                <a:schemeClr val="tx1">
                  <a:lumMod val="85000"/>
                  <a:lumOff val="15000"/>
                </a:schemeClr>
              </a:solidFill>
            </a:endParaRPr>
          </a:p>
        </p:txBody>
      </p:sp>
      <p:sp>
        <p:nvSpPr>
          <p:cNvPr id="13" name="Rectangle 12"/>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3035258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TextBox 8"/>
          <p:cNvSpPr txBox="1"/>
          <p:nvPr/>
        </p:nvSpPr>
        <p:spPr>
          <a:xfrm>
            <a:off x="1231187" y="3046695"/>
            <a:ext cx="7815828" cy="584771"/>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4800" b="1">
                <a:solidFill>
                  <a:srgbClr val="00ACAE"/>
                </a:solidFill>
                <a:latin typeface="Verdana"/>
                <a:ea typeface="Verdana"/>
                <a:cs typeface="Verdana"/>
                <a:sym typeface="Verdana"/>
              </a:defRPr>
            </a:pPr>
            <a:r>
              <a:rPr sz="3200" dirty="0" smtClean="0">
                <a:solidFill>
                  <a:schemeClr val="tx1">
                    <a:lumMod val="65000"/>
                    <a:lumOff val="35000"/>
                  </a:schemeClr>
                </a:solidFill>
              </a:rPr>
              <a:t>a</a:t>
            </a:r>
            <a:r>
              <a:rPr sz="3200" baseline="-5999" dirty="0" smtClean="0">
                <a:solidFill>
                  <a:schemeClr val="tx1">
                    <a:lumMod val="65000"/>
                    <a:lumOff val="35000"/>
                  </a:schemeClr>
                </a:solidFill>
              </a:rPr>
              <a:t>1</a:t>
            </a:r>
            <a:r>
              <a:rPr lang="en-GB" sz="3200" dirty="0" smtClean="0">
                <a:solidFill>
                  <a:schemeClr val="tx1">
                    <a:lumMod val="65000"/>
                    <a:lumOff val="35000"/>
                  </a:schemeClr>
                </a:solidFill>
              </a:rPr>
              <a:t> = </a:t>
            </a:r>
            <a:r>
              <a:rPr lang="en-GB" sz="3200" dirty="0">
                <a:solidFill>
                  <a:schemeClr val="tx1">
                    <a:lumMod val="65000"/>
                    <a:lumOff val="35000"/>
                  </a:schemeClr>
                </a:solidFill>
              </a:rPr>
              <a:t>5 		</a:t>
            </a:r>
            <a:r>
              <a:rPr lang="en-GB" sz="3200" dirty="0" err="1">
                <a:solidFill>
                  <a:schemeClr val="tx1">
                    <a:lumMod val="65000"/>
                    <a:lumOff val="35000"/>
                  </a:schemeClr>
                </a:solidFill>
              </a:rPr>
              <a:t>a</a:t>
            </a:r>
            <a:r>
              <a:rPr lang="en-GB" sz="3200" baseline="-5999" dirty="0" err="1">
                <a:solidFill>
                  <a:schemeClr val="tx1">
                    <a:lumMod val="65000"/>
                    <a:lumOff val="35000"/>
                  </a:schemeClr>
                </a:solidFill>
              </a:rPr>
              <a:t>2</a:t>
            </a:r>
            <a:r>
              <a:rPr lang="en-GB" sz="3200" dirty="0">
                <a:solidFill>
                  <a:schemeClr val="tx1">
                    <a:lumMod val="65000"/>
                    <a:lumOff val="35000"/>
                  </a:schemeClr>
                </a:solidFill>
              </a:rPr>
              <a:t> = </a:t>
            </a:r>
            <a:r>
              <a:rPr lang="en-GB" sz="3200" dirty="0" smtClean="0">
                <a:solidFill>
                  <a:schemeClr val="tx1">
                    <a:lumMod val="65000"/>
                    <a:lumOff val="35000"/>
                  </a:schemeClr>
                </a:solidFill>
              </a:rPr>
              <a:t>10</a:t>
            </a:r>
            <a:r>
              <a:rPr lang="en-GB" sz="3200" dirty="0">
                <a:solidFill>
                  <a:schemeClr val="tx1">
                    <a:lumMod val="65000"/>
                    <a:lumOff val="35000"/>
                  </a:schemeClr>
                </a:solidFill>
              </a:rPr>
              <a:t>	</a:t>
            </a:r>
            <a:r>
              <a:rPr lang="en-GB" sz="3200" dirty="0" smtClean="0">
                <a:solidFill>
                  <a:schemeClr val="tx1">
                    <a:lumMod val="65000"/>
                    <a:lumOff val="35000"/>
                  </a:schemeClr>
                </a:solidFill>
              </a:rPr>
              <a:t>	</a:t>
            </a:r>
            <a:r>
              <a:rPr lang="en-GB" sz="3200" dirty="0" err="1">
                <a:solidFill>
                  <a:schemeClr val="tx1">
                    <a:lumMod val="65000"/>
                    <a:lumOff val="35000"/>
                  </a:schemeClr>
                </a:solidFill>
              </a:rPr>
              <a:t>a</a:t>
            </a:r>
            <a:r>
              <a:rPr lang="en-GB" sz="3200" baseline="-5999" dirty="0" err="1">
                <a:solidFill>
                  <a:schemeClr val="tx1">
                    <a:lumMod val="65000"/>
                    <a:lumOff val="35000"/>
                  </a:schemeClr>
                </a:solidFill>
              </a:rPr>
              <a:t>3</a:t>
            </a:r>
            <a:r>
              <a:rPr lang="en-GB" sz="3200" dirty="0">
                <a:solidFill>
                  <a:schemeClr val="tx1">
                    <a:lumMod val="65000"/>
                    <a:lumOff val="35000"/>
                  </a:schemeClr>
                </a:solidFill>
              </a:rPr>
              <a:t> = </a:t>
            </a:r>
            <a:r>
              <a:rPr lang="en-GB" sz="3200" dirty="0" smtClean="0">
                <a:solidFill>
                  <a:schemeClr val="tx1">
                    <a:lumMod val="65000"/>
                    <a:lumOff val="35000"/>
                  </a:schemeClr>
                </a:solidFill>
              </a:rPr>
              <a:t>15</a:t>
            </a:r>
            <a:endParaRPr lang="en-GB" sz="3200" dirty="0">
              <a:solidFill>
                <a:schemeClr val="tx1">
                  <a:lumMod val="65000"/>
                  <a:lumOff val="35000"/>
                </a:schemeClr>
              </a:solidFill>
            </a:endParaRPr>
          </a:p>
        </p:txBody>
      </p:sp>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n</a:t>
            </a:r>
            <a:r>
              <a:rPr lang="en-GB" sz="3200" b="1" baseline="30000" dirty="0">
                <a:solidFill>
                  <a:srgbClr val="00ACAE"/>
                </a:solidFill>
                <a:latin typeface="Verdana" panose="020B0604030504040204" pitchFamily="34" charset="0"/>
                <a:ea typeface="Verdana" panose="020B0604030504040204" pitchFamily="34" charset="0"/>
                <a:cs typeface="Verdana" panose="020B0604030504040204" pitchFamily="34" charset="0"/>
              </a:rPr>
              <a:t>th</a:t>
            </a:r>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 term</a:t>
            </a:r>
          </a:p>
        </p:txBody>
      </p:sp>
      <p:graphicFrame>
        <p:nvGraphicFramePr>
          <p:cNvPr id="7" name="Table 6"/>
          <p:cNvGraphicFramePr>
            <a:graphicFrameLocks noGrp="1"/>
          </p:cNvGraphicFramePr>
          <p:nvPr>
            <p:extLst/>
          </p:nvPr>
        </p:nvGraphicFramePr>
        <p:xfrm>
          <a:off x="1231186" y="1339524"/>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a</a:t>
                      </a:r>
                      <a:r>
                        <a:rPr lang="en-GB" sz="4500" b="1" baseline="-25000"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a:t>
                      </a:r>
                      <a:endParaRPr lang="en-GB" sz="4500" b="1" baseline="-25000"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3" name="TextBox 8"/>
          <p:cNvSpPr txBox="1"/>
          <p:nvPr/>
        </p:nvSpPr>
        <p:spPr>
          <a:xfrm>
            <a:off x="1231186" y="3631466"/>
            <a:ext cx="4804228" cy="1938988"/>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4800" b="1">
                <a:solidFill>
                  <a:srgbClr val="00ACAE"/>
                </a:solidFill>
                <a:latin typeface="Verdana"/>
                <a:ea typeface="Verdana"/>
                <a:cs typeface="Verdana"/>
                <a:sym typeface="Verdana"/>
              </a:defRPr>
            </a:pPr>
            <a:r>
              <a:rPr lang="en-GB" sz="4000" dirty="0" smtClean="0"/>
              <a:t>a</a:t>
            </a:r>
            <a:r>
              <a:rPr sz="4000" baseline="-5999" dirty="0" smtClean="0"/>
              <a:t>n</a:t>
            </a:r>
            <a:r>
              <a:rPr lang="en-GB" sz="4000" baseline="-5999" dirty="0" smtClean="0"/>
              <a:t> is </a:t>
            </a:r>
            <a:r>
              <a:rPr lang="en-GB" sz="4000" baseline="-5999" dirty="0" smtClean="0">
                <a:solidFill>
                  <a:schemeClr val="tx1">
                    <a:lumMod val="85000"/>
                    <a:lumOff val="15000"/>
                  </a:schemeClr>
                </a:solidFill>
              </a:rPr>
              <a:t>the nth term</a:t>
            </a:r>
          </a:p>
          <a:p>
            <a:pPr>
              <a:defRPr sz="4800" b="1">
                <a:solidFill>
                  <a:srgbClr val="00ACAE"/>
                </a:solidFill>
                <a:latin typeface="Verdana"/>
                <a:ea typeface="Verdana"/>
                <a:cs typeface="Verdana"/>
                <a:sym typeface="Verdana"/>
              </a:defRPr>
            </a:pPr>
            <a:r>
              <a:rPr lang="en-GB" sz="4000" dirty="0" smtClean="0"/>
              <a:t>a</a:t>
            </a:r>
            <a:r>
              <a:rPr lang="en-GB" sz="4000" baseline="-5999" dirty="0" smtClean="0"/>
              <a:t>n-1 </a:t>
            </a:r>
            <a:r>
              <a:rPr lang="en-GB" sz="4000" baseline="-5999" dirty="0">
                <a:solidFill>
                  <a:schemeClr val="tx1">
                    <a:lumMod val="85000"/>
                    <a:lumOff val="15000"/>
                  </a:schemeClr>
                </a:solidFill>
              </a:rPr>
              <a:t>is the </a:t>
            </a:r>
            <a:r>
              <a:rPr lang="en-GB" sz="4000" baseline="-5999" dirty="0" smtClean="0">
                <a:solidFill>
                  <a:schemeClr val="tx1">
                    <a:lumMod val="85000"/>
                    <a:lumOff val="15000"/>
                  </a:schemeClr>
                </a:solidFill>
              </a:rPr>
              <a:t>term before</a:t>
            </a:r>
            <a:endParaRPr lang="en-GB" sz="4000" baseline="-5999" dirty="0">
              <a:solidFill>
                <a:schemeClr val="tx1">
                  <a:lumMod val="85000"/>
                  <a:lumOff val="15000"/>
                </a:schemeClr>
              </a:solidFill>
            </a:endParaRPr>
          </a:p>
          <a:p>
            <a:pPr>
              <a:defRPr sz="4800" b="1">
                <a:solidFill>
                  <a:srgbClr val="00ACAE"/>
                </a:solidFill>
                <a:latin typeface="Verdana"/>
                <a:ea typeface="Verdana"/>
                <a:cs typeface="Verdana"/>
                <a:sym typeface="Verdana"/>
              </a:defRPr>
            </a:pPr>
            <a:r>
              <a:rPr lang="en-GB" sz="4000" dirty="0" smtClean="0"/>
              <a:t>a</a:t>
            </a:r>
            <a:r>
              <a:rPr lang="en-GB" sz="4000" baseline="-5999" dirty="0" smtClean="0"/>
              <a:t>n+1 </a:t>
            </a:r>
            <a:r>
              <a:rPr lang="en-GB" sz="4000" baseline="-5999" dirty="0">
                <a:solidFill>
                  <a:schemeClr val="tx1">
                    <a:lumMod val="85000"/>
                    <a:lumOff val="15000"/>
                  </a:schemeClr>
                </a:solidFill>
              </a:rPr>
              <a:t>is the </a:t>
            </a:r>
            <a:r>
              <a:rPr lang="en-GB" sz="4000" baseline="-5999" dirty="0" smtClean="0">
                <a:solidFill>
                  <a:schemeClr val="tx1">
                    <a:lumMod val="85000"/>
                    <a:lumOff val="15000"/>
                  </a:schemeClr>
                </a:solidFill>
              </a:rPr>
              <a:t>term after</a:t>
            </a:r>
            <a:endParaRPr lang="en-GB" baseline="-5999" dirty="0" smtClean="0">
              <a:solidFill>
                <a:schemeClr val="tx1">
                  <a:lumMod val="85000"/>
                  <a:lumOff val="15000"/>
                </a:schemeClr>
              </a:solidFill>
            </a:endParaRPr>
          </a:p>
        </p:txBody>
      </p:sp>
      <p:sp>
        <p:nvSpPr>
          <p:cNvPr id="8" name="Rectangle 7"/>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2186131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
        <p:nvSpPr>
          <p:cNvPr id="229" name="TextBox 8"/>
          <p:cNvSpPr txBox="1"/>
          <p:nvPr/>
        </p:nvSpPr>
        <p:spPr>
          <a:xfrm>
            <a:off x="1231187" y="3046695"/>
            <a:ext cx="7815828" cy="584771"/>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4800" b="1">
                <a:solidFill>
                  <a:srgbClr val="00ACAE"/>
                </a:solidFill>
                <a:latin typeface="Verdana"/>
                <a:ea typeface="Verdana"/>
                <a:cs typeface="Verdana"/>
                <a:sym typeface="Verdana"/>
              </a:defRPr>
            </a:pPr>
            <a:r>
              <a:rPr sz="3200" dirty="0" smtClean="0">
                <a:solidFill>
                  <a:schemeClr val="tx1">
                    <a:lumMod val="65000"/>
                    <a:lumOff val="35000"/>
                  </a:schemeClr>
                </a:solidFill>
              </a:rPr>
              <a:t>a</a:t>
            </a:r>
            <a:r>
              <a:rPr sz="3200" baseline="-5999" dirty="0" smtClean="0">
                <a:solidFill>
                  <a:schemeClr val="tx1">
                    <a:lumMod val="65000"/>
                    <a:lumOff val="35000"/>
                  </a:schemeClr>
                </a:solidFill>
              </a:rPr>
              <a:t>1</a:t>
            </a:r>
            <a:r>
              <a:rPr lang="en-GB" sz="3200" dirty="0" smtClean="0">
                <a:solidFill>
                  <a:schemeClr val="tx1">
                    <a:lumMod val="65000"/>
                    <a:lumOff val="35000"/>
                  </a:schemeClr>
                </a:solidFill>
              </a:rPr>
              <a:t> = </a:t>
            </a:r>
            <a:r>
              <a:rPr lang="en-GB" sz="3200" dirty="0">
                <a:solidFill>
                  <a:schemeClr val="tx1">
                    <a:lumMod val="65000"/>
                    <a:lumOff val="35000"/>
                  </a:schemeClr>
                </a:solidFill>
              </a:rPr>
              <a:t>5 		</a:t>
            </a:r>
            <a:r>
              <a:rPr lang="en-GB" sz="3200" dirty="0" err="1">
                <a:solidFill>
                  <a:schemeClr val="tx1">
                    <a:lumMod val="65000"/>
                    <a:lumOff val="35000"/>
                  </a:schemeClr>
                </a:solidFill>
              </a:rPr>
              <a:t>a</a:t>
            </a:r>
            <a:r>
              <a:rPr lang="en-GB" sz="3200" baseline="-5999" dirty="0" err="1">
                <a:solidFill>
                  <a:schemeClr val="tx1">
                    <a:lumMod val="65000"/>
                    <a:lumOff val="35000"/>
                  </a:schemeClr>
                </a:solidFill>
              </a:rPr>
              <a:t>2</a:t>
            </a:r>
            <a:r>
              <a:rPr lang="en-GB" sz="3200" dirty="0">
                <a:solidFill>
                  <a:schemeClr val="tx1">
                    <a:lumMod val="65000"/>
                    <a:lumOff val="35000"/>
                  </a:schemeClr>
                </a:solidFill>
              </a:rPr>
              <a:t> = </a:t>
            </a:r>
            <a:r>
              <a:rPr lang="en-GB" sz="3200" dirty="0" smtClean="0">
                <a:solidFill>
                  <a:schemeClr val="tx1">
                    <a:lumMod val="65000"/>
                    <a:lumOff val="35000"/>
                  </a:schemeClr>
                </a:solidFill>
              </a:rPr>
              <a:t>10</a:t>
            </a:r>
            <a:r>
              <a:rPr lang="en-GB" sz="3200" dirty="0">
                <a:solidFill>
                  <a:schemeClr val="tx1">
                    <a:lumMod val="65000"/>
                    <a:lumOff val="35000"/>
                  </a:schemeClr>
                </a:solidFill>
              </a:rPr>
              <a:t>	</a:t>
            </a:r>
            <a:r>
              <a:rPr lang="en-GB" sz="3200" dirty="0" smtClean="0">
                <a:solidFill>
                  <a:schemeClr val="tx1">
                    <a:lumMod val="65000"/>
                    <a:lumOff val="35000"/>
                  </a:schemeClr>
                </a:solidFill>
              </a:rPr>
              <a:t>	</a:t>
            </a:r>
            <a:r>
              <a:rPr lang="en-GB" sz="3200" dirty="0" err="1">
                <a:solidFill>
                  <a:schemeClr val="tx1">
                    <a:lumMod val="65000"/>
                    <a:lumOff val="35000"/>
                  </a:schemeClr>
                </a:solidFill>
              </a:rPr>
              <a:t>a</a:t>
            </a:r>
            <a:r>
              <a:rPr lang="en-GB" sz="3200" baseline="-5999" dirty="0" err="1">
                <a:solidFill>
                  <a:schemeClr val="tx1">
                    <a:lumMod val="65000"/>
                    <a:lumOff val="35000"/>
                  </a:schemeClr>
                </a:solidFill>
              </a:rPr>
              <a:t>3</a:t>
            </a:r>
            <a:r>
              <a:rPr lang="en-GB" sz="3200" dirty="0">
                <a:solidFill>
                  <a:schemeClr val="tx1">
                    <a:lumMod val="65000"/>
                    <a:lumOff val="35000"/>
                  </a:schemeClr>
                </a:solidFill>
              </a:rPr>
              <a:t> = </a:t>
            </a:r>
            <a:r>
              <a:rPr lang="en-GB" sz="3200" dirty="0" smtClean="0">
                <a:solidFill>
                  <a:schemeClr val="tx1">
                    <a:lumMod val="65000"/>
                    <a:lumOff val="35000"/>
                  </a:schemeClr>
                </a:solidFill>
              </a:rPr>
              <a:t>15</a:t>
            </a:r>
            <a:endParaRPr lang="en-GB" sz="3200" dirty="0">
              <a:solidFill>
                <a:schemeClr val="tx1">
                  <a:lumMod val="65000"/>
                  <a:lumOff val="35000"/>
                </a:schemeClr>
              </a:solidFill>
            </a:endParaRPr>
          </a:p>
        </p:txBody>
      </p:sp>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n</a:t>
            </a:r>
            <a:r>
              <a:rPr lang="en-GB" sz="3200" b="1" baseline="30000" dirty="0">
                <a:solidFill>
                  <a:srgbClr val="00ACAE"/>
                </a:solidFill>
                <a:latin typeface="Verdana" panose="020B0604030504040204" pitchFamily="34" charset="0"/>
                <a:ea typeface="Verdana" panose="020B0604030504040204" pitchFamily="34" charset="0"/>
                <a:cs typeface="Verdana" panose="020B0604030504040204" pitchFamily="34" charset="0"/>
              </a:rPr>
              <a:t>th</a:t>
            </a:r>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 term</a:t>
            </a:r>
          </a:p>
        </p:txBody>
      </p:sp>
      <p:graphicFrame>
        <p:nvGraphicFramePr>
          <p:cNvPr id="7" name="Table 6"/>
          <p:cNvGraphicFramePr>
            <a:graphicFrameLocks noGrp="1"/>
          </p:cNvGraphicFramePr>
          <p:nvPr>
            <p:extLst/>
          </p:nvPr>
        </p:nvGraphicFramePr>
        <p:xfrm>
          <a:off x="1231186" y="1339524"/>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a</a:t>
                      </a:r>
                      <a:r>
                        <a:rPr lang="en-GB" sz="4500" b="1" baseline="-25000"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a:t>
                      </a:r>
                      <a:endParaRPr lang="en-GB" sz="4500" b="1" baseline="-25000"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Rectangle 1"/>
          <p:cNvSpPr/>
          <p:nvPr/>
        </p:nvSpPr>
        <p:spPr>
          <a:xfrm>
            <a:off x="1231186" y="3631466"/>
            <a:ext cx="6011443" cy="2616101"/>
          </a:xfrm>
          <a:prstGeom prst="rect">
            <a:avLst/>
          </a:prstGeom>
        </p:spPr>
        <p:txBody>
          <a:bodyPr wrap="square">
            <a:spAutoFit/>
          </a:bodyPr>
          <a:lstStyle/>
          <a:p>
            <a:pPr>
              <a:defRPr sz="4800" b="1">
                <a:solidFill>
                  <a:srgbClr val="00ACAE"/>
                </a:solidFill>
                <a:latin typeface="Verdana"/>
                <a:ea typeface="Verdana"/>
                <a:cs typeface="Verdana"/>
                <a:sym typeface="Verdana"/>
              </a:defRPr>
            </a:pPr>
            <a:r>
              <a:rPr lang="en-GB" sz="3600" dirty="0" smtClean="0">
                <a:solidFill>
                  <a:srgbClr val="00ACAE"/>
                </a:solidFill>
              </a:rPr>
              <a:t>If n </a:t>
            </a:r>
            <a:r>
              <a:rPr lang="en-GB" sz="3600" dirty="0">
                <a:solidFill>
                  <a:srgbClr val="00ACAE"/>
                </a:solidFill>
              </a:rPr>
              <a:t>= </a:t>
            </a:r>
            <a:r>
              <a:rPr lang="en-GB" sz="3600" dirty="0" smtClean="0">
                <a:solidFill>
                  <a:srgbClr val="00ACAE"/>
                </a:solidFill>
              </a:rPr>
              <a:t>2:</a:t>
            </a:r>
          </a:p>
          <a:p>
            <a:pPr algn="ctr">
              <a:spcAft>
                <a:spcPts val="1200"/>
              </a:spcAft>
              <a:defRPr sz="4800" b="1">
                <a:solidFill>
                  <a:srgbClr val="00ACAE"/>
                </a:solidFill>
                <a:latin typeface="Verdana"/>
                <a:ea typeface="Verdana"/>
                <a:cs typeface="Verdana"/>
                <a:sym typeface="Verdana"/>
              </a:defRPr>
            </a:pPr>
            <a:r>
              <a:rPr lang="en-GB" sz="3600" dirty="0" smtClean="0">
                <a:solidFill>
                  <a:srgbClr val="00ACAE"/>
                </a:solidFill>
              </a:rPr>
              <a:t>a</a:t>
            </a:r>
            <a:r>
              <a:rPr lang="en-GB" sz="3600" baseline="-5999" dirty="0" smtClean="0">
                <a:solidFill>
                  <a:srgbClr val="00ACAE"/>
                </a:solidFill>
              </a:rPr>
              <a:t>n</a:t>
            </a:r>
            <a:r>
              <a:rPr lang="en-GB" sz="3600" dirty="0" smtClean="0">
                <a:solidFill>
                  <a:srgbClr val="00ACAE"/>
                </a:solidFill>
              </a:rPr>
              <a:t> </a:t>
            </a:r>
            <a:r>
              <a:rPr lang="en-GB" sz="3600" dirty="0">
                <a:solidFill>
                  <a:srgbClr val="00ACAE"/>
                </a:solidFill>
              </a:rPr>
              <a:t>= </a:t>
            </a:r>
            <a:r>
              <a:rPr lang="en-GB" sz="3600" dirty="0" err="1" smtClean="0">
                <a:solidFill>
                  <a:srgbClr val="00ACAE"/>
                </a:solidFill>
              </a:rPr>
              <a:t>a</a:t>
            </a:r>
            <a:r>
              <a:rPr lang="en-GB" sz="3600" baseline="-25000" dirty="0" err="1" smtClean="0">
                <a:solidFill>
                  <a:srgbClr val="00ACAE"/>
                </a:solidFill>
              </a:rPr>
              <a:t>2</a:t>
            </a:r>
            <a:r>
              <a:rPr lang="en-GB" sz="3600" dirty="0" smtClean="0">
                <a:solidFill>
                  <a:srgbClr val="00ACAE"/>
                </a:solidFill>
              </a:rPr>
              <a:t> = 10</a:t>
            </a:r>
          </a:p>
          <a:p>
            <a:pPr algn="ctr">
              <a:spcAft>
                <a:spcPts val="1200"/>
              </a:spcAft>
              <a:defRPr sz="4800" b="1">
                <a:solidFill>
                  <a:srgbClr val="00ACAE"/>
                </a:solidFill>
                <a:latin typeface="Verdana"/>
                <a:ea typeface="Verdana"/>
                <a:cs typeface="Verdana"/>
                <a:sym typeface="Verdana"/>
              </a:defRPr>
            </a:pPr>
            <a:r>
              <a:rPr lang="en-GB" sz="3600" dirty="0" smtClean="0">
                <a:solidFill>
                  <a:srgbClr val="00ACAE"/>
                </a:solidFill>
              </a:rPr>
              <a:t>a</a:t>
            </a:r>
            <a:r>
              <a:rPr lang="en-GB" sz="3600" baseline="-5999" dirty="0" smtClean="0">
                <a:solidFill>
                  <a:srgbClr val="00ACAE"/>
                </a:solidFill>
              </a:rPr>
              <a:t>n-1</a:t>
            </a:r>
            <a:r>
              <a:rPr lang="en-GB" sz="3600" dirty="0" smtClean="0">
                <a:solidFill>
                  <a:srgbClr val="00ACAE"/>
                </a:solidFill>
              </a:rPr>
              <a:t> </a:t>
            </a:r>
            <a:r>
              <a:rPr lang="en-GB" sz="3600" dirty="0">
                <a:solidFill>
                  <a:srgbClr val="00ACAE"/>
                </a:solidFill>
              </a:rPr>
              <a:t>= </a:t>
            </a:r>
            <a:r>
              <a:rPr lang="en-GB" sz="3600" dirty="0" smtClean="0">
                <a:solidFill>
                  <a:srgbClr val="00ACAE"/>
                </a:solidFill>
              </a:rPr>
              <a:t>a</a:t>
            </a:r>
            <a:r>
              <a:rPr lang="en-GB" sz="3600" baseline="-25000" dirty="0" smtClean="0">
                <a:solidFill>
                  <a:srgbClr val="00ACAE"/>
                </a:solidFill>
              </a:rPr>
              <a:t>(2-1)</a:t>
            </a:r>
            <a:r>
              <a:rPr lang="en-GB" sz="3600" dirty="0" smtClean="0">
                <a:solidFill>
                  <a:srgbClr val="00ACAE"/>
                </a:solidFill>
              </a:rPr>
              <a:t> = </a:t>
            </a:r>
            <a:r>
              <a:rPr lang="en-GB" sz="3600" dirty="0" err="1" smtClean="0">
                <a:solidFill>
                  <a:srgbClr val="00ACAE"/>
                </a:solidFill>
              </a:rPr>
              <a:t>a</a:t>
            </a:r>
            <a:r>
              <a:rPr lang="en-GB" sz="3600" baseline="-25000" dirty="0" err="1" smtClean="0">
                <a:solidFill>
                  <a:srgbClr val="00ACAE"/>
                </a:solidFill>
              </a:rPr>
              <a:t>1</a:t>
            </a:r>
            <a:r>
              <a:rPr lang="en-GB" sz="3600" dirty="0" smtClean="0">
                <a:solidFill>
                  <a:srgbClr val="00ACAE"/>
                </a:solidFill>
              </a:rPr>
              <a:t> = 5</a:t>
            </a:r>
          </a:p>
          <a:p>
            <a:pPr algn="ctr">
              <a:spcAft>
                <a:spcPts val="1200"/>
              </a:spcAft>
              <a:defRPr sz="4800" b="1">
                <a:solidFill>
                  <a:srgbClr val="00ACAE"/>
                </a:solidFill>
                <a:latin typeface="Verdana"/>
                <a:ea typeface="Verdana"/>
                <a:cs typeface="Verdana"/>
                <a:sym typeface="Verdana"/>
              </a:defRPr>
            </a:pPr>
            <a:r>
              <a:rPr lang="en-GB" sz="3600" dirty="0" smtClean="0">
                <a:solidFill>
                  <a:srgbClr val="00ACAE"/>
                </a:solidFill>
              </a:rPr>
              <a:t>a</a:t>
            </a:r>
            <a:r>
              <a:rPr lang="en-GB" sz="3600" baseline="-5999" dirty="0" smtClean="0">
                <a:solidFill>
                  <a:srgbClr val="00ACAE"/>
                </a:solidFill>
              </a:rPr>
              <a:t>n+1</a:t>
            </a:r>
            <a:r>
              <a:rPr lang="en-GB" sz="3600" dirty="0" smtClean="0">
                <a:solidFill>
                  <a:srgbClr val="00ACAE"/>
                </a:solidFill>
              </a:rPr>
              <a:t> </a:t>
            </a:r>
            <a:r>
              <a:rPr lang="en-GB" sz="3600" dirty="0">
                <a:solidFill>
                  <a:srgbClr val="00ACAE"/>
                </a:solidFill>
              </a:rPr>
              <a:t>= </a:t>
            </a:r>
            <a:r>
              <a:rPr lang="en-GB" sz="3600" dirty="0" smtClean="0">
                <a:solidFill>
                  <a:srgbClr val="00ACAE"/>
                </a:solidFill>
              </a:rPr>
              <a:t>a</a:t>
            </a:r>
            <a:r>
              <a:rPr lang="en-GB" sz="3600" baseline="-25000" dirty="0" smtClean="0">
                <a:solidFill>
                  <a:srgbClr val="00ACAE"/>
                </a:solidFill>
              </a:rPr>
              <a:t>(2+1)</a:t>
            </a:r>
            <a:r>
              <a:rPr lang="en-GB" sz="3600" dirty="0" smtClean="0">
                <a:solidFill>
                  <a:srgbClr val="00ACAE"/>
                </a:solidFill>
              </a:rPr>
              <a:t> = </a:t>
            </a:r>
            <a:r>
              <a:rPr lang="en-GB" sz="3600" dirty="0" err="1" smtClean="0">
                <a:solidFill>
                  <a:srgbClr val="00ACAE"/>
                </a:solidFill>
              </a:rPr>
              <a:t>a</a:t>
            </a:r>
            <a:r>
              <a:rPr lang="en-GB" sz="3600" baseline="-25000" dirty="0" err="1" smtClean="0">
                <a:solidFill>
                  <a:srgbClr val="00ACAE"/>
                </a:solidFill>
              </a:rPr>
              <a:t>3</a:t>
            </a:r>
            <a:r>
              <a:rPr lang="en-GB" sz="3600" dirty="0" smtClean="0">
                <a:solidFill>
                  <a:srgbClr val="00ACAE"/>
                </a:solidFill>
              </a:rPr>
              <a:t> =15 </a:t>
            </a:r>
            <a:endParaRPr lang="en-GB" sz="3600" dirty="0">
              <a:solidFill>
                <a:srgbClr val="00ACAE"/>
              </a:solidFill>
            </a:endParaRPr>
          </a:p>
        </p:txBody>
      </p:sp>
    </p:spTree>
    <p:extLst>
      <p:ext uri="{BB962C8B-B14F-4D97-AF65-F5344CB8AC3E}">
        <p14:creationId xmlns:p14="http://schemas.microsoft.com/office/powerpoint/2010/main" val="16412751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Term to term rules</a:t>
            </a:r>
          </a:p>
        </p:txBody>
      </p:sp>
      <p:sp>
        <p:nvSpPr>
          <p:cNvPr id="2" name="TextBox 1"/>
          <p:cNvSpPr txBox="1"/>
          <p:nvPr/>
        </p:nvSpPr>
        <p:spPr>
          <a:xfrm>
            <a:off x="1231185" y="1348387"/>
            <a:ext cx="753874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Find a rule for</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the sequences using </a:t>
            </a:r>
            <a:r>
              <a:rPr kumimoji="0" lang="en-GB" sz="3200" b="1" i="0" u="none" strike="noStrike" cap="none" spc="0" normalizeH="0" dirty="0" smtClean="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rPr>
              <a:t>a</a:t>
            </a:r>
            <a:r>
              <a:rPr kumimoji="0" lang="en-GB" sz="3200" b="1" i="0" u="none" strike="noStrike" cap="none" spc="0" normalizeH="0" baseline="-25000" dirty="0" smtClean="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rPr>
              <a:t>n-1</a:t>
            </a:r>
            <a:endParaRPr kumimoji="0" lang="en-GB" sz="3200" b="1" i="0" u="none" strike="noStrike" cap="none" spc="0" normalizeH="0" dirty="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8" name="TextBox 7"/>
          <p:cNvSpPr txBox="1"/>
          <p:nvPr/>
        </p:nvSpPr>
        <p:spPr>
          <a:xfrm>
            <a:off x="1231184" y="2320975"/>
            <a:ext cx="7538741" cy="343170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600" b="1">
                <a:solidFill>
                  <a:srgbClr val="00ACAE"/>
                </a:solidFill>
                <a:latin typeface="Verdana"/>
                <a:ea typeface="Verdana"/>
                <a:cs typeface="Verdana"/>
                <a:sym typeface="Verdana"/>
              </a:defRPr>
            </a:pP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You will need to know:</a:t>
            </a:r>
          </a:p>
          <a:p>
            <a:pPr marL="571500" indent="-571500">
              <a:buFont typeface="Arial" panose="020B0604020202020204" pitchFamily="34" charset="0"/>
              <a:buChar char="•"/>
              <a:defRPr sz="2600" b="1">
                <a:solidFill>
                  <a:srgbClr val="00ACAE"/>
                </a:solidFill>
                <a:latin typeface="Verdana"/>
                <a:ea typeface="Verdana"/>
                <a:cs typeface="Verdana"/>
                <a:sym typeface="Verdana"/>
              </a:defRPr>
            </a:pP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How the sequence starts</a:t>
            </a:r>
          </a:p>
          <a:p>
            <a:pPr algn="ctr">
              <a:defRPr sz="2600" b="1">
                <a:solidFill>
                  <a:srgbClr val="00ACAE"/>
                </a:solidFill>
                <a:latin typeface="Verdana"/>
                <a:ea typeface="Verdana"/>
                <a:cs typeface="Verdana"/>
                <a:sym typeface="Verdana"/>
              </a:defRPr>
            </a:pPr>
            <a:r>
              <a:rPr lang="en-GB" sz="3600" b="1" dirty="0" err="1">
                <a:solidFill>
                  <a:srgbClr val="00ACAE"/>
                </a:solidFill>
                <a:latin typeface="Verdana" panose="020B0604030504040204" pitchFamily="34" charset="0"/>
                <a:ea typeface="Verdana" panose="020B0604030504040204" pitchFamily="34" charset="0"/>
                <a:cs typeface="Verdana" panose="020B0604030504040204" pitchFamily="34" charset="0"/>
              </a:rPr>
              <a:t>a</a:t>
            </a:r>
            <a:r>
              <a:rPr kumimoji="0" lang="en-GB" sz="3600" b="1" i="0" u="none" strike="noStrike" cap="none" spc="0" normalizeH="0" baseline="-25000" dirty="0" err="1" smtClean="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rPr>
              <a:t>1</a:t>
            </a:r>
            <a:r>
              <a:rPr kumimoji="0" lang="en-GB" sz="3600" b="1" i="0" u="none" strike="noStrike" cap="none" spc="0" normalizeH="0" baseline="0" dirty="0" smtClean="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rPr>
              <a:t> = ?</a:t>
            </a:r>
          </a:p>
          <a:p>
            <a:pPr marL="571500" indent="-571500">
              <a:buFont typeface="Arial" panose="020B0604020202020204" pitchFamily="34" charset="0"/>
              <a:buChar char="•"/>
              <a:defRPr sz="2600" b="1">
                <a:solidFill>
                  <a:srgbClr val="00ACAE"/>
                </a:solidFill>
                <a:latin typeface="Verdana"/>
                <a:ea typeface="Verdana"/>
                <a:cs typeface="Verdana"/>
                <a:sym typeface="Verdana"/>
              </a:defRPr>
            </a:pPr>
            <a:r>
              <a:rPr lang="en-GB" sz="36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How to get to the next term from the term before</a:t>
            </a:r>
          </a:p>
          <a:p>
            <a:pPr algn="ctr">
              <a:spcBef>
                <a:spcPts val="600"/>
              </a:spcBef>
              <a:defRPr sz="2600" b="1">
                <a:solidFill>
                  <a:srgbClr val="00ACAE"/>
                </a:solidFill>
                <a:latin typeface="Verdana"/>
                <a:ea typeface="Verdana"/>
                <a:cs typeface="Verdana"/>
                <a:sym typeface="Verdana"/>
              </a:defRPr>
            </a:pPr>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a</a:t>
            </a:r>
            <a:r>
              <a:rPr lang="en-GB" sz="3200" b="1" baseline="-25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n</a:t>
            </a:r>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 (something involving a</a:t>
            </a:r>
            <a:r>
              <a:rPr lang="en-GB" sz="3200" b="1" baseline="-25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n-1</a:t>
            </a:r>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a:t>
            </a:r>
            <a:endParaRPr lang="en-GB" sz="3200" dirty="0">
              <a:solidFill>
                <a:srgbClr val="00ACAE"/>
              </a:solidFill>
            </a:endParaRPr>
          </a:p>
        </p:txBody>
      </p:sp>
      <p:sp>
        <p:nvSpPr>
          <p:cNvPr id="5" name="Rectangle 4"/>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51063214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764482" y="5652655"/>
            <a:ext cx="2286000" cy="1113300"/>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The Royal Institution</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pic>
        <p:nvPicPr>
          <p:cNvPr id="14" name="Picture 11" descr="building exterio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4724788" y="3545865"/>
            <a:ext cx="4027766" cy="2956874"/>
          </a:xfrm>
          <a:prstGeom prst="snip1Rect">
            <a:avLst/>
          </a:prstGeom>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extBox 9"/>
          <p:cNvSpPr txBox="1"/>
          <p:nvPr/>
        </p:nvSpPr>
        <p:spPr>
          <a:xfrm>
            <a:off x="1231186" y="1599704"/>
            <a:ext cx="7521368" cy="1200329"/>
          </a:xfrm>
          <a:prstGeom prst="rect">
            <a:avLst/>
          </a:prstGeom>
          <a:noFill/>
        </p:spPr>
        <p:txBody>
          <a:bodyPr wrap="square" rtlCol="0">
            <a:spAutoFit/>
          </a:bodyPr>
          <a:lstStyle/>
          <a:p>
            <a:pPr>
              <a:lnSpc>
                <a:spcPct val="150000"/>
              </a:lnSpc>
            </a:pPr>
            <a:r>
              <a:rPr lang="en-GB" sz="24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Inspiring everyone to think more deeply about science and its place in our lives.</a:t>
            </a:r>
            <a:endParaRPr lang="en-GB" sz="2400"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6"/>
          <p:cNvSpPr/>
          <p:nvPr/>
        </p:nvSpPr>
        <p:spPr>
          <a:xfrm>
            <a:off x="654367" y="6504345"/>
            <a:ext cx="6371122" cy="261610"/>
          </a:xfrm>
          <a:prstGeom prst="rect">
            <a:avLst/>
          </a:prstGeom>
        </p:spPr>
        <p:txBody>
          <a:bodyPr wrap="square">
            <a:spAutoFit/>
          </a:bodyPr>
          <a:lstStyle/>
          <a:p>
            <a:r>
              <a:rPr lang="en-GB" sz="1050"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Image credits: </a:t>
            </a:r>
            <a:r>
              <a:rPr lang="en-GB" sz="1050" i="1" dirty="0" smtClean="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rPr>
              <a:t>The Royal Institution</a:t>
            </a:r>
            <a:endParaRPr lang="en-GB" sz="1050" i="1" dirty="0">
              <a:solidFill>
                <a:schemeClr val="tx1">
                  <a:lumMod val="75000"/>
                  <a:lumOff val="2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982666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
        <p:nvSpPr>
          <p:cNvPr id="4" name="TextBox 3"/>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Term to term rules</a:t>
            </a:r>
          </a:p>
        </p:txBody>
      </p:sp>
      <p:sp>
        <p:nvSpPr>
          <p:cNvPr id="2" name="TextBox 1"/>
          <p:cNvSpPr txBox="1"/>
          <p:nvPr/>
        </p:nvSpPr>
        <p:spPr>
          <a:xfrm>
            <a:off x="1231185" y="1348387"/>
            <a:ext cx="7538741" cy="58477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Find a rule for</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the sequences using </a:t>
            </a:r>
            <a:r>
              <a:rPr kumimoji="0" lang="en-GB" sz="3200" b="1" i="0" u="none" strike="noStrike" cap="none" spc="0" normalizeH="0" dirty="0" smtClean="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rPr>
              <a:t>a</a:t>
            </a:r>
            <a:r>
              <a:rPr kumimoji="0" lang="en-GB" sz="3200" b="1" i="0" u="none" strike="noStrike" cap="none" spc="0" normalizeH="0" baseline="-25000" dirty="0" smtClean="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rPr>
              <a:t>n-1</a:t>
            </a:r>
            <a:endParaRPr kumimoji="0" lang="en-GB" sz="3200" b="1" i="0" u="none" strike="noStrike" cap="none" spc="0" normalizeH="0" dirty="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6" name="TextBox 12"/>
          <p:cNvSpPr txBox="1"/>
          <p:nvPr/>
        </p:nvSpPr>
        <p:spPr>
          <a:xfrm>
            <a:off x="1231185" y="1916515"/>
            <a:ext cx="7702721"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sz="3600" dirty="0" smtClean="0">
                <a:solidFill>
                  <a:schemeClr val="tx1">
                    <a:lumMod val="65000"/>
                    <a:lumOff val="35000"/>
                  </a:schemeClr>
                </a:solidFill>
              </a:rPr>
              <a:t>5, 10, 15, 20, 25, 30</a:t>
            </a:r>
            <a:endParaRPr sz="3600" dirty="0">
              <a:solidFill>
                <a:schemeClr val="tx1">
                  <a:lumMod val="65000"/>
                  <a:lumOff val="35000"/>
                </a:schemeClr>
              </a:solidFill>
            </a:endParaRPr>
          </a:p>
        </p:txBody>
      </p:sp>
      <p:sp>
        <p:nvSpPr>
          <p:cNvPr id="7" name="TextBox 12"/>
          <p:cNvSpPr txBox="1"/>
          <p:nvPr/>
        </p:nvSpPr>
        <p:spPr>
          <a:xfrm>
            <a:off x="1231184" y="3250576"/>
            <a:ext cx="7702721"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sz="3600" dirty="0" smtClean="0">
                <a:solidFill>
                  <a:schemeClr val="tx1">
                    <a:lumMod val="65000"/>
                    <a:lumOff val="35000"/>
                  </a:schemeClr>
                </a:solidFill>
              </a:rPr>
              <a:t>1, 3, 5, 7, 9, 11, 13</a:t>
            </a:r>
            <a:endParaRPr sz="3600" dirty="0">
              <a:solidFill>
                <a:schemeClr val="tx1">
                  <a:lumMod val="65000"/>
                  <a:lumOff val="35000"/>
                </a:schemeClr>
              </a:solidFill>
            </a:endParaRPr>
          </a:p>
        </p:txBody>
      </p:sp>
      <p:sp>
        <p:nvSpPr>
          <p:cNvPr id="8" name="TextBox 7"/>
          <p:cNvSpPr txBox="1"/>
          <p:nvPr/>
        </p:nvSpPr>
        <p:spPr>
          <a:xfrm>
            <a:off x="1231185" y="2567713"/>
            <a:ext cx="228659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600" b="1">
                <a:solidFill>
                  <a:srgbClr val="00ACAE"/>
                </a:solidFill>
                <a:latin typeface="Verdana"/>
                <a:ea typeface="Verdana"/>
                <a:cs typeface="Verdana"/>
                <a:sym typeface="Verdana"/>
              </a:defRPr>
            </a:pP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Rule:</a:t>
            </a:r>
            <a:endParaRPr lang="en-GB" sz="3600" dirty="0"/>
          </a:p>
        </p:txBody>
      </p:sp>
      <p:sp>
        <p:nvSpPr>
          <p:cNvPr id="10" name="TextBox 12"/>
          <p:cNvSpPr txBox="1"/>
          <p:nvPr/>
        </p:nvSpPr>
        <p:spPr>
          <a:xfrm>
            <a:off x="1231187" y="4625186"/>
            <a:ext cx="7702721"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sz="3600" dirty="0" smtClean="0">
                <a:solidFill>
                  <a:schemeClr val="tx1">
                    <a:lumMod val="65000"/>
                    <a:lumOff val="35000"/>
                  </a:schemeClr>
                </a:solidFill>
              </a:rPr>
              <a:t>2, 4, 8, 16, 32, 64</a:t>
            </a:r>
            <a:endParaRPr sz="3600" dirty="0">
              <a:solidFill>
                <a:schemeClr val="tx1">
                  <a:lumMod val="65000"/>
                  <a:lumOff val="35000"/>
                </a:schemeClr>
              </a:solidFill>
            </a:endParaRPr>
          </a:p>
        </p:txBody>
      </p:sp>
      <p:sp>
        <p:nvSpPr>
          <p:cNvPr id="18" name="TextBox 8"/>
          <p:cNvSpPr txBox="1"/>
          <p:nvPr/>
        </p:nvSpPr>
        <p:spPr>
          <a:xfrm>
            <a:off x="5491855" y="2548706"/>
            <a:ext cx="3278070"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a:t>a</a:t>
            </a:r>
            <a:r>
              <a:rPr sz="3600" baseline="-5999" dirty="0"/>
              <a:t>n</a:t>
            </a:r>
            <a:r>
              <a:rPr sz="3600" dirty="0"/>
              <a:t> = a</a:t>
            </a:r>
            <a:r>
              <a:rPr sz="3600" baseline="-5999" dirty="0"/>
              <a:t>n-1 </a:t>
            </a:r>
            <a:r>
              <a:rPr sz="3600" dirty="0"/>
              <a:t>+</a:t>
            </a:r>
            <a:r>
              <a:rPr sz="3600" baseline="-5999" dirty="0"/>
              <a:t> </a:t>
            </a:r>
            <a:r>
              <a:rPr sz="3600" dirty="0"/>
              <a:t>5</a:t>
            </a:r>
          </a:p>
        </p:txBody>
      </p:sp>
      <p:sp>
        <p:nvSpPr>
          <p:cNvPr id="19" name="TextBox 8"/>
          <p:cNvSpPr txBox="1"/>
          <p:nvPr/>
        </p:nvSpPr>
        <p:spPr>
          <a:xfrm>
            <a:off x="3517782" y="2571015"/>
            <a:ext cx="1661942"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err="1"/>
              <a:t>a</a:t>
            </a:r>
            <a:r>
              <a:rPr sz="3600" baseline="-5999" dirty="0" err="1"/>
              <a:t>1</a:t>
            </a:r>
            <a:r>
              <a:rPr sz="3600" dirty="0"/>
              <a:t> = 5</a:t>
            </a:r>
          </a:p>
        </p:txBody>
      </p:sp>
      <p:sp>
        <p:nvSpPr>
          <p:cNvPr id="20" name="TextBox 19"/>
          <p:cNvSpPr txBox="1"/>
          <p:nvPr/>
        </p:nvSpPr>
        <p:spPr>
          <a:xfrm>
            <a:off x="1231185" y="3924079"/>
            <a:ext cx="228659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600" b="1">
                <a:solidFill>
                  <a:srgbClr val="00ACAE"/>
                </a:solidFill>
                <a:latin typeface="Verdana"/>
                <a:ea typeface="Verdana"/>
                <a:cs typeface="Verdana"/>
                <a:sym typeface="Verdana"/>
              </a:defRPr>
            </a:pP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Rule:</a:t>
            </a:r>
            <a:endParaRPr lang="en-GB" sz="3600" dirty="0"/>
          </a:p>
        </p:txBody>
      </p:sp>
      <p:sp>
        <p:nvSpPr>
          <p:cNvPr id="21" name="TextBox 8"/>
          <p:cNvSpPr txBox="1"/>
          <p:nvPr/>
        </p:nvSpPr>
        <p:spPr>
          <a:xfrm>
            <a:off x="5491855" y="3905072"/>
            <a:ext cx="3278070"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a:t>a</a:t>
            </a:r>
            <a:r>
              <a:rPr sz="3600" baseline="-5999" dirty="0"/>
              <a:t>n</a:t>
            </a:r>
            <a:r>
              <a:rPr sz="3600" dirty="0"/>
              <a:t> = a</a:t>
            </a:r>
            <a:r>
              <a:rPr sz="3600" baseline="-5999" dirty="0"/>
              <a:t>n-1 </a:t>
            </a:r>
            <a:r>
              <a:rPr sz="3600" dirty="0"/>
              <a:t>+</a:t>
            </a:r>
            <a:r>
              <a:rPr sz="3600" baseline="-5999" dirty="0"/>
              <a:t> </a:t>
            </a:r>
            <a:r>
              <a:rPr lang="en-GB" sz="3600" dirty="0" smtClean="0"/>
              <a:t>2</a:t>
            </a:r>
            <a:endParaRPr sz="3600" dirty="0"/>
          </a:p>
        </p:txBody>
      </p:sp>
      <p:sp>
        <p:nvSpPr>
          <p:cNvPr id="22" name="TextBox 8"/>
          <p:cNvSpPr txBox="1"/>
          <p:nvPr/>
        </p:nvSpPr>
        <p:spPr>
          <a:xfrm>
            <a:off x="3517782" y="3927381"/>
            <a:ext cx="1661942"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err="1"/>
              <a:t>a</a:t>
            </a:r>
            <a:r>
              <a:rPr sz="3600" baseline="-5999" dirty="0" err="1"/>
              <a:t>1</a:t>
            </a:r>
            <a:r>
              <a:rPr sz="3600" dirty="0"/>
              <a:t> = </a:t>
            </a:r>
            <a:r>
              <a:rPr lang="en-GB" sz="3600" dirty="0" smtClean="0"/>
              <a:t>1</a:t>
            </a:r>
            <a:endParaRPr sz="3600" dirty="0"/>
          </a:p>
        </p:txBody>
      </p:sp>
      <p:sp>
        <p:nvSpPr>
          <p:cNvPr id="23" name="TextBox 22"/>
          <p:cNvSpPr txBox="1"/>
          <p:nvPr/>
        </p:nvSpPr>
        <p:spPr>
          <a:xfrm>
            <a:off x="1231185" y="5298685"/>
            <a:ext cx="228659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600" b="1">
                <a:solidFill>
                  <a:srgbClr val="00ACAE"/>
                </a:solidFill>
                <a:latin typeface="Verdana"/>
                <a:ea typeface="Verdana"/>
                <a:cs typeface="Verdana"/>
                <a:sym typeface="Verdana"/>
              </a:defRPr>
            </a:pP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Rule:</a:t>
            </a:r>
            <a:endParaRPr lang="en-GB" sz="3600" dirty="0"/>
          </a:p>
        </p:txBody>
      </p:sp>
      <p:sp>
        <p:nvSpPr>
          <p:cNvPr id="24" name="TextBox 8"/>
          <p:cNvSpPr txBox="1"/>
          <p:nvPr/>
        </p:nvSpPr>
        <p:spPr>
          <a:xfrm>
            <a:off x="5491855" y="5279678"/>
            <a:ext cx="3278070"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a:t>a</a:t>
            </a:r>
            <a:r>
              <a:rPr sz="3600" baseline="-5999" dirty="0"/>
              <a:t>n</a:t>
            </a:r>
            <a:r>
              <a:rPr sz="3600" dirty="0"/>
              <a:t> = </a:t>
            </a:r>
            <a:r>
              <a:rPr lang="en-GB" sz="3600" dirty="0" smtClean="0"/>
              <a:t>2 x </a:t>
            </a:r>
            <a:r>
              <a:rPr sz="3600" dirty="0" smtClean="0"/>
              <a:t>a</a:t>
            </a:r>
            <a:r>
              <a:rPr sz="3200" baseline="-5999" dirty="0" smtClean="0"/>
              <a:t>n-1</a:t>
            </a:r>
            <a:r>
              <a:rPr sz="3600" baseline="-5999" dirty="0" smtClean="0"/>
              <a:t> </a:t>
            </a:r>
            <a:endParaRPr sz="3600" dirty="0"/>
          </a:p>
        </p:txBody>
      </p:sp>
      <p:sp>
        <p:nvSpPr>
          <p:cNvPr id="25" name="TextBox 8"/>
          <p:cNvSpPr txBox="1"/>
          <p:nvPr/>
        </p:nvSpPr>
        <p:spPr>
          <a:xfrm>
            <a:off x="3517782" y="5301987"/>
            <a:ext cx="1661942"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err="1"/>
              <a:t>a</a:t>
            </a:r>
            <a:r>
              <a:rPr sz="3600" baseline="-5999" dirty="0" err="1"/>
              <a:t>1</a:t>
            </a:r>
            <a:r>
              <a:rPr sz="3600" dirty="0"/>
              <a:t> = </a:t>
            </a:r>
            <a:r>
              <a:rPr lang="en-GB" sz="3600" dirty="0" smtClean="0"/>
              <a:t>2</a:t>
            </a:r>
            <a:endParaRPr sz="3600" dirty="0"/>
          </a:p>
        </p:txBody>
      </p:sp>
      <p:sp>
        <p:nvSpPr>
          <p:cNvPr id="17" name="TextBox 8"/>
          <p:cNvSpPr txBox="1"/>
          <p:nvPr/>
        </p:nvSpPr>
        <p:spPr>
          <a:xfrm>
            <a:off x="5544107" y="5799009"/>
            <a:ext cx="3278070"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lang="en-GB" sz="3600" dirty="0"/>
              <a:t> </a:t>
            </a:r>
            <a:r>
              <a:rPr lang="en-GB" sz="3600" dirty="0" smtClean="0"/>
              <a:t>  </a:t>
            </a:r>
            <a:r>
              <a:rPr sz="3600" dirty="0" smtClean="0"/>
              <a:t> </a:t>
            </a:r>
            <a:r>
              <a:rPr sz="3600" dirty="0"/>
              <a:t>= </a:t>
            </a:r>
            <a:r>
              <a:rPr lang="en-GB" sz="3600" dirty="0" smtClean="0"/>
              <a:t>2</a:t>
            </a:r>
            <a:r>
              <a:rPr sz="3600" dirty="0" smtClean="0"/>
              <a:t>a</a:t>
            </a:r>
            <a:r>
              <a:rPr sz="3200" baseline="-5999" dirty="0" smtClean="0"/>
              <a:t>n-1</a:t>
            </a:r>
            <a:r>
              <a:rPr sz="3600" baseline="-5999" dirty="0" smtClean="0"/>
              <a:t> </a:t>
            </a:r>
            <a:endParaRPr sz="3600" dirty="0"/>
          </a:p>
        </p:txBody>
      </p:sp>
    </p:spTree>
    <p:extLst>
      <p:ext uri="{BB962C8B-B14F-4D97-AF65-F5344CB8AC3E}">
        <p14:creationId xmlns:p14="http://schemas.microsoft.com/office/powerpoint/2010/main" val="14769253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8" grpId="0" animBg="1"/>
      <p:bldP spid="19" grpId="0" animBg="1"/>
      <p:bldP spid="21" grpId="0" animBg="1"/>
      <p:bldP spid="22" grpId="0" animBg="1"/>
      <p:bldP spid="24" grpId="0" animBg="1"/>
      <p:bldP spid="25" grpId="0" animBg="1"/>
      <p:bldP spid="1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Term to term rules</a:t>
            </a:r>
          </a:p>
        </p:txBody>
      </p:sp>
      <p:sp>
        <p:nvSpPr>
          <p:cNvPr id="6" name="TextBox 12"/>
          <p:cNvSpPr txBox="1"/>
          <p:nvPr/>
        </p:nvSpPr>
        <p:spPr>
          <a:xfrm>
            <a:off x="1231183" y="1435556"/>
            <a:ext cx="7702721"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sz="3600" dirty="0">
                <a:solidFill>
                  <a:schemeClr val="tx1">
                    <a:lumMod val="65000"/>
                    <a:lumOff val="35000"/>
                  </a:schemeClr>
                </a:solidFill>
              </a:rPr>
              <a:t>1</a:t>
            </a:r>
            <a:r>
              <a:rPr lang="en-GB" sz="3600" dirty="0" smtClean="0">
                <a:solidFill>
                  <a:schemeClr val="tx1">
                    <a:lumMod val="65000"/>
                    <a:lumOff val="35000"/>
                  </a:schemeClr>
                </a:solidFill>
              </a:rPr>
              <a:t>, 4, 8, 11, 15, 18, 22, 25</a:t>
            </a:r>
            <a:endParaRPr sz="3600" dirty="0">
              <a:solidFill>
                <a:schemeClr val="tx1">
                  <a:lumMod val="65000"/>
                  <a:lumOff val="35000"/>
                </a:schemeClr>
              </a:solidFill>
            </a:endParaRPr>
          </a:p>
        </p:txBody>
      </p:sp>
      <p:sp>
        <p:nvSpPr>
          <p:cNvPr id="7" name="TextBox 12"/>
          <p:cNvSpPr txBox="1"/>
          <p:nvPr/>
        </p:nvSpPr>
        <p:spPr>
          <a:xfrm>
            <a:off x="1231181" y="4207299"/>
            <a:ext cx="7912819"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pPr algn="l"/>
            <a:r>
              <a:rPr lang="en-GB" sz="3600" dirty="0" smtClean="0">
                <a:solidFill>
                  <a:schemeClr val="tx1">
                    <a:lumMod val="65000"/>
                    <a:lumOff val="35000"/>
                  </a:schemeClr>
                </a:solidFill>
              </a:rPr>
              <a:t>1, 3, 6, 10, 15, 21, 28</a:t>
            </a:r>
            <a:endParaRPr sz="3600" dirty="0">
              <a:solidFill>
                <a:schemeClr val="tx1">
                  <a:lumMod val="65000"/>
                  <a:lumOff val="35000"/>
                </a:schemeClr>
              </a:solidFill>
            </a:endParaRPr>
          </a:p>
        </p:txBody>
      </p:sp>
      <p:sp>
        <p:nvSpPr>
          <p:cNvPr id="11" name="TextBox 10"/>
          <p:cNvSpPr txBox="1"/>
          <p:nvPr/>
        </p:nvSpPr>
        <p:spPr>
          <a:xfrm>
            <a:off x="1231185" y="2262919"/>
            <a:ext cx="228659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600" b="1">
                <a:solidFill>
                  <a:srgbClr val="00ACAE"/>
                </a:solidFill>
                <a:latin typeface="Verdana"/>
                <a:ea typeface="Verdana"/>
                <a:cs typeface="Verdana"/>
                <a:sym typeface="Verdana"/>
              </a:defRPr>
            </a:pP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Rule:</a:t>
            </a:r>
            <a:endParaRPr lang="en-GB" sz="3600" dirty="0"/>
          </a:p>
        </p:txBody>
      </p:sp>
      <p:sp>
        <p:nvSpPr>
          <p:cNvPr id="16" name="TextBox 8"/>
          <p:cNvSpPr txBox="1"/>
          <p:nvPr/>
        </p:nvSpPr>
        <p:spPr>
          <a:xfrm>
            <a:off x="1231180" y="2909248"/>
            <a:ext cx="7538743" cy="120032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b="1">
                <a:solidFill>
                  <a:srgbClr val="00ACAE"/>
                </a:solidFill>
                <a:latin typeface="Verdana"/>
                <a:ea typeface="Verdana"/>
                <a:cs typeface="Verdana"/>
                <a:sym typeface="Verdana"/>
              </a:defRPr>
            </a:pPr>
            <a:r>
              <a:rPr lang="en-GB" sz="3600" dirty="0" smtClean="0"/>
              <a:t>If </a:t>
            </a:r>
            <a:r>
              <a:rPr lang="en-GB" sz="3600" dirty="0"/>
              <a:t>n is </a:t>
            </a:r>
            <a:r>
              <a:rPr lang="en-GB" sz="3600" dirty="0" smtClean="0"/>
              <a:t>even: 	a</a:t>
            </a:r>
            <a:r>
              <a:rPr lang="en-GB" sz="3600" baseline="-5999" dirty="0" smtClean="0"/>
              <a:t>n</a:t>
            </a:r>
            <a:r>
              <a:rPr lang="en-GB" sz="3600" dirty="0" smtClean="0"/>
              <a:t> </a:t>
            </a:r>
            <a:r>
              <a:rPr lang="en-GB" sz="3600" dirty="0"/>
              <a:t>= a</a:t>
            </a:r>
            <a:r>
              <a:rPr lang="en-GB" sz="3600" baseline="-5999" dirty="0"/>
              <a:t>n-1</a:t>
            </a:r>
            <a:r>
              <a:rPr lang="en-GB" sz="3600" dirty="0"/>
              <a:t> + </a:t>
            </a:r>
            <a:r>
              <a:rPr lang="en-GB" sz="3600" dirty="0" smtClean="0"/>
              <a:t>3</a:t>
            </a:r>
            <a:endParaRPr lang="en-GB" sz="3600" dirty="0"/>
          </a:p>
          <a:p>
            <a:pPr>
              <a:defRPr b="1">
                <a:solidFill>
                  <a:srgbClr val="00ACAE"/>
                </a:solidFill>
                <a:latin typeface="Verdana"/>
                <a:ea typeface="Verdana"/>
                <a:cs typeface="Verdana"/>
                <a:sym typeface="Verdana"/>
              </a:defRPr>
            </a:pPr>
            <a:r>
              <a:rPr lang="en-GB" sz="3600" dirty="0" smtClean="0"/>
              <a:t>If </a:t>
            </a:r>
            <a:r>
              <a:rPr lang="en-GB" sz="3600" dirty="0"/>
              <a:t>n is </a:t>
            </a:r>
            <a:r>
              <a:rPr lang="en-GB" sz="3600" dirty="0" smtClean="0"/>
              <a:t>odd: 	a</a:t>
            </a:r>
            <a:r>
              <a:rPr lang="en-GB" sz="3600" baseline="-5999" dirty="0" smtClean="0"/>
              <a:t>n</a:t>
            </a:r>
            <a:r>
              <a:rPr lang="en-GB" sz="3600" dirty="0" smtClean="0"/>
              <a:t> </a:t>
            </a:r>
            <a:r>
              <a:rPr lang="en-GB" sz="3600" dirty="0"/>
              <a:t>= a</a:t>
            </a:r>
            <a:r>
              <a:rPr lang="en-GB" sz="3600" baseline="-5999" dirty="0"/>
              <a:t>n-1</a:t>
            </a:r>
            <a:r>
              <a:rPr lang="en-GB" sz="3600" dirty="0"/>
              <a:t> + </a:t>
            </a:r>
            <a:r>
              <a:rPr lang="en-GB" sz="3600" dirty="0" smtClean="0"/>
              <a:t>4</a:t>
            </a:r>
            <a:endParaRPr lang="en-GB" sz="3600" dirty="0"/>
          </a:p>
        </p:txBody>
      </p:sp>
      <p:sp>
        <p:nvSpPr>
          <p:cNvPr id="17" name="TextBox 8"/>
          <p:cNvSpPr txBox="1"/>
          <p:nvPr/>
        </p:nvSpPr>
        <p:spPr>
          <a:xfrm>
            <a:off x="3517782" y="2266221"/>
            <a:ext cx="1661942"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err="1"/>
              <a:t>a</a:t>
            </a:r>
            <a:r>
              <a:rPr sz="3600" baseline="-5999" dirty="0" err="1"/>
              <a:t>1</a:t>
            </a:r>
            <a:r>
              <a:rPr sz="3600" dirty="0"/>
              <a:t> = </a:t>
            </a:r>
            <a:r>
              <a:rPr lang="en-GB" sz="3600" dirty="0" smtClean="0"/>
              <a:t>1</a:t>
            </a:r>
            <a:endParaRPr sz="3600" dirty="0"/>
          </a:p>
        </p:txBody>
      </p:sp>
      <p:sp>
        <p:nvSpPr>
          <p:cNvPr id="18" name="TextBox 17"/>
          <p:cNvSpPr txBox="1"/>
          <p:nvPr/>
        </p:nvSpPr>
        <p:spPr>
          <a:xfrm>
            <a:off x="1231184" y="4872637"/>
            <a:ext cx="228659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600" b="1">
                <a:solidFill>
                  <a:srgbClr val="00ACAE"/>
                </a:solidFill>
                <a:latin typeface="Verdana"/>
                <a:ea typeface="Verdana"/>
                <a:cs typeface="Verdana"/>
                <a:sym typeface="Verdana"/>
              </a:defRPr>
            </a:pP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Rule:</a:t>
            </a:r>
            <a:endParaRPr lang="en-GB" sz="3600" dirty="0"/>
          </a:p>
        </p:txBody>
      </p:sp>
      <p:sp>
        <p:nvSpPr>
          <p:cNvPr id="19" name="TextBox 8"/>
          <p:cNvSpPr txBox="1"/>
          <p:nvPr/>
        </p:nvSpPr>
        <p:spPr>
          <a:xfrm>
            <a:off x="3517781" y="5377001"/>
            <a:ext cx="3278070"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a:t>a</a:t>
            </a:r>
            <a:r>
              <a:rPr sz="3600" baseline="-5999" dirty="0"/>
              <a:t>n</a:t>
            </a:r>
            <a:r>
              <a:rPr sz="3600" dirty="0"/>
              <a:t> = a</a:t>
            </a:r>
            <a:r>
              <a:rPr sz="3600" baseline="-5999" dirty="0"/>
              <a:t>n-1 </a:t>
            </a:r>
            <a:r>
              <a:rPr sz="3600" dirty="0"/>
              <a:t>+</a:t>
            </a:r>
            <a:r>
              <a:rPr sz="3600" baseline="-5999" dirty="0"/>
              <a:t> </a:t>
            </a:r>
            <a:r>
              <a:rPr lang="en-GB" sz="3600" dirty="0" smtClean="0"/>
              <a:t>n</a:t>
            </a:r>
            <a:endParaRPr sz="3600" dirty="0"/>
          </a:p>
        </p:txBody>
      </p:sp>
      <p:sp>
        <p:nvSpPr>
          <p:cNvPr id="20" name="TextBox 8"/>
          <p:cNvSpPr txBox="1"/>
          <p:nvPr/>
        </p:nvSpPr>
        <p:spPr>
          <a:xfrm>
            <a:off x="3517781" y="4875939"/>
            <a:ext cx="1661942"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err="1"/>
              <a:t>a</a:t>
            </a:r>
            <a:r>
              <a:rPr sz="3600" baseline="-5999" dirty="0" err="1"/>
              <a:t>1</a:t>
            </a:r>
            <a:r>
              <a:rPr sz="3600" dirty="0"/>
              <a:t> = </a:t>
            </a:r>
            <a:r>
              <a:rPr lang="en-GB" sz="3600" dirty="0" smtClean="0"/>
              <a:t>1</a:t>
            </a:r>
            <a:endParaRPr sz="3600" dirty="0"/>
          </a:p>
        </p:txBody>
      </p:sp>
      <p:sp>
        <p:nvSpPr>
          <p:cNvPr id="12" name="Rectangle 11"/>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272600618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7" grpId="0" animBg="1"/>
      <p:bldP spid="19" grpId="0" animBg="1"/>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
        <p:nvSpPr>
          <p:cNvPr id="4" name="TextBox 3"/>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Term to term rules</a:t>
            </a:r>
          </a:p>
        </p:txBody>
      </p:sp>
      <p:sp>
        <p:nvSpPr>
          <p:cNvPr id="6" name="TextBox 12"/>
          <p:cNvSpPr txBox="1"/>
          <p:nvPr/>
        </p:nvSpPr>
        <p:spPr>
          <a:xfrm>
            <a:off x="1231183" y="1684946"/>
            <a:ext cx="7702721" cy="64633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sz="3600" dirty="0" smtClean="0">
                <a:solidFill>
                  <a:schemeClr val="tx1">
                    <a:lumMod val="65000"/>
                    <a:lumOff val="35000"/>
                  </a:schemeClr>
                </a:solidFill>
              </a:rPr>
              <a:t>4, 5, 3, 6, 2, 7, </a:t>
            </a:r>
            <a:r>
              <a:rPr lang="en-GB" sz="3600" dirty="0">
                <a:solidFill>
                  <a:schemeClr val="tx1">
                    <a:lumMod val="65000"/>
                    <a:lumOff val="35000"/>
                  </a:schemeClr>
                </a:solidFill>
              </a:rPr>
              <a:t>1</a:t>
            </a:r>
            <a:r>
              <a:rPr lang="en-GB" sz="3600" dirty="0" smtClean="0">
                <a:solidFill>
                  <a:schemeClr val="tx1">
                    <a:lumMod val="65000"/>
                    <a:lumOff val="35000"/>
                  </a:schemeClr>
                </a:solidFill>
              </a:rPr>
              <a:t>, 8</a:t>
            </a:r>
            <a:endParaRPr sz="3600" dirty="0">
              <a:solidFill>
                <a:schemeClr val="tx1">
                  <a:lumMod val="65000"/>
                  <a:lumOff val="35000"/>
                </a:schemeClr>
              </a:solidFill>
            </a:endParaRPr>
          </a:p>
        </p:txBody>
      </p:sp>
      <p:sp>
        <p:nvSpPr>
          <p:cNvPr id="7" name="TextBox 12"/>
          <p:cNvSpPr txBox="1"/>
          <p:nvPr/>
        </p:nvSpPr>
        <p:spPr>
          <a:xfrm>
            <a:off x="1231181" y="4217191"/>
            <a:ext cx="7912819" cy="64633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pPr algn="l"/>
            <a:r>
              <a:rPr lang="en-GB" sz="3600" dirty="0" smtClean="0">
                <a:solidFill>
                  <a:schemeClr val="tx1">
                    <a:lumMod val="65000"/>
                    <a:lumOff val="35000"/>
                  </a:schemeClr>
                </a:solidFill>
              </a:rPr>
              <a:t>1, 4, 9, 16, 25, 36</a:t>
            </a:r>
            <a:endParaRPr sz="3600" dirty="0">
              <a:solidFill>
                <a:schemeClr val="tx1">
                  <a:lumMod val="65000"/>
                  <a:lumOff val="35000"/>
                </a:schemeClr>
              </a:solidFill>
            </a:endParaRPr>
          </a:p>
        </p:txBody>
      </p:sp>
      <p:sp>
        <p:nvSpPr>
          <p:cNvPr id="11" name="TextBox 10"/>
          <p:cNvSpPr txBox="1"/>
          <p:nvPr/>
        </p:nvSpPr>
        <p:spPr>
          <a:xfrm>
            <a:off x="1231185" y="2262919"/>
            <a:ext cx="228659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600" b="1">
                <a:solidFill>
                  <a:srgbClr val="00ACAE"/>
                </a:solidFill>
                <a:latin typeface="Verdana"/>
                <a:ea typeface="Verdana"/>
                <a:cs typeface="Verdana"/>
                <a:sym typeface="Verdana"/>
              </a:defRPr>
            </a:pP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Rule:</a:t>
            </a:r>
            <a:endParaRPr lang="en-GB" sz="3600" dirty="0"/>
          </a:p>
        </p:txBody>
      </p:sp>
      <p:sp>
        <p:nvSpPr>
          <p:cNvPr id="16" name="TextBox 8"/>
          <p:cNvSpPr txBox="1"/>
          <p:nvPr/>
        </p:nvSpPr>
        <p:spPr>
          <a:xfrm>
            <a:off x="1231180" y="2909248"/>
            <a:ext cx="7538743" cy="1200325"/>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b="1">
                <a:solidFill>
                  <a:srgbClr val="00ACAE"/>
                </a:solidFill>
                <a:latin typeface="Verdana"/>
                <a:ea typeface="Verdana"/>
                <a:cs typeface="Verdana"/>
                <a:sym typeface="Verdana"/>
              </a:defRPr>
            </a:pPr>
            <a:r>
              <a:rPr lang="en-GB" sz="3200" dirty="0" smtClean="0"/>
              <a:t>If </a:t>
            </a:r>
            <a:r>
              <a:rPr lang="en-GB" sz="3200" dirty="0"/>
              <a:t>n is </a:t>
            </a:r>
            <a:r>
              <a:rPr lang="en-GB" sz="3200" dirty="0" smtClean="0"/>
              <a:t>even: </a:t>
            </a:r>
            <a:r>
              <a:rPr lang="en-GB" sz="3600" dirty="0" smtClean="0"/>
              <a:t>a</a:t>
            </a:r>
            <a:r>
              <a:rPr lang="en-GB" sz="3600" baseline="-5999" dirty="0" smtClean="0"/>
              <a:t>n</a:t>
            </a:r>
            <a:r>
              <a:rPr lang="en-GB" sz="3600" dirty="0" smtClean="0"/>
              <a:t> </a:t>
            </a:r>
            <a:r>
              <a:rPr lang="en-GB" sz="3600" dirty="0"/>
              <a:t>= a</a:t>
            </a:r>
            <a:r>
              <a:rPr lang="en-GB" sz="3600" baseline="-5999" dirty="0"/>
              <a:t>n-1</a:t>
            </a:r>
            <a:r>
              <a:rPr lang="en-GB" sz="3600" dirty="0"/>
              <a:t> + </a:t>
            </a:r>
            <a:r>
              <a:rPr lang="en-GB" sz="3600" dirty="0" smtClean="0"/>
              <a:t>(n-1)</a:t>
            </a:r>
            <a:endParaRPr lang="en-GB" sz="3600" dirty="0"/>
          </a:p>
          <a:p>
            <a:pPr>
              <a:defRPr b="1">
                <a:solidFill>
                  <a:srgbClr val="00ACAE"/>
                </a:solidFill>
                <a:latin typeface="Verdana"/>
                <a:ea typeface="Verdana"/>
                <a:cs typeface="Verdana"/>
                <a:sym typeface="Verdana"/>
              </a:defRPr>
            </a:pPr>
            <a:r>
              <a:rPr lang="en-GB" sz="3200" dirty="0" smtClean="0"/>
              <a:t>If </a:t>
            </a:r>
            <a:r>
              <a:rPr lang="en-GB" sz="3200" dirty="0"/>
              <a:t>n is </a:t>
            </a:r>
            <a:r>
              <a:rPr lang="en-GB" sz="3200" dirty="0" smtClean="0"/>
              <a:t>odd: </a:t>
            </a:r>
            <a:r>
              <a:rPr lang="en-GB" sz="3600" dirty="0" smtClean="0"/>
              <a:t>	 a</a:t>
            </a:r>
            <a:r>
              <a:rPr lang="en-GB" sz="3600" baseline="-5999" dirty="0" smtClean="0"/>
              <a:t>n</a:t>
            </a:r>
            <a:r>
              <a:rPr lang="en-GB" sz="3600" dirty="0" smtClean="0"/>
              <a:t> </a:t>
            </a:r>
            <a:r>
              <a:rPr lang="en-GB" sz="3600" dirty="0"/>
              <a:t>= a</a:t>
            </a:r>
            <a:r>
              <a:rPr lang="en-GB" sz="3600" baseline="-5999" dirty="0"/>
              <a:t>n-1</a:t>
            </a:r>
            <a:r>
              <a:rPr lang="en-GB" sz="3600" dirty="0"/>
              <a:t> -</a:t>
            </a:r>
            <a:r>
              <a:rPr lang="en-GB" sz="3600" dirty="0" smtClean="0"/>
              <a:t> (n-1)</a:t>
            </a:r>
            <a:endParaRPr lang="en-GB" sz="3600" dirty="0"/>
          </a:p>
        </p:txBody>
      </p:sp>
      <p:sp>
        <p:nvSpPr>
          <p:cNvPr id="17" name="TextBox 8"/>
          <p:cNvSpPr txBox="1"/>
          <p:nvPr/>
        </p:nvSpPr>
        <p:spPr>
          <a:xfrm>
            <a:off x="3517782" y="2266221"/>
            <a:ext cx="1661942"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err="1"/>
              <a:t>a</a:t>
            </a:r>
            <a:r>
              <a:rPr sz="3600" baseline="-5999" dirty="0" err="1"/>
              <a:t>1</a:t>
            </a:r>
            <a:r>
              <a:rPr sz="3600" dirty="0"/>
              <a:t> = </a:t>
            </a:r>
            <a:r>
              <a:rPr lang="en-GB" sz="3600" dirty="0" smtClean="0"/>
              <a:t>4</a:t>
            </a:r>
            <a:endParaRPr sz="3600" dirty="0"/>
          </a:p>
        </p:txBody>
      </p:sp>
      <p:sp>
        <p:nvSpPr>
          <p:cNvPr id="18" name="TextBox 17"/>
          <p:cNvSpPr txBox="1"/>
          <p:nvPr/>
        </p:nvSpPr>
        <p:spPr>
          <a:xfrm>
            <a:off x="1231184" y="4872637"/>
            <a:ext cx="2286598"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defRPr sz="2600" b="1">
                <a:solidFill>
                  <a:srgbClr val="00ACAE"/>
                </a:solidFill>
                <a:latin typeface="Verdana"/>
                <a:ea typeface="Verdana"/>
                <a:cs typeface="Verdana"/>
                <a:sym typeface="Verdana"/>
              </a:defRPr>
            </a:pPr>
            <a:r>
              <a:rPr kumimoji="0" lang="en-GB" sz="36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Rule:</a:t>
            </a:r>
            <a:endParaRPr lang="en-GB" sz="3600" dirty="0"/>
          </a:p>
        </p:txBody>
      </p:sp>
      <p:sp>
        <p:nvSpPr>
          <p:cNvPr id="19" name="TextBox 8"/>
          <p:cNvSpPr txBox="1"/>
          <p:nvPr/>
        </p:nvSpPr>
        <p:spPr>
          <a:xfrm>
            <a:off x="3517780" y="5377001"/>
            <a:ext cx="5416123"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a:t>a</a:t>
            </a:r>
            <a:r>
              <a:rPr sz="3600" baseline="-5999" dirty="0"/>
              <a:t>n</a:t>
            </a:r>
            <a:r>
              <a:rPr sz="3600" dirty="0"/>
              <a:t> = a</a:t>
            </a:r>
            <a:r>
              <a:rPr sz="3600" baseline="-5999" dirty="0"/>
              <a:t>n-1 </a:t>
            </a:r>
            <a:r>
              <a:rPr sz="3600" dirty="0"/>
              <a:t>+ </a:t>
            </a:r>
            <a:r>
              <a:rPr lang="en-GB" sz="3600" dirty="0" err="1" smtClean="0"/>
              <a:t>2xn</a:t>
            </a:r>
            <a:r>
              <a:rPr lang="en-GB" sz="3600" dirty="0" smtClean="0"/>
              <a:t> - 1</a:t>
            </a:r>
            <a:endParaRPr sz="3600" dirty="0"/>
          </a:p>
        </p:txBody>
      </p:sp>
      <p:sp>
        <p:nvSpPr>
          <p:cNvPr id="20" name="TextBox 8"/>
          <p:cNvSpPr txBox="1"/>
          <p:nvPr/>
        </p:nvSpPr>
        <p:spPr>
          <a:xfrm>
            <a:off x="3517781" y="4875939"/>
            <a:ext cx="1661942"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sz="3600" dirty="0" err="1"/>
              <a:t>a</a:t>
            </a:r>
            <a:r>
              <a:rPr sz="3600" baseline="-5999" dirty="0" err="1"/>
              <a:t>1</a:t>
            </a:r>
            <a:r>
              <a:rPr sz="3600" dirty="0"/>
              <a:t> = </a:t>
            </a:r>
            <a:r>
              <a:rPr lang="en-GB" sz="3600" dirty="0" smtClean="0"/>
              <a:t>1</a:t>
            </a:r>
            <a:endParaRPr sz="3600" dirty="0"/>
          </a:p>
        </p:txBody>
      </p:sp>
      <p:sp>
        <p:nvSpPr>
          <p:cNvPr id="13" name="TextBox 8"/>
          <p:cNvSpPr txBox="1"/>
          <p:nvPr/>
        </p:nvSpPr>
        <p:spPr>
          <a:xfrm>
            <a:off x="3570031" y="5949331"/>
            <a:ext cx="5416123" cy="646327"/>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lang="en-GB" sz="3600" dirty="0"/>
              <a:t> </a:t>
            </a:r>
            <a:r>
              <a:rPr lang="en-GB" sz="3600" dirty="0" smtClean="0"/>
              <a:t>   </a:t>
            </a:r>
            <a:r>
              <a:rPr sz="3600" dirty="0" smtClean="0"/>
              <a:t>= </a:t>
            </a:r>
            <a:r>
              <a:rPr sz="3600" dirty="0"/>
              <a:t>a</a:t>
            </a:r>
            <a:r>
              <a:rPr sz="3600" baseline="-5999" dirty="0"/>
              <a:t>n-1 </a:t>
            </a:r>
            <a:r>
              <a:rPr sz="3600" dirty="0"/>
              <a:t>+ </a:t>
            </a:r>
            <a:r>
              <a:rPr lang="en-GB" sz="3600" dirty="0" err="1" smtClean="0"/>
              <a:t>2n</a:t>
            </a:r>
            <a:r>
              <a:rPr lang="en-GB" sz="3600" dirty="0" smtClean="0"/>
              <a:t> </a:t>
            </a:r>
            <a:r>
              <a:rPr lang="en-GB" sz="3600" dirty="0" smtClean="0"/>
              <a:t>- 1</a:t>
            </a:r>
            <a:endParaRPr sz="3600" dirty="0"/>
          </a:p>
        </p:txBody>
      </p:sp>
    </p:spTree>
    <p:extLst>
      <p:ext uri="{BB962C8B-B14F-4D97-AF65-F5344CB8AC3E}">
        <p14:creationId xmlns:p14="http://schemas.microsoft.com/office/powerpoint/2010/main" val="271810434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P spid="19" grpId="0" animBg="1"/>
      <p:bldP spid="20" grpId="0" animBg="1"/>
      <p:bldP spid="1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
        <p:nvSpPr>
          <p:cNvPr id="229" name="TextBox 8"/>
          <p:cNvSpPr txBox="1"/>
          <p:nvPr/>
        </p:nvSpPr>
        <p:spPr>
          <a:xfrm>
            <a:off x="1231187" y="4773888"/>
            <a:ext cx="3848813" cy="1569656"/>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4800" b="1">
                <a:solidFill>
                  <a:srgbClr val="00ACAE"/>
                </a:solidFill>
                <a:latin typeface="Verdana"/>
                <a:ea typeface="Verdana"/>
                <a:cs typeface="Verdana"/>
                <a:sym typeface="Verdana"/>
              </a:defRPr>
            </a:pPr>
            <a:r>
              <a:rPr sz="3200" dirty="0" smtClean="0">
                <a:solidFill>
                  <a:schemeClr val="tx1">
                    <a:lumMod val="65000"/>
                    <a:lumOff val="35000"/>
                  </a:schemeClr>
                </a:solidFill>
              </a:rPr>
              <a:t>a</a:t>
            </a:r>
            <a:r>
              <a:rPr sz="3200" baseline="-5999" dirty="0" smtClean="0">
                <a:solidFill>
                  <a:schemeClr val="tx1">
                    <a:lumMod val="65000"/>
                    <a:lumOff val="35000"/>
                  </a:schemeClr>
                </a:solidFill>
              </a:rPr>
              <a:t>1</a:t>
            </a:r>
            <a:r>
              <a:rPr lang="en-GB" sz="3200" dirty="0" smtClean="0">
                <a:solidFill>
                  <a:schemeClr val="tx1">
                    <a:lumMod val="65000"/>
                    <a:lumOff val="35000"/>
                  </a:schemeClr>
                </a:solidFill>
              </a:rPr>
              <a:t> = 1 x 5 = 5</a:t>
            </a:r>
          </a:p>
          <a:p>
            <a:pPr>
              <a:defRPr sz="4800" b="1">
                <a:solidFill>
                  <a:srgbClr val="00ACAE"/>
                </a:solidFill>
                <a:latin typeface="Verdana"/>
                <a:ea typeface="Verdana"/>
                <a:cs typeface="Verdana"/>
                <a:sym typeface="Verdana"/>
              </a:defRPr>
            </a:pPr>
            <a:r>
              <a:rPr lang="en-GB" sz="3200" dirty="0" err="1" smtClean="0">
                <a:solidFill>
                  <a:schemeClr val="tx1">
                    <a:lumMod val="65000"/>
                    <a:lumOff val="35000"/>
                  </a:schemeClr>
                </a:solidFill>
              </a:rPr>
              <a:t>a</a:t>
            </a:r>
            <a:r>
              <a:rPr lang="en-GB" sz="3200" baseline="-5999" dirty="0" err="1" smtClean="0">
                <a:solidFill>
                  <a:schemeClr val="tx1">
                    <a:lumMod val="65000"/>
                    <a:lumOff val="35000"/>
                  </a:schemeClr>
                </a:solidFill>
              </a:rPr>
              <a:t>2</a:t>
            </a:r>
            <a:r>
              <a:rPr lang="en-GB" sz="3200" dirty="0" smtClean="0">
                <a:solidFill>
                  <a:schemeClr val="tx1">
                    <a:lumMod val="65000"/>
                    <a:lumOff val="35000"/>
                  </a:schemeClr>
                </a:solidFill>
              </a:rPr>
              <a:t> </a:t>
            </a:r>
            <a:r>
              <a:rPr lang="en-GB" sz="3200" dirty="0">
                <a:solidFill>
                  <a:schemeClr val="tx1">
                    <a:lumMod val="65000"/>
                    <a:lumOff val="35000"/>
                  </a:schemeClr>
                </a:solidFill>
              </a:rPr>
              <a:t>= </a:t>
            </a:r>
            <a:r>
              <a:rPr lang="en-GB" sz="3200" dirty="0" smtClean="0">
                <a:solidFill>
                  <a:schemeClr val="tx1">
                    <a:lumMod val="65000"/>
                    <a:lumOff val="35000"/>
                  </a:schemeClr>
                </a:solidFill>
              </a:rPr>
              <a:t>2 x 5 = 10</a:t>
            </a:r>
            <a:endParaRPr lang="en-GB" sz="3200" dirty="0">
              <a:solidFill>
                <a:schemeClr val="tx1">
                  <a:lumMod val="65000"/>
                  <a:lumOff val="35000"/>
                </a:schemeClr>
              </a:solidFill>
            </a:endParaRPr>
          </a:p>
          <a:p>
            <a:pPr>
              <a:defRPr sz="4800" b="1">
                <a:solidFill>
                  <a:srgbClr val="00ACAE"/>
                </a:solidFill>
                <a:latin typeface="Verdana"/>
                <a:ea typeface="Verdana"/>
                <a:cs typeface="Verdana"/>
                <a:sym typeface="Verdana"/>
              </a:defRPr>
            </a:pPr>
            <a:r>
              <a:rPr lang="en-GB" sz="3200" dirty="0" err="1" smtClean="0">
                <a:solidFill>
                  <a:schemeClr val="tx1">
                    <a:lumMod val="65000"/>
                    <a:lumOff val="35000"/>
                  </a:schemeClr>
                </a:solidFill>
              </a:rPr>
              <a:t>a</a:t>
            </a:r>
            <a:r>
              <a:rPr lang="en-GB" sz="3200" baseline="-5999" dirty="0" err="1" smtClean="0">
                <a:solidFill>
                  <a:schemeClr val="tx1">
                    <a:lumMod val="65000"/>
                    <a:lumOff val="35000"/>
                  </a:schemeClr>
                </a:solidFill>
              </a:rPr>
              <a:t>3</a:t>
            </a:r>
            <a:r>
              <a:rPr lang="en-GB" sz="3200" dirty="0" smtClean="0">
                <a:solidFill>
                  <a:schemeClr val="tx1">
                    <a:lumMod val="65000"/>
                    <a:lumOff val="35000"/>
                  </a:schemeClr>
                </a:solidFill>
              </a:rPr>
              <a:t> </a:t>
            </a:r>
            <a:r>
              <a:rPr lang="en-GB" sz="3200" dirty="0">
                <a:solidFill>
                  <a:schemeClr val="tx1">
                    <a:lumMod val="65000"/>
                    <a:lumOff val="35000"/>
                  </a:schemeClr>
                </a:solidFill>
              </a:rPr>
              <a:t>= </a:t>
            </a:r>
            <a:r>
              <a:rPr lang="en-GB" sz="3200" dirty="0" smtClean="0">
                <a:solidFill>
                  <a:schemeClr val="tx1">
                    <a:lumMod val="65000"/>
                    <a:lumOff val="35000"/>
                  </a:schemeClr>
                </a:solidFill>
              </a:rPr>
              <a:t>3 x 5 = 15</a:t>
            </a:r>
            <a:endParaRPr lang="en-GB" sz="3200" dirty="0">
              <a:solidFill>
                <a:schemeClr val="tx1">
                  <a:lumMod val="65000"/>
                  <a:lumOff val="35000"/>
                </a:schemeClr>
              </a:solidFill>
            </a:endParaRPr>
          </a:p>
        </p:txBody>
      </p:sp>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Position to term rules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le 6"/>
          <p:cNvGraphicFramePr>
            <a:graphicFrameLocks noGrp="1"/>
          </p:cNvGraphicFramePr>
          <p:nvPr>
            <p:extLst/>
          </p:nvPr>
        </p:nvGraphicFramePr>
        <p:xfrm>
          <a:off x="1231186" y="3066717"/>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a</a:t>
                      </a:r>
                      <a:r>
                        <a:rPr lang="en-GB" sz="4500" b="1" baseline="-25000"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a:t>
                      </a:r>
                      <a:endParaRPr lang="en-GB" sz="4500" b="1" baseline="-25000"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Rectangle 1"/>
          <p:cNvSpPr/>
          <p:nvPr/>
        </p:nvSpPr>
        <p:spPr>
          <a:xfrm>
            <a:off x="5599986" y="4770947"/>
            <a:ext cx="3011601" cy="1200329"/>
          </a:xfrm>
          <a:prstGeom prst="rect">
            <a:avLst/>
          </a:prstGeom>
        </p:spPr>
        <p:txBody>
          <a:bodyPr wrap="square">
            <a:spAutoFit/>
          </a:bodyPr>
          <a:lstStyle/>
          <a:p>
            <a:pPr algn="ctr">
              <a:defRPr sz="4800" b="1">
                <a:solidFill>
                  <a:srgbClr val="00ACAE"/>
                </a:solidFill>
                <a:latin typeface="Verdana"/>
                <a:ea typeface="Verdana"/>
                <a:cs typeface="Verdana"/>
                <a:sym typeface="Verdana"/>
              </a:defRPr>
            </a:pPr>
            <a:r>
              <a:rPr lang="en-GB" sz="3600" dirty="0" smtClean="0">
                <a:solidFill>
                  <a:srgbClr val="00ACAE"/>
                </a:solidFill>
              </a:rPr>
              <a:t>a</a:t>
            </a:r>
            <a:r>
              <a:rPr lang="en-GB" sz="3600" baseline="-5999" dirty="0" smtClean="0">
                <a:solidFill>
                  <a:srgbClr val="00ACAE"/>
                </a:solidFill>
              </a:rPr>
              <a:t>n</a:t>
            </a:r>
            <a:r>
              <a:rPr lang="en-GB" sz="3600" dirty="0" smtClean="0">
                <a:solidFill>
                  <a:srgbClr val="00ACAE"/>
                </a:solidFill>
              </a:rPr>
              <a:t> </a:t>
            </a:r>
            <a:r>
              <a:rPr lang="en-GB" sz="3600" dirty="0">
                <a:solidFill>
                  <a:srgbClr val="00ACAE"/>
                </a:solidFill>
              </a:rPr>
              <a:t>= </a:t>
            </a:r>
            <a:r>
              <a:rPr lang="en-GB" sz="3600" dirty="0" smtClean="0">
                <a:solidFill>
                  <a:srgbClr val="00ACAE"/>
                </a:solidFill>
              </a:rPr>
              <a:t>5 x n</a:t>
            </a:r>
          </a:p>
          <a:p>
            <a:pPr algn="ctr">
              <a:defRPr sz="4800" b="1">
                <a:solidFill>
                  <a:srgbClr val="00ACAE"/>
                </a:solidFill>
                <a:latin typeface="Verdana"/>
                <a:ea typeface="Verdana"/>
                <a:cs typeface="Verdana"/>
                <a:sym typeface="Verdana"/>
              </a:defRPr>
            </a:pPr>
            <a:r>
              <a:rPr lang="en-GB" sz="3600" dirty="0" smtClean="0">
                <a:solidFill>
                  <a:srgbClr val="00ACAE"/>
                </a:solidFill>
              </a:rPr>
              <a:t>= 5n</a:t>
            </a:r>
          </a:p>
        </p:txBody>
      </p:sp>
      <p:sp>
        <p:nvSpPr>
          <p:cNvPr id="10" name="TextBox 9"/>
          <p:cNvSpPr txBox="1"/>
          <p:nvPr/>
        </p:nvSpPr>
        <p:spPr>
          <a:xfrm>
            <a:off x="1231187" y="1388471"/>
            <a:ext cx="7815828" cy="1569658"/>
          </a:xfrm>
          <a:prstGeom prst="rect">
            <a:avLst/>
          </a:prstGeom>
          <a:noFill/>
          <a:ln w="12700" cap="flat">
            <a:solidFill>
              <a:srgbClr val="83B9DA"/>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We’ve </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been using </a:t>
            </a:r>
            <a:r>
              <a:rPr lang="en-GB" sz="24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a</a:t>
            </a:r>
            <a:r>
              <a:rPr lang="en-GB" sz="2400" b="1" baseline="-25000"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n-1</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for</a:t>
            </a: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term-to-term rules</a:t>
            </a:r>
          </a:p>
          <a:p>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You can also go </a:t>
            </a:r>
            <a:r>
              <a:rPr lang="en-GB" sz="24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directly</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to any term in the sequence using </a:t>
            </a:r>
            <a:r>
              <a:rPr lang="en-GB" sz="24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 </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we can call this a </a:t>
            </a:r>
            <a:r>
              <a:rPr lang="en-GB" sz="24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position-to-term rule</a:t>
            </a:r>
            <a:endParaRPr kumimoji="0" lang="en-GB" sz="2400" b="1" i="0" u="none" strike="noStrike" cap="none" spc="0" normalizeH="0" baseline="-25000" dirty="0">
              <a:ln>
                <a:noFill/>
              </a:ln>
              <a:solidFill>
                <a:srgbClr val="83B9DA"/>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Tree>
    <p:extLst>
      <p:ext uri="{BB962C8B-B14F-4D97-AF65-F5344CB8AC3E}">
        <p14:creationId xmlns:p14="http://schemas.microsoft.com/office/powerpoint/2010/main" val="72139898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Position to term rules</a:t>
            </a:r>
          </a:p>
        </p:txBody>
      </p:sp>
      <p:graphicFrame>
        <p:nvGraphicFramePr>
          <p:cNvPr id="7" name="Table 6"/>
          <p:cNvGraphicFramePr>
            <a:graphicFrameLocks noGrp="1"/>
          </p:cNvGraphicFramePr>
          <p:nvPr>
            <p:extLst/>
          </p:nvPr>
        </p:nvGraphicFramePr>
        <p:xfrm>
          <a:off x="1231186" y="1629809"/>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a</a:t>
                      </a:r>
                      <a:r>
                        <a:rPr lang="en-GB" sz="4500" b="1" baseline="-25000"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a:t>
                      </a:r>
                      <a:endParaRPr lang="en-GB" sz="4500" b="1" baseline="-25000"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30</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Rectangle 1"/>
          <p:cNvSpPr/>
          <p:nvPr/>
        </p:nvSpPr>
        <p:spPr>
          <a:xfrm>
            <a:off x="4085220" y="3392420"/>
            <a:ext cx="2107759" cy="646331"/>
          </a:xfrm>
          <a:prstGeom prst="rect">
            <a:avLst/>
          </a:prstGeom>
        </p:spPr>
        <p:txBody>
          <a:bodyPr wrap="square">
            <a:spAutoFit/>
          </a:bodyPr>
          <a:lstStyle/>
          <a:p>
            <a:pPr>
              <a:defRPr sz="4800" b="1">
                <a:solidFill>
                  <a:srgbClr val="00ACAE"/>
                </a:solidFill>
                <a:latin typeface="Verdana"/>
                <a:ea typeface="Verdana"/>
                <a:cs typeface="Verdana"/>
                <a:sym typeface="Verdana"/>
              </a:defRPr>
            </a:pPr>
            <a:r>
              <a:rPr lang="en-GB" sz="3600" dirty="0" smtClean="0">
                <a:solidFill>
                  <a:srgbClr val="00ACAE"/>
                </a:solidFill>
              </a:rPr>
              <a:t>a</a:t>
            </a:r>
            <a:r>
              <a:rPr lang="en-GB" sz="3600" baseline="-5999" dirty="0" smtClean="0">
                <a:solidFill>
                  <a:srgbClr val="00ACAE"/>
                </a:solidFill>
              </a:rPr>
              <a:t>n</a:t>
            </a:r>
            <a:r>
              <a:rPr lang="en-GB" sz="3600" dirty="0" smtClean="0">
                <a:solidFill>
                  <a:srgbClr val="00ACAE"/>
                </a:solidFill>
              </a:rPr>
              <a:t> = </a:t>
            </a:r>
            <a:r>
              <a:rPr lang="en-GB" sz="3600" dirty="0" err="1" smtClean="0">
                <a:solidFill>
                  <a:srgbClr val="00ACAE"/>
                </a:solidFill>
              </a:rPr>
              <a:t>5n</a:t>
            </a:r>
            <a:endParaRPr lang="en-GB" sz="3600" dirty="0" smtClean="0">
              <a:solidFill>
                <a:srgbClr val="00ACAE"/>
              </a:solidFill>
            </a:endParaRPr>
          </a:p>
        </p:txBody>
      </p:sp>
      <p:sp>
        <p:nvSpPr>
          <p:cNvPr id="8" name="TextBox 7"/>
          <p:cNvSpPr txBox="1"/>
          <p:nvPr/>
        </p:nvSpPr>
        <p:spPr>
          <a:xfrm>
            <a:off x="1231186" y="4246624"/>
            <a:ext cx="753874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kumimoji="0" lang="en-GB" sz="28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Find the 100</a:t>
            </a:r>
            <a:r>
              <a:rPr kumimoji="0" lang="en-GB" sz="2800" b="1" i="0" u="none" strike="noStrike" cap="none" spc="0" normalizeH="0" baseline="3000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th</a:t>
            </a:r>
            <a:r>
              <a:rPr kumimoji="0" lang="en-GB" sz="28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term:</a:t>
            </a:r>
            <a:endParaRPr kumimoji="0" lang="en-GB" sz="3600" b="1" i="0" u="none" strike="noStrike" cap="none" spc="0" normalizeH="0" dirty="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12" name="TextBox 8"/>
          <p:cNvSpPr txBox="1"/>
          <p:nvPr/>
        </p:nvSpPr>
        <p:spPr>
          <a:xfrm>
            <a:off x="1231186" y="4893215"/>
            <a:ext cx="7912814" cy="1077214"/>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600" b="1">
                <a:solidFill>
                  <a:srgbClr val="00ACAE"/>
                </a:solidFill>
                <a:latin typeface="Verdana"/>
                <a:ea typeface="Verdana"/>
                <a:cs typeface="Verdana"/>
                <a:sym typeface="Verdana"/>
              </a:defRPr>
            </a:pPr>
            <a:r>
              <a:rPr lang="en-GB" sz="3200" dirty="0" smtClean="0"/>
              <a:t>The 100</a:t>
            </a:r>
            <a:r>
              <a:rPr lang="en-GB" sz="3200" baseline="30000" dirty="0" smtClean="0"/>
              <a:t>th</a:t>
            </a:r>
            <a:r>
              <a:rPr lang="en-GB" sz="3200" dirty="0" smtClean="0"/>
              <a:t> term means n = 100</a:t>
            </a:r>
          </a:p>
          <a:p>
            <a:pPr>
              <a:defRPr sz="2600" b="1">
                <a:solidFill>
                  <a:srgbClr val="00ACAE"/>
                </a:solidFill>
                <a:latin typeface="Verdana"/>
                <a:ea typeface="Verdana"/>
                <a:cs typeface="Verdana"/>
                <a:sym typeface="Verdana"/>
              </a:defRPr>
            </a:pPr>
            <a:r>
              <a:rPr lang="en-GB" sz="3200" dirty="0" smtClean="0"/>
              <a:t> a</a:t>
            </a:r>
            <a:r>
              <a:rPr lang="en-GB" sz="3200" baseline="-25000" dirty="0" smtClean="0"/>
              <a:t>100</a:t>
            </a:r>
            <a:r>
              <a:rPr lang="en-GB" sz="3200" dirty="0" smtClean="0"/>
              <a:t>= 5 x 100 = 500</a:t>
            </a:r>
            <a:endParaRPr sz="3200" baseline="31999" dirty="0"/>
          </a:p>
        </p:txBody>
      </p:sp>
      <p:sp>
        <p:nvSpPr>
          <p:cNvPr id="9" name="Rectangle 8"/>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336010433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Position to term rules</a:t>
            </a:r>
          </a:p>
        </p:txBody>
      </p:sp>
      <p:graphicFrame>
        <p:nvGraphicFramePr>
          <p:cNvPr id="7" name="Table 6"/>
          <p:cNvGraphicFramePr>
            <a:graphicFrameLocks noGrp="1"/>
          </p:cNvGraphicFramePr>
          <p:nvPr>
            <p:extLst/>
          </p:nvPr>
        </p:nvGraphicFramePr>
        <p:xfrm>
          <a:off x="1231186" y="1629809"/>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a</a:t>
                      </a:r>
                      <a:r>
                        <a:rPr lang="en-GB" sz="4500" b="1" baseline="-25000"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a:t>
                      </a:r>
                      <a:endParaRPr lang="en-GB" sz="4500" b="1" baseline="-25000"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9</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16</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36</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Rectangle 1"/>
          <p:cNvSpPr/>
          <p:nvPr/>
        </p:nvSpPr>
        <p:spPr>
          <a:xfrm>
            <a:off x="3494755" y="3914982"/>
            <a:ext cx="3011601" cy="646331"/>
          </a:xfrm>
          <a:prstGeom prst="rect">
            <a:avLst/>
          </a:prstGeom>
        </p:spPr>
        <p:txBody>
          <a:bodyPr wrap="square">
            <a:spAutoFit/>
          </a:bodyPr>
          <a:lstStyle/>
          <a:p>
            <a:pPr>
              <a:defRPr sz="4800" b="1">
                <a:solidFill>
                  <a:srgbClr val="00ACAE"/>
                </a:solidFill>
                <a:latin typeface="Verdana"/>
                <a:ea typeface="Verdana"/>
                <a:cs typeface="Verdana"/>
                <a:sym typeface="Verdana"/>
              </a:defRPr>
            </a:pPr>
            <a:r>
              <a:rPr lang="en-GB" sz="3600" dirty="0" smtClean="0">
                <a:solidFill>
                  <a:srgbClr val="00ACAE"/>
                </a:solidFill>
              </a:rPr>
              <a:t>a</a:t>
            </a:r>
            <a:r>
              <a:rPr lang="en-GB" sz="3600" baseline="-5999" dirty="0" smtClean="0">
                <a:solidFill>
                  <a:srgbClr val="00ACAE"/>
                </a:solidFill>
              </a:rPr>
              <a:t>n</a:t>
            </a:r>
            <a:r>
              <a:rPr lang="en-GB" sz="3600" dirty="0" smtClean="0">
                <a:solidFill>
                  <a:srgbClr val="00ACAE"/>
                </a:solidFill>
              </a:rPr>
              <a:t> =</a:t>
            </a:r>
          </a:p>
        </p:txBody>
      </p:sp>
      <p:sp>
        <p:nvSpPr>
          <p:cNvPr id="8" name="TextBox 7"/>
          <p:cNvSpPr txBox="1"/>
          <p:nvPr/>
        </p:nvSpPr>
        <p:spPr>
          <a:xfrm>
            <a:off x="1231186" y="3391374"/>
            <a:ext cx="753874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kumimoji="0" lang="en-GB" sz="28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Find a rule for</a:t>
            </a:r>
            <a:r>
              <a:rPr kumimoji="0" lang="en-GB" sz="28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the sequence using </a:t>
            </a:r>
            <a:r>
              <a:rPr kumimoji="0" lang="en-GB" sz="2800" b="1" i="0" u="none" strike="noStrike" cap="none" spc="0" normalizeH="0" dirty="0" smtClean="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rPr>
              <a:t>n</a:t>
            </a:r>
            <a:endParaRPr kumimoji="0" lang="en-GB" sz="3600" b="1" i="0" u="none" strike="noStrike" cap="none" spc="0" normalizeH="0" dirty="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9" name="Rectangle 8"/>
          <p:cNvSpPr/>
          <p:nvPr/>
        </p:nvSpPr>
        <p:spPr>
          <a:xfrm>
            <a:off x="4793784" y="3914981"/>
            <a:ext cx="1577987" cy="646331"/>
          </a:xfrm>
          <a:prstGeom prst="rect">
            <a:avLst/>
          </a:prstGeom>
        </p:spPr>
        <p:txBody>
          <a:bodyPr wrap="square">
            <a:spAutoFit/>
          </a:bodyPr>
          <a:lstStyle/>
          <a:p>
            <a:pPr>
              <a:defRPr sz="4800" b="1">
                <a:solidFill>
                  <a:srgbClr val="00ACAE"/>
                </a:solidFill>
                <a:latin typeface="Verdana"/>
                <a:ea typeface="Verdana"/>
                <a:cs typeface="Verdana"/>
                <a:sym typeface="Verdana"/>
              </a:defRPr>
            </a:pPr>
            <a:r>
              <a:rPr lang="en-GB" sz="3600" dirty="0" smtClean="0">
                <a:solidFill>
                  <a:srgbClr val="00ACAE"/>
                </a:solidFill>
              </a:rPr>
              <a:t>n x n</a:t>
            </a:r>
          </a:p>
        </p:txBody>
      </p:sp>
      <p:sp>
        <p:nvSpPr>
          <p:cNvPr id="11" name="Rectangle 10"/>
          <p:cNvSpPr/>
          <p:nvPr/>
        </p:nvSpPr>
        <p:spPr>
          <a:xfrm>
            <a:off x="4182533" y="4561312"/>
            <a:ext cx="1577987" cy="646331"/>
          </a:xfrm>
          <a:prstGeom prst="rect">
            <a:avLst/>
          </a:prstGeom>
        </p:spPr>
        <p:txBody>
          <a:bodyPr wrap="square">
            <a:spAutoFit/>
          </a:bodyPr>
          <a:lstStyle/>
          <a:p>
            <a:pPr>
              <a:defRPr sz="4800" b="1">
                <a:solidFill>
                  <a:srgbClr val="00ACAE"/>
                </a:solidFill>
                <a:latin typeface="Verdana"/>
                <a:ea typeface="Verdana"/>
                <a:cs typeface="Verdana"/>
                <a:sym typeface="Verdana"/>
              </a:defRPr>
            </a:pPr>
            <a:r>
              <a:rPr lang="en-GB" sz="3600" dirty="0" smtClean="0">
                <a:solidFill>
                  <a:srgbClr val="00ACAE"/>
                </a:solidFill>
              </a:rPr>
              <a:t>= </a:t>
            </a:r>
            <a:r>
              <a:rPr lang="en-GB" sz="3600" dirty="0" err="1" smtClean="0">
                <a:solidFill>
                  <a:srgbClr val="00ACAE"/>
                </a:solidFill>
              </a:rPr>
              <a:t>n</a:t>
            </a:r>
            <a:r>
              <a:rPr lang="en-GB" sz="3600" baseline="30000" dirty="0" err="1" smtClean="0">
                <a:solidFill>
                  <a:srgbClr val="00ACAE"/>
                </a:solidFill>
              </a:rPr>
              <a:t>2</a:t>
            </a:r>
            <a:endParaRPr lang="en-GB" sz="3600" baseline="30000" dirty="0" smtClean="0">
              <a:solidFill>
                <a:srgbClr val="00ACAE"/>
              </a:solidFill>
            </a:endParaRPr>
          </a:p>
        </p:txBody>
      </p:sp>
      <p:sp>
        <p:nvSpPr>
          <p:cNvPr id="10" name="TextBox 9"/>
          <p:cNvSpPr txBox="1"/>
          <p:nvPr/>
        </p:nvSpPr>
        <p:spPr>
          <a:xfrm>
            <a:off x="1231186" y="5207643"/>
            <a:ext cx="7538741"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kumimoji="0" lang="en-GB" sz="28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The position number is multiplied by itself – square numbers</a:t>
            </a:r>
            <a:endParaRPr kumimoji="0" lang="en-GB" sz="3600" b="1" i="0" u="none" strike="noStrike" cap="none" spc="0" normalizeH="0" dirty="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12" name="Rectangle 11"/>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54892727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rPr>
              <a:t>Position to term rules</a:t>
            </a:r>
          </a:p>
        </p:txBody>
      </p:sp>
      <p:graphicFrame>
        <p:nvGraphicFramePr>
          <p:cNvPr id="7" name="Table 6"/>
          <p:cNvGraphicFramePr>
            <a:graphicFrameLocks noGrp="1"/>
          </p:cNvGraphicFramePr>
          <p:nvPr>
            <p:extLst/>
          </p:nvPr>
        </p:nvGraphicFramePr>
        <p:xfrm>
          <a:off x="1231186" y="1629809"/>
          <a:ext cx="7815829" cy="1554480"/>
        </p:xfrm>
        <a:graphic>
          <a:graphicData uri="http://schemas.openxmlformats.org/drawingml/2006/table">
            <a:tbl>
              <a:tblPr firstRow="1" bandRow="1">
                <a:tableStyleId>{5940675A-B579-460E-94D1-54222C63F5DA}</a:tableStyleId>
              </a:tblPr>
              <a:tblGrid>
                <a:gridCol w="1116547"/>
                <a:gridCol w="1116547"/>
                <a:gridCol w="1116547"/>
                <a:gridCol w="1116547"/>
                <a:gridCol w="1116547"/>
                <a:gridCol w="1116547"/>
                <a:gridCol w="1116547"/>
              </a:tblGrid>
              <a:tr h="370840">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2</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3</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5</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6</a:t>
                      </a:r>
                      <a:endParaRPr lang="en-GB" sz="4500" b="1"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gn="ctr"/>
                      <a:r>
                        <a:rPr lang="en-GB" sz="4500" b="1" dirty="0" smtClean="0">
                          <a:solidFill>
                            <a:srgbClr val="83B9DA"/>
                          </a:solidFill>
                          <a:latin typeface="Verdana" panose="020B0604030504040204" pitchFamily="34" charset="0"/>
                          <a:ea typeface="Verdana" panose="020B0604030504040204" pitchFamily="34" charset="0"/>
                          <a:cs typeface="Verdana" panose="020B0604030504040204" pitchFamily="34" charset="0"/>
                        </a:rPr>
                        <a:t>a</a:t>
                      </a:r>
                      <a:r>
                        <a:rPr lang="en-GB" sz="4500" b="1" baseline="-25000" dirty="0" smtClean="0">
                          <a:solidFill>
                            <a:srgbClr val="83B9DA"/>
                          </a:solidFill>
                          <a:latin typeface="Verdana" panose="020B0604030504040204" pitchFamily="34" charset="0"/>
                          <a:ea typeface="Verdana" panose="020B0604030504040204" pitchFamily="34" charset="0"/>
                          <a:cs typeface="Verdana" panose="020B0604030504040204" pitchFamily="34" charset="0"/>
                        </a:rPr>
                        <a:t>n</a:t>
                      </a:r>
                      <a:endParaRPr lang="en-GB" sz="4500" b="1" baseline="-25000" dirty="0">
                        <a:solidFill>
                          <a:srgbClr val="83B9DA"/>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4</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9</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16</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25</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45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36</a:t>
                      </a:r>
                      <a:endParaRPr lang="en-GB" sz="45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Rectangle 1"/>
          <p:cNvSpPr/>
          <p:nvPr/>
        </p:nvSpPr>
        <p:spPr>
          <a:xfrm>
            <a:off x="3137506" y="3385297"/>
            <a:ext cx="2016108" cy="646331"/>
          </a:xfrm>
          <a:prstGeom prst="rect">
            <a:avLst/>
          </a:prstGeom>
        </p:spPr>
        <p:txBody>
          <a:bodyPr wrap="square">
            <a:spAutoFit/>
          </a:bodyPr>
          <a:lstStyle/>
          <a:p>
            <a:pPr>
              <a:defRPr sz="4800" b="1">
                <a:solidFill>
                  <a:srgbClr val="00ACAE"/>
                </a:solidFill>
                <a:latin typeface="Verdana"/>
                <a:ea typeface="Verdana"/>
                <a:cs typeface="Verdana"/>
                <a:sym typeface="Verdana"/>
              </a:defRPr>
            </a:pPr>
            <a:r>
              <a:rPr lang="en-GB" sz="3600" dirty="0" smtClean="0">
                <a:solidFill>
                  <a:srgbClr val="00ACAE"/>
                </a:solidFill>
              </a:rPr>
              <a:t>a</a:t>
            </a:r>
            <a:r>
              <a:rPr lang="en-GB" sz="3600" baseline="-5999" dirty="0" smtClean="0">
                <a:solidFill>
                  <a:srgbClr val="00ACAE"/>
                </a:solidFill>
              </a:rPr>
              <a:t>n</a:t>
            </a:r>
            <a:r>
              <a:rPr lang="en-GB" sz="3600" dirty="0" smtClean="0">
                <a:solidFill>
                  <a:srgbClr val="00ACAE"/>
                </a:solidFill>
              </a:rPr>
              <a:t> = </a:t>
            </a:r>
            <a:r>
              <a:rPr lang="en-GB" sz="3600" dirty="0" err="1" smtClean="0">
                <a:solidFill>
                  <a:srgbClr val="00ACAE"/>
                </a:solidFill>
              </a:rPr>
              <a:t>n</a:t>
            </a:r>
            <a:r>
              <a:rPr lang="en-GB" sz="3600" baseline="30000" dirty="0" err="1" smtClean="0">
                <a:solidFill>
                  <a:srgbClr val="00ACAE"/>
                </a:solidFill>
              </a:rPr>
              <a:t>2</a:t>
            </a:r>
            <a:endParaRPr lang="en-GB" sz="3600" baseline="30000" dirty="0" smtClean="0">
              <a:solidFill>
                <a:srgbClr val="00ACAE"/>
              </a:solidFill>
            </a:endParaRPr>
          </a:p>
        </p:txBody>
      </p:sp>
      <p:sp>
        <p:nvSpPr>
          <p:cNvPr id="10" name="TextBox 9"/>
          <p:cNvSpPr txBox="1"/>
          <p:nvPr/>
        </p:nvSpPr>
        <p:spPr>
          <a:xfrm>
            <a:off x="1231186" y="4148097"/>
            <a:ext cx="7538741"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kumimoji="0" lang="en-GB" sz="28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Find the 100</a:t>
            </a:r>
            <a:r>
              <a:rPr kumimoji="0" lang="en-GB" sz="2800" b="1" i="0" u="none" strike="noStrike" cap="none" spc="0" normalizeH="0" baseline="3000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th</a:t>
            </a:r>
            <a:r>
              <a:rPr kumimoji="0" lang="en-GB" sz="28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term:</a:t>
            </a:r>
            <a:endParaRPr kumimoji="0" lang="en-GB" sz="3600" b="1" i="0" u="none" strike="noStrike" cap="none" spc="0" normalizeH="0" dirty="0">
              <a:ln>
                <a:noFill/>
              </a:ln>
              <a:solidFill>
                <a:srgbClr val="00ACAE"/>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13" name="TextBox 8"/>
          <p:cNvSpPr txBox="1"/>
          <p:nvPr/>
        </p:nvSpPr>
        <p:spPr>
          <a:xfrm>
            <a:off x="3018092" y="4671315"/>
            <a:ext cx="3964928" cy="1646601"/>
          </a:xfrm>
          <a:prstGeom prst="rect">
            <a:avLst/>
          </a:prstGeom>
          <a:ln w="12700">
            <a:miter lim="400000"/>
          </a:ln>
          <a:extLst>
            <a:ext uri="{C572A759-6A51-4108-AA02-DFA0A04FC94B}">
              <ma14:wrappingTextBoxFlag xmlns:ma14="http://schemas.microsoft.com/office/mac/drawingml/2011/main" xmlns="" val="1"/>
            </a:ext>
          </a:extLst>
        </p:spPr>
        <p:txBody>
          <a:bodyPr wrap="square" lIns="45718" tIns="45718" rIns="45718" bIns="45718">
            <a:spAutoFit/>
          </a:bodyPr>
          <a:lstStyle/>
          <a:p>
            <a:pPr>
              <a:spcAft>
                <a:spcPts val="600"/>
              </a:spcAft>
              <a:defRPr sz="2600" b="1">
                <a:solidFill>
                  <a:srgbClr val="00ACAE"/>
                </a:solidFill>
                <a:latin typeface="Verdana"/>
                <a:ea typeface="Verdana"/>
                <a:cs typeface="Verdana"/>
                <a:sym typeface="Verdana"/>
              </a:defRPr>
            </a:pPr>
            <a:r>
              <a:rPr lang="en-GB" sz="3200" dirty="0" smtClean="0"/>
              <a:t>   n = 100</a:t>
            </a:r>
          </a:p>
          <a:p>
            <a:pPr>
              <a:defRPr sz="2600" b="1">
                <a:solidFill>
                  <a:srgbClr val="00ACAE"/>
                </a:solidFill>
                <a:latin typeface="Verdana"/>
                <a:ea typeface="Verdana"/>
                <a:cs typeface="Verdana"/>
                <a:sym typeface="Verdana"/>
              </a:defRPr>
            </a:pPr>
            <a:r>
              <a:rPr lang="en-GB" sz="3200" dirty="0" err="1" smtClean="0"/>
              <a:t>a</a:t>
            </a:r>
            <a:r>
              <a:rPr lang="en-GB" sz="3200" baseline="-25000" dirty="0" err="1" smtClean="0"/>
              <a:t>100</a:t>
            </a:r>
            <a:r>
              <a:rPr lang="en-GB" sz="3200" dirty="0" smtClean="0"/>
              <a:t>= 100 x 100 </a:t>
            </a:r>
          </a:p>
          <a:p>
            <a:pPr>
              <a:defRPr sz="2600" b="1">
                <a:solidFill>
                  <a:srgbClr val="00ACAE"/>
                </a:solidFill>
                <a:latin typeface="Verdana"/>
                <a:ea typeface="Verdana"/>
                <a:cs typeface="Verdana"/>
                <a:sym typeface="Verdana"/>
              </a:defRPr>
            </a:pPr>
            <a:r>
              <a:rPr lang="en-GB" sz="3200" dirty="0" smtClean="0"/>
              <a:t>      = 10000</a:t>
            </a:r>
            <a:endParaRPr sz="3200" baseline="31999" dirty="0"/>
          </a:p>
        </p:txBody>
      </p:sp>
      <p:sp>
        <p:nvSpPr>
          <p:cNvPr id="8" name="Rectangle 7"/>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39748564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pic>
        <p:nvPicPr>
          <p:cNvPr id="369" name="Picture 5" descr="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372" name="Rectangle 6"/>
          <p:cNvSpPr txBox="1"/>
          <p:nvPr/>
        </p:nvSpPr>
        <p:spPr>
          <a:xfrm>
            <a:off x="654366" y="6504344"/>
            <a:ext cx="6371123"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i="1">
                <a:solidFill>
                  <a:srgbClr val="404040"/>
                </a:solidFill>
                <a:latin typeface="Verdana"/>
                <a:ea typeface="Verdana"/>
                <a:cs typeface="Verdana"/>
                <a:sym typeface="Verdana"/>
              </a:defRPr>
            </a:lvl1pPr>
          </a:lstStyle>
          <a:p>
            <a:r>
              <a:t>Image: public domain</a:t>
            </a:r>
          </a:p>
        </p:txBody>
      </p:sp>
      <p:pic>
        <p:nvPicPr>
          <p:cNvPr id="7" name="Image" descr="Image"/>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009159" y="280734"/>
            <a:ext cx="2739306" cy="1843620"/>
          </a:xfrm>
          <a:prstGeom prst="snip1Rect">
            <a:avLst/>
          </a:prstGeom>
          <a:ln w="12700">
            <a:miter lim="400000"/>
          </a:ln>
        </p:spPr>
      </p:pic>
      <p:sp>
        <p:nvSpPr>
          <p:cNvPr id="2" name="TextBox 1"/>
          <p:cNvSpPr txBox="1"/>
          <p:nvPr/>
        </p:nvSpPr>
        <p:spPr>
          <a:xfrm>
            <a:off x="1308735" y="2138868"/>
            <a:ext cx="7439729" cy="39395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Rabbits always live in pairs</a:t>
            </a:r>
          </a:p>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Once they are born, rabbits carry on living forever</a:t>
            </a:r>
          </a:p>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Each</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pair of baby rabbits takes one month to become adults</a:t>
            </a:r>
          </a:p>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lang="en-GB" sz="24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Rabbits</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can only have babies once they have become adults</a:t>
            </a:r>
          </a:p>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Each</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month, every pair of adult rabbits has exactly one pair of baby rabbits</a:t>
            </a:r>
            <a:endParaRPr kumimoji="0" lang="en-GB" sz="2000" b="1" i="0" u="none" strike="noStrike" cap="none" spc="0" normalizeH="0" baseline="0" dirty="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8" name="TextBox 7"/>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Rabbit rules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61269801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5"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pic>
        <p:nvPicPr>
          <p:cNvPr id="376" name="Picture 5" descr="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Rabbit rules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222340295"/>
              </p:ext>
            </p:extLst>
          </p:nvPr>
        </p:nvGraphicFramePr>
        <p:xfrm>
          <a:off x="1308736" y="1512558"/>
          <a:ext cx="7439728" cy="5120640"/>
        </p:xfrm>
        <a:graphic>
          <a:graphicData uri="http://schemas.openxmlformats.org/drawingml/2006/table">
            <a:tbl>
              <a:tblPr firstRow="1" bandRow="1">
                <a:tableStyleId>{5940675A-B579-460E-94D1-54222C63F5DA}</a:tableStyleId>
              </a:tblPr>
              <a:tblGrid>
                <a:gridCol w="999035"/>
                <a:gridCol w="1915886"/>
                <a:gridCol w="2133600"/>
                <a:gridCol w="2391207"/>
              </a:tblGrid>
              <a:tr h="722642">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Month</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 of baby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adult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Total 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bl>
          </a:graphicData>
        </a:graphic>
      </p:graphicFrame>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5"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pic>
        <p:nvPicPr>
          <p:cNvPr id="376" name="Picture 5" descr="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Rabbit rules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354352904"/>
              </p:ext>
            </p:extLst>
          </p:nvPr>
        </p:nvGraphicFramePr>
        <p:xfrm>
          <a:off x="1308736" y="1512558"/>
          <a:ext cx="7439728" cy="5120640"/>
        </p:xfrm>
        <a:graphic>
          <a:graphicData uri="http://schemas.openxmlformats.org/drawingml/2006/table">
            <a:tbl>
              <a:tblPr firstRow="1" bandRow="1">
                <a:tableStyleId>{5940675A-B579-460E-94D1-54222C63F5DA}</a:tableStyleId>
              </a:tblPr>
              <a:tblGrid>
                <a:gridCol w="999035"/>
                <a:gridCol w="1915886"/>
                <a:gridCol w="2133600"/>
                <a:gridCol w="2391207"/>
              </a:tblGrid>
              <a:tr h="722642">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Month</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 of baby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adult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Total 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0</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513805035"/>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7" y="386445"/>
            <a:ext cx="3862154" cy="830997"/>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activities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7"/>
          <p:cNvSpPr/>
          <p:nvPr/>
        </p:nvSpPr>
        <p:spPr>
          <a:xfrm>
            <a:off x="670579" y="6504345"/>
            <a:ext cx="5236926" cy="246221"/>
          </a:xfrm>
          <a:prstGeom prst="rect">
            <a:avLst/>
          </a:prstGeom>
        </p:spPr>
        <p:txBody>
          <a:bodyPr wrap="square">
            <a:spAutoFit/>
          </a:bodyPr>
          <a:lstStyle/>
          <a:p>
            <a:r>
              <a:rPr lang="en-GB" sz="10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Image </a:t>
            </a:r>
            <a:r>
              <a:rPr lang="en-GB" sz="1000" i="1" dirty="0" smtClean="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credits: The </a:t>
            </a:r>
            <a:r>
              <a:rPr lang="en-GB" sz="10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Royal Institution, Paul Wilkinson, Katherine </a:t>
            </a:r>
            <a:r>
              <a:rPr lang="en-GB" sz="1000" i="1" dirty="0" err="1" smtClean="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Leedale</a:t>
            </a:r>
            <a:endParaRPr lang="en-GB" sz="10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1231186" y="1442711"/>
            <a:ext cx="3769777" cy="4401205"/>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Online videos &amp; activity resources</a:t>
            </a:r>
          </a:p>
          <a:p>
            <a:pPr marL="342900" indent="-342900">
              <a:spcAft>
                <a:spcPts val="1200"/>
              </a:spcAft>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National education programmes</a:t>
            </a:r>
          </a:p>
          <a:p>
            <a:pPr marL="342900" indent="-342900">
              <a:spcAft>
                <a:spcPts val="1200"/>
              </a:spcAft>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Membership</a:t>
            </a:r>
          </a:p>
          <a:p>
            <a:pPr marL="342900" indent="-342900">
              <a:spcAft>
                <a:spcPts val="1200"/>
              </a:spcAft>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London-based:</a:t>
            </a:r>
          </a:p>
          <a:p>
            <a:pPr marL="800100" lvl="1"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Talks and shows</a:t>
            </a:r>
          </a:p>
          <a:p>
            <a:pPr marL="800100" lvl="1"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Holiday workshops</a:t>
            </a:r>
          </a:p>
          <a:p>
            <a:pPr marL="800100" lvl="1"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Family fun days</a:t>
            </a:r>
          </a:p>
          <a:p>
            <a:pPr marL="800100" lvl="1"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Faraday Museum</a:t>
            </a:r>
            <a:endParaRPr lang="en-GB"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pic>
        <p:nvPicPr>
          <p:cNvPr id="10" name="Picture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93340" y="382066"/>
            <a:ext cx="3819093" cy="2546062"/>
          </a:xfrm>
          <a:prstGeom prst="snip1Rect">
            <a:avLst/>
          </a:prstGeom>
          <a:ln>
            <a:noFill/>
          </a:ln>
          <a:effectLst/>
        </p:spPr>
      </p:pic>
      <p:pic>
        <p:nvPicPr>
          <p:cNvPr id="2" name="Picture 1"/>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093340" y="3049190"/>
            <a:ext cx="3851316" cy="2546062"/>
          </a:xfrm>
          <a:prstGeom prst="snip1Rect">
            <a:avLst/>
          </a:prstGeom>
          <a:ln>
            <a:noFill/>
          </a:ln>
          <a:effectLst/>
        </p:spPr>
      </p:pic>
      <p:pic>
        <p:nvPicPr>
          <p:cNvPr id="11" name="Picture 1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81800" y="5947957"/>
            <a:ext cx="1966664" cy="764815"/>
          </a:xfrm>
          <a:prstGeom prst="rect">
            <a:avLst/>
          </a:prstGeom>
        </p:spPr>
      </p:pic>
    </p:spTree>
    <p:extLst>
      <p:ext uri="{BB962C8B-B14F-4D97-AF65-F5344CB8AC3E}">
        <p14:creationId xmlns:p14="http://schemas.microsoft.com/office/powerpoint/2010/main" val="34183000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5"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pic>
        <p:nvPicPr>
          <p:cNvPr id="376" name="Picture 5" descr="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Rabbit rules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041771599"/>
              </p:ext>
            </p:extLst>
          </p:nvPr>
        </p:nvGraphicFramePr>
        <p:xfrm>
          <a:off x="1308736" y="1512558"/>
          <a:ext cx="7439728" cy="5120640"/>
        </p:xfrm>
        <a:graphic>
          <a:graphicData uri="http://schemas.openxmlformats.org/drawingml/2006/table">
            <a:tbl>
              <a:tblPr firstRow="1" bandRow="1">
                <a:tableStyleId>{5940675A-B579-460E-94D1-54222C63F5DA}</a:tableStyleId>
              </a:tblPr>
              <a:tblGrid>
                <a:gridCol w="999035"/>
                <a:gridCol w="1915886"/>
                <a:gridCol w="2133600"/>
                <a:gridCol w="2391207"/>
              </a:tblGrid>
              <a:tr h="722642">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Month</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 of baby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adult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Total 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0</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0</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263281627"/>
      </p:ext>
    </p:extLst>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5"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pic>
        <p:nvPicPr>
          <p:cNvPr id="376" name="Picture 5" descr="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Rabbit rules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667820318"/>
              </p:ext>
            </p:extLst>
          </p:nvPr>
        </p:nvGraphicFramePr>
        <p:xfrm>
          <a:off x="1308736" y="1512558"/>
          <a:ext cx="7439728" cy="5120640"/>
        </p:xfrm>
        <a:graphic>
          <a:graphicData uri="http://schemas.openxmlformats.org/drawingml/2006/table">
            <a:tbl>
              <a:tblPr firstRow="1" bandRow="1">
                <a:tableStyleId>{5940675A-B579-460E-94D1-54222C63F5DA}</a:tableStyleId>
              </a:tblPr>
              <a:tblGrid>
                <a:gridCol w="999035"/>
                <a:gridCol w="1915886"/>
                <a:gridCol w="2133600"/>
                <a:gridCol w="2391207"/>
              </a:tblGrid>
              <a:tr h="722642">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Month</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 of baby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adult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Total 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0</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0</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a:t>
                      </a:r>
                      <a:endParaRPr lang="en-GB" sz="24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432000">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endParaRPr lang="en-GB" sz="24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1670756291"/>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pic>
        <p:nvPicPr>
          <p:cNvPr id="368"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pic>
        <p:nvPicPr>
          <p:cNvPr id="369" name="Picture 5" descr="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372" name="Rectangle 6"/>
          <p:cNvSpPr txBox="1"/>
          <p:nvPr/>
        </p:nvSpPr>
        <p:spPr>
          <a:xfrm>
            <a:off x="654366" y="6504344"/>
            <a:ext cx="6371123"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i="1">
                <a:solidFill>
                  <a:srgbClr val="404040"/>
                </a:solidFill>
                <a:latin typeface="Verdana"/>
                <a:ea typeface="Verdana"/>
                <a:cs typeface="Verdana"/>
                <a:sym typeface="Verdana"/>
              </a:defRPr>
            </a:lvl1pPr>
          </a:lstStyle>
          <a:p>
            <a:r>
              <a:t>Image: public domain</a:t>
            </a:r>
          </a:p>
        </p:txBody>
      </p:sp>
      <p:pic>
        <p:nvPicPr>
          <p:cNvPr id="7" name="Image" descr="Image"/>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6009159" y="280734"/>
            <a:ext cx="2739306" cy="1843620"/>
          </a:xfrm>
          <a:prstGeom prst="snip1Rect">
            <a:avLst/>
          </a:prstGeom>
          <a:ln w="12700">
            <a:miter lim="400000"/>
          </a:ln>
        </p:spPr>
      </p:pic>
      <p:sp>
        <p:nvSpPr>
          <p:cNvPr id="2" name="TextBox 1"/>
          <p:cNvSpPr txBox="1"/>
          <p:nvPr/>
        </p:nvSpPr>
        <p:spPr>
          <a:xfrm>
            <a:off x="1308735" y="2138868"/>
            <a:ext cx="7439729" cy="39395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Rabbits always live in pairs</a:t>
            </a:r>
          </a:p>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Once they are born, rabbits carry on living forever</a:t>
            </a:r>
          </a:p>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Each</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pair of baby rabbits takes one month to become adults</a:t>
            </a:r>
          </a:p>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lang="en-GB" sz="24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Rabbits</a:t>
            </a:r>
            <a:r>
              <a:rPr lang="en-GB" sz="24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can only have babies once they have become adults</a:t>
            </a:r>
          </a:p>
          <a:p>
            <a:pPr marL="342900" marR="0" indent="-342900" algn="l" defTabSz="914400" rtl="0" fontAlgn="auto" latinLnBrk="0" hangingPunct="0">
              <a:lnSpc>
                <a:spcPts val="3000"/>
              </a:lnSpc>
              <a:spcBef>
                <a:spcPts val="0"/>
              </a:spcBef>
              <a:spcAft>
                <a:spcPts val="600"/>
              </a:spcAft>
              <a:buClr>
                <a:srgbClr val="00ACAE"/>
              </a:buClr>
              <a:buSzPct val="150000"/>
              <a:buFont typeface="Arial" panose="020B0604020202020204" pitchFamily="34" charset="0"/>
              <a:buChar char="•"/>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Each</a:t>
            </a:r>
            <a:r>
              <a:rPr kumimoji="0" lang="en-GB" sz="2400" b="1" i="0" u="none" strike="noStrike" cap="none" spc="0" normalizeH="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 month, every pair of adult rabbits has exactly one pair of baby rabbits</a:t>
            </a:r>
            <a:endParaRPr kumimoji="0" lang="en-GB" sz="2000" b="1" i="0" u="none" strike="noStrike" cap="none" spc="0" normalizeH="0" baseline="0" dirty="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8" name="TextBox 7"/>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Rabbit rules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40516710"/>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5" name="Picture 3" descr="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pic>
        <p:nvPicPr>
          <p:cNvPr id="376" name="Picture 5" descr="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6" name="TextBox 5"/>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Rabbit rules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759318424"/>
              </p:ext>
            </p:extLst>
          </p:nvPr>
        </p:nvGraphicFramePr>
        <p:xfrm>
          <a:off x="1308736" y="1309362"/>
          <a:ext cx="7439728" cy="5394960"/>
        </p:xfrm>
        <a:graphic>
          <a:graphicData uri="http://schemas.openxmlformats.org/drawingml/2006/table">
            <a:tbl>
              <a:tblPr firstRow="1" bandRow="1">
                <a:tableStyleId>{5940675A-B579-460E-94D1-54222C63F5DA}</a:tableStyleId>
              </a:tblPr>
              <a:tblGrid>
                <a:gridCol w="999035"/>
                <a:gridCol w="1915886"/>
                <a:gridCol w="2133600"/>
                <a:gridCol w="2391207"/>
              </a:tblGrid>
              <a:tr h="722642">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Month</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 of baby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adult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200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Total number of pairs</a:t>
                      </a:r>
                      <a:r>
                        <a:rPr lang="en-GB" sz="2000"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of rabbits</a:t>
                      </a:r>
                      <a:endParaRPr lang="en-GB" sz="20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0</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0</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4</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6</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8</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7</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8</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13</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8</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8</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13</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9</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13</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34</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10</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34</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55</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11</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34</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55</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89</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r h="324000">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12</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55</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89</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144</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2942902340"/>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0" name="Group"/>
          <p:cNvGrpSpPr/>
          <p:nvPr/>
        </p:nvGrpSpPr>
        <p:grpSpPr>
          <a:xfrm>
            <a:off x="7029547" y="2549557"/>
            <a:ext cx="814313" cy="802916"/>
            <a:chOff x="-12699" y="0"/>
            <a:chExt cx="814311" cy="802915"/>
          </a:xfrm>
        </p:grpSpPr>
        <p:sp>
          <p:nvSpPr>
            <p:cNvPr id="408" name="Rabbit"/>
            <p:cNvSpPr/>
            <p:nvPr/>
          </p:nvSpPr>
          <p:spPr>
            <a:xfrm>
              <a:off x="74637" y="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09" name="Rabbit"/>
            <p:cNvSpPr/>
            <p:nvPr/>
          </p:nvSpPr>
          <p:spPr>
            <a:xfrm>
              <a:off x="-12701" y="3810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9294"/>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13" name="Group"/>
          <p:cNvGrpSpPr/>
          <p:nvPr/>
        </p:nvGrpSpPr>
        <p:grpSpPr>
          <a:xfrm>
            <a:off x="2509938" y="2134600"/>
            <a:ext cx="1692806" cy="1669115"/>
            <a:chOff x="-26400" y="0"/>
            <a:chExt cx="1692804" cy="1669114"/>
          </a:xfrm>
        </p:grpSpPr>
        <p:sp>
          <p:nvSpPr>
            <p:cNvPr id="411" name="Rabbit"/>
            <p:cNvSpPr/>
            <p:nvPr/>
          </p:nvSpPr>
          <p:spPr>
            <a:xfrm>
              <a:off x="155157" y="0"/>
              <a:ext cx="1511247" cy="1589912"/>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12" name="Rabbit"/>
            <p:cNvSpPr/>
            <p:nvPr/>
          </p:nvSpPr>
          <p:spPr>
            <a:xfrm>
              <a:off x="-26401" y="79202"/>
              <a:ext cx="1511247" cy="1589913"/>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999B"/>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 name="Arrow"/>
          <p:cNvSpPr/>
          <p:nvPr/>
        </p:nvSpPr>
        <p:spPr>
          <a:xfrm rot="2943345">
            <a:off x="3260063" y="3686979"/>
            <a:ext cx="1766081" cy="694268"/>
          </a:xfrm>
          <a:prstGeom prst="rightArrow">
            <a:avLst>
              <a:gd name="adj1" fmla="val 56677"/>
              <a:gd name="adj2" fmla="val 59127"/>
            </a:avLst>
          </a:prstGeom>
          <a:solidFill>
            <a:schemeClr val="accent3">
              <a:lumOff val="17647"/>
            </a:schemeClr>
          </a:solidFill>
          <a:ln w="38100">
            <a:solidFill>
              <a:schemeClr val="accent3">
                <a:lumOff val="-12941"/>
              </a:schemeClr>
            </a:solidFill>
            <a:miter/>
          </a:ln>
        </p:spPr>
        <p:txBody>
          <a:bodyPr lIns="45719" rIns="45719" anchor="ctr"/>
          <a:lstStyle/>
          <a:p>
            <a:endParaRPr/>
          </a:p>
        </p:txBody>
      </p:sp>
      <p:grpSp>
        <p:nvGrpSpPr>
          <p:cNvPr id="418" name="Group"/>
          <p:cNvGrpSpPr/>
          <p:nvPr/>
        </p:nvGrpSpPr>
        <p:grpSpPr>
          <a:xfrm>
            <a:off x="7029547" y="2549557"/>
            <a:ext cx="814313" cy="802916"/>
            <a:chOff x="-12699" y="0"/>
            <a:chExt cx="814311" cy="802915"/>
          </a:xfrm>
        </p:grpSpPr>
        <p:sp>
          <p:nvSpPr>
            <p:cNvPr id="416" name="Rabbit"/>
            <p:cNvSpPr/>
            <p:nvPr/>
          </p:nvSpPr>
          <p:spPr>
            <a:xfrm>
              <a:off x="74637" y="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17" name="Rabbit"/>
            <p:cNvSpPr/>
            <p:nvPr/>
          </p:nvSpPr>
          <p:spPr>
            <a:xfrm>
              <a:off x="-12701" y="3810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9294"/>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21" name="Group"/>
          <p:cNvGrpSpPr/>
          <p:nvPr/>
        </p:nvGrpSpPr>
        <p:grpSpPr>
          <a:xfrm>
            <a:off x="2509938" y="2134600"/>
            <a:ext cx="1692806" cy="1669115"/>
            <a:chOff x="-26400" y="0"/>
            <a:chExt cx="1692804" cy="1669114"/>
          </a:xfrm>
        </p:grpSpPr>
        <p:sp>
          <p:nvSpPr>
            <p:cNvPr id="419" name="Rabbit"/>
            <p:cNvSpPr/>
            <p:nvPr/>
          </p:nvSpPr>
          <p:spPr>
            <a:xfrm>
              <a:off x="155157" y="0"/>
              <a:ext cx="1511247" cy="1589912"/>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20" name="Rabbit"/>
            <p:cNvSpPr/>
            <p:nvPr/>
          </p:nvSpPr>
          <p:spPr>
            <a:xfrm>
              <a:off x="-26401" y="79202"/>
              <a:ext cx="1511247" cy="1589913"/>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999B"/>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24" name="Group"/>
          <p:cNvGrpSpPr/>
          <p:nvPr/>
        </p:nvGrpSpPr>
        <p:grpSpPr>
          <a:xfrm>
            <a:off x="4659452" y="5013357"/>
            <a:ext cx="814312" cy="802916"/>
            <a:chOff x="-12699" y="0"/>
            <a:chExt cx="814311" cy="802915"/>
          </a:xfrm>
        </p:grpSpPr>
        <p:sp>
          <p:nvSpPr>
            <p:cNvPr id="422" name="Rabbit"/>
            <p:cNvSpPr/>
            <p:nvPr/>
          </p:nvSpPr>
          <p:spPr>
            <a:xfrm>
              <a:off x="74637" y="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23" name="Rabbit"/>
            <p:cNvSpPr/>
            <p:nvPr/>
          </p:nvSpPr>
          <p:spPr>
            <a:xfrm>
              <a:off x="-12701" y="3810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ACAE"/>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6" name="Arrow"/>
          <p:cNvSpPr/>
          <p:nvPr/>
        </p:nvSpPr>
        <p:spPr>
          <a:xfrm rot="5400000">
            <a:off x="7023237" y="3261898"/>
            <a:ext cx="789004" cy="694268"/>
          </a:xfrm>
          <a:prstGeom prst="rightArrow">
            <a:avLst>
              <a:gd name="adj1" fmla="val 56677"/>
              <a:gd name="adj2" fmla="val 59127"/>
            </a:avLst>
          </a:prstGeom>
          <a:solidFill>
            <a:schemeClr val="accent3">
              <a:lumOff val="17647"/>
            </a:schemeClr>
          </a:solidFill>
          <a:ln w="38100">
            <a:solidFill>
              <a:schemeClr val="accent3">
                <a:lumOff val="-12941"/>
              </a:schemeClr>
            </a:solidFill>
            <a:miter/>
          </a:ln>
        </p:spPr>
        <p:txBody>
          <a:bodyPr lIns="45719" rIns="45719" anchor="ctr"/>
          <a:lstStyle/>
          <a:p>
            <a:endParaRPr/>
          </a:p>
        </p:txBody>
      </p:sp>
      <p:sp>
        <p:nvSpPr>
          <p:cNvPr id="427" name="Arrow"/>
          <p:cNvSpPr/>
          <p:nvPr/>
        </p:nvSpPr>
        <p:spPr>
          <a:xfrm rot="2943345">
            <a:off x="3260063" y="3686979"/>
            <a:ext cx="1766081" cy="694268"/>
          </a:xfrm>
          <a:prstGeom prst="rightArrow">
            <a:avLst>
              <a:gd name="adj1" fmla="val 56677"/>
              <a:gd name="adj2" fmla="val 59127"/>
            </a:avLst>
          </a:prstGeom>
          <a:solidFill>
            <a:schemeClr val="accent3">
              <a:lumOff val="17647"/>
            </a:schemeClr>
          </a:solidFill>
          <a:ln w="38100">
            <a:solidFill>
              <a:schemeClr val="accent3">
                <a:lumOff val="-12941"/>
              </a:schemeClr>
            </a:solidFill>
            <a:miter/>
          </a:ln>
        </p:spPr>
        <p:txBody>
          <a:bodyPr lIns="45719" rIns="45719" anchor="ctr"/>
          <a:lstStyle/>
          <a:p>
            <a:endParaRPr/>
          </a:p>
        </p:txBody>
      </p:sp>
      <p:sp>
        <p:nvSpPr>
          <p:cNvPr id="428" name="Arrow"/>
          <p:cNvSpPr/>
          <p:nvPr/>
        </p:nvSpPr>
        <p:spPr>
          <a:xfrm rot="5400000">
            <a:off x="2772031" y="3620006"/>
            <a:ext cx="789005" cy="694268"/>
          </a:xfrm>
          <a:prstGeom prst="rightArrow">
            <a:avLst>
              <a:gd name="adj1" fmla="val 56677"/>
              <a:gd name="adj2" fmla="val 59127"/>
            </a:avLst>
          </a:prstGeom>
          <a:solidFill>
            <a:schemeClr val="accent3">
              <a:lumOff val="17647"/>
            </a:schemeClr>
          </a:solidFill>
          <a:ln w="38100">
            <a:solidFill>
              <a:schemeClr val="accent3">
                <a:lumOff val="-12941"/>
              </a:schemeClr>
            </a:solidFill>
            <a:miter/>
          </a:ln>
        </p:spPr>
        <p:txBody>
          <a:bodyPr lIns="45719" rIns="45719" anchor="ctr"/>
          <a:lstStyle/>
          <a:p>
            <a:endParaRPr/>
          </a:p>
        </p:txBody>
      </p:sp>
      <p:grpSp>
        <p:nvGrpSpPr>
          <p:cNvPr id="431" name="Group"/>
          <p:cNvGrpSpPr/>
          <p:nvPr/>
        </p:nvGrpSpPr>
        <p:grpSpPr>
          <a:xfrm>
            <a:off x="7029547" y="2549557"/>
            <a:ext cx="814313" cy="802916"/>
            <a:chOff x="-12699" y="0"/>
            <a:chExt cx="814311" cy="802915"/>
          </a:xfrm>
        </p:grpSpPr>
        <p:sp>
          <p:nvSpPr>
            <p:cNvPr id="429" name="Rabbit"/>
            <p:cNvSpPr/>
            <p:nvPr/>
          </p:nvSpPr>
          <p:spPr>
            <a:xfrm>
              <a:off x="74637" y="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30" name="Rabbit"/>
            <p:cNvSpPr/>
            <p:nvPr/>
          </p:nvSpPr>
          <p:spPr>
            <a:xfrm>
              <a:off x="-12701" y="3810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9294"/>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34" name="Group"/>
          <p:cNvGrpSpPr/>
          <p:nvPr/>
        </p:nvGrpSpPr>
        <p:grpSpPr>
          <a:xfrm>
            <a:off x="2509938" y="2134600"/>
            <a:ext cx="1692806" cy="1669115"/>
            <a:chOff x="-26400" y="0"/>
            <a:chExt cx="1692804" cy="1669114"/>
          </a:xfrm>
        </p:grpSpPr>
        <p:sp>
          <p:nvSpPr>
            <p:cNvPr id="432" name="Rabbit"/>
            <p:cNvSpPr/>
            <p:nvPr/>
          </p:nvSpPr>
          <p:spPr>
            <a:xfrm>
              <a:off x="155157" y="0"/>
              <a:ext cx="1511247" cy="1589912"/>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33" name="Rabbit"/>
            <p:cNvSpPr/>
            <p:nvPr/>
          </p:nvSpPr>
          <p:spPr>
            <a:xfrm>
              <a:off x="-26401" y="79202"/>
              <a:ext cx="1511247" cy="1589913"/>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999B"/>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37" name="Group"/>
          <p:cNvGrpSpPr/>
          <p:nvPr/>
        </p:nvGrpSpPr>
        <p:grpSpPr>
          <a:xfrm>
            <a:off x="4659452" y="5013357"/>
            <a:ext cx="814312" cy="802916"/>
            <a:chOff x="-12699" y="0"/>
            <a:chExt cx="814311" cy="802915"/>
          </a:xfrm>
        </p:grpSpPr>
        <p:sp>
          <p:nvSpPr>
            <p:cNvPr id="435" name="Rabbit"/>
            <p:cNvSpPr/>
            <p:nvPr/>
          </p:nvSpPr>
          <p:spPr>
            <a:xfrm>
              <a:off x="74637" y="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36" name="Rabbit"/>
            <p:cNvSpPr/>
            <p:nvPr/>
          </p:nvSpPr>
          <p:spPr>
            <a:xfrm>
              <a:off x="-12701" y="3810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ACAE"/>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40" name="Group"/>
          <p:cNvGrpSpPr/>
          <p:nvPr/>
        </p:nvGrpSpPr>
        <p:grpSpPr>
          <a:xfrm>
            <a:off x="6454834" y="4098193"/>
            <a:ext cx="1692805" cy="1669115"/>
            <a:chOff x="-26400" y="0"/>
            <a:chExt cx="1692804" cy="1669114"/>
          </a:xfrm>
        </p:grpSpPr>
        <p:sp>
          <p:nvSpPr>
            <p:cNvPr id="438" name="Rabbit"/>
            <p:cNvSpPr/>
            <p:nvPr/>
          </p:nvSpPr>
          <p:spPr>
            <a:xfrm>
              <a:off x="155157" y="0"/>
              <a:ext cx="1511247" cy="1589912"/>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39" name="Rabbit"/>
            <p:cNvSpPr/>
            <p:nvPr/>
          </p:nvSpPr>
          <p:spPr>
            <a:xfrm>
              <a:off x="-26401" y="79202"/>
              <a:ext cx="1511247" cy="1589913"/>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ACAE"/>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43" name="Group"/>
          <p:cNvGrpSpPr/>
          <p:nvPr/>
        </p:nvGrpSpPr>
        <p:grpSpPr>
          <a:xfrm>
            <a:off x="2137691" y="4393101"/>
            <a:ext cx="1692806" cy="1669116"/>
            <a:chOff x="-26400" y="0"/>
            <a:chExt cx="1692804" cy="1669114"/>
          </a:xfrm>
        </p:grpSpPr>
        <p:sp>
          <p:nvSpPr>
            <p:cNvPr id="441" name="Rabbit"/>
            <p:cNvSpPr/>
            <p:nvPr/>
          </p:nvSpPr>
          <p:spPr>
            <a:xfrm>
              <a:off x="155157" y="0"/>
              <a:ext cx="1511247" cy="1589912"/>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42" name="Rabbit"/>
            <p:cNvSpPr/>
            <p:nvPr/>
          </p:nvSpPr>
          <p:spPr>
            <a:xfrm>
              <a:off x="-26401" y="79202"/>
              <a:ext cx="1511247" cy="1589913"/>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ACAE"/>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 name="Arrow"/>
          <p:cNvSpPr/>
          <p:nvPr/>
        </p:nvSpPr>
        <p:spPr>
          <a:xfrm rot="5400000">
            <a:off x="7023237" y="3261898"/>
            <a:ext cx="789004" cy="694268"/>
          </a:xfrm>
          <a:prstGeom prst="rightArrow">
            <a:avLst>
              <a:gd name="adj1" fmla="val 56677"/>
              <a:gd name="adj2" fmla="val 59127"/>
            </a:avLst>
          </a:prstGeom>
          <a:solidFill>
            <a:schemeClr val="accent3">
              <a:lumOff val="17647"/>
            </a:schemeClr>
          </a:solidFill>
          <a:ln w="38100">
            <a:solidFill>
              <a:schemeClr val="accent3">
                <a:lumOff val="-12941"/>
              </a:schemeClr>
            </a:solidFill>
            <a:miter/>
          </a:ln>
        </p:spPr>
        <p:txBody>
          <a:bodyPr lIns="45719" rIns="45719" anchor="ctr"/>
          <a:lstStyle/>
          <a:p>
            <a:endParaRPr/>
          </a:p>
        </p:txBody>
      </p:sp>
      <p:sp>
        <p:nvSpPr>
          <p:cNvPr id="446" name="Arrow"/>
          <p:cNvSpPr/>
          <p:nvPr/>
        </p:nvSpPr>
        <p:spPr>
          <a:xfrm rot="2943345">
            <a:off x="3260063" y="3686979"/>
            <a:ext cx="1766081" cy="694268"/>
          </a:xfrm>
          <a:prstGeom prst="rightArrow">
            <a:avLst>
              <a:gd name="adj1" fmla="val 56677"/>
              <a:gd name="adj2" fmla="val 59127"/>
            </a:avLst>
          </a:prstGeom>
          <a:solidFill>
            <a:schemeClr val="accent3">
              <a:lumOff val="17647"/>
            </a:schemeClr>
          </a:solidFill>
          <a:ln w="38100">
            <a:solidFill>
              <a:schemeClr val="accent3">
                <a:lumOff val="-12941"/>
              </a:schemeClr>
            </a:solidFill>
            <a:miter/>
          </a:ln>
        </p:spPr>
        <p:txBody>
          <a:bodyPr lIns="45719" rIns="45719" anchor="ctr"/>
          <a:lstStyle/>
          <a:p>
            <a:endParaRPr/>
          </a:p>
        </p:txBody>
      </p:sp>
      <p:sp>
        <p:nvSpPr>
          <p:cNvPr id="447" name="Arrow"/>
          <p:cNvSpPr/>
          <p:nvPr/>
        </p:nvSpPr>
        <p:spPr>
          <a:xfrm rot="5400000">
            <a:off x="2772031" y="3620006"/>
            <a:ext cx="789005" cy="694268"/>
          </a:xfrm>
          <a:prstGeom prst="rightArrow">
            <a:avLst>
              <a:gd name="adj1" fmla="val 56677"/>
              <a:gd name="adj2" fmla="val 59127"/>
            </a:avLst>
          </a:prstGeom>
          <a:solidFill>
            <a:schemeClr val="accent3">
              <a:lumOff val="17647"/>
            </a:schemeClr>
          </a:solidFill>
          <a:ln w="38100">
            <a:solidFill>
              <a:schemeClr val="accent3">
                <a:lumOff val="-12941"/>
              </a:schemeClr>
            </a:solidFill>
            <a:miter/>
          </a:ln>
        </p:spPr>
        <p:txBody>
          <a:bodyPr lIns="45719" rIns="45719" anchor="ctr"/>
          <a:lstStyle/>
          <a:p>
            <a:endParaRPr/>
          </a:p>
        </p:txBody>
      </p:sp>
      <p:grpSp>
        <p:nvGrpSpPr>
          <p:cNvPr id="450" name="Group"/>
          <p:cNvGrpSpPr/>
          <p:nvPr/>
        </p:nvGrpSpPr>
        <p:grpSpPr>
          <a:xfrm>
            <a:off x="7029547" y="2549557"/>
            <a:ext cx="814313" cy="802916"/>
            <a:chOff x="-12699" y="0"/>
            <a:chExt cx="814311" cy="802915"/>
          </a:xfrm>
        </p:grpSpPr>
        <p:sp>
          <p:nvSpPr>
            <p:cNvPr id="448" name="Rabbit"/>
            <p:cNvSpPr/>
            <p:nvPr/>
          </p:nvSpPr>
          <p:spPr>
            <a:xfrm>
              <a:off x="74637" y="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49" name="Rabbit"/>
            <p:cNvSpPr/>
            <p:nvPr/>
          </p:nvSpPr>
          <p:spPr>
            <a:xfrm>
              <a:off x="-12701" y="3810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9294"/>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53" name="Group"/>
          <p:cNvGrpSpPr/>
          <p:nvPr/>
        </p:nvGrpSpPr>
        <p:grpSpPr>
          <a:xfrm>
            <a:off x="2509938" y="2134600"/>
            <a:ext cx="1692806" cy="1669115"/>
            <a:chOff x="-26400" y="0"/>
            <a:chExt cx="1692804" cy="1669114"/>
          </a:xfrm>
        </p:grpSpPr>
        <p:sp>
          <p:nvSpPr>
            <p:cNvPr id="451" name="Rabbit"/>
            <p:cNvSpPr/>
            <p:nvPr/>
          </p:nvSpPr>
          <p:spPr>
            <a:xfrm>
              <a:off x="155157" y="0"/>
              <a:ext cx="1511247" cy="1589912"/>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52" name="Rabbit"/>
            <p:cNvSpPr/>
            <p:nvPr/>
          </p:nvSpPr>
          <p:spPr>
            <a:xfrm>
              <a:off x="-26401" y="79202"/>
              <a:ext cx="1511247" cy="1589913"/>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999B"/>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56" name="Group"/>
          <p:cNvGrpSpPr/>
          <p:nvPr/>
        </p:nvGrpSpPr>
        <p:grpSpPr>
          <a:xfrm>
            <a:off x="4659452" y="5013357"/>
            <a:ext cx="814312" cy="802916"/>
            <a:chOff x="-12699" y="0"/>
            <a:chExt cx="814311" cy="802915"/>
          </a:xfrm>
        </p:grpSpPr>
        <p:sp>
          <p:nvSpPr>
            <p:cNvPr id="454" name="Rabbit"/>
            <p:cNvSpPr/>
            <p:nvPr/>
          </p:nvSpPr>
          <p:spPr>
            <a:xfrm>
              <a:off x="74637" y="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55" name="Rabbit"/>
            <p:cNvSpPr/>
            <p:nvPr/>
          </p:nvSpPr>
          <p:spPr>
            <a:xfrm>
              <a:off x="-12701" y="3810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ACAE"/>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59" name="Group"/>
          <p:cNvGrpSpPr/>
          <p:nvPr/>
        </p:nvGrpSpPr>
        <p:grpSpPr>
          <a:xfrm>
            <a:off x="6454834" y="4098193"/>
            <a:ext cx="1692805" cy="1669115"/>
            <a:chOff x="-26400" y="0"/>
            <a:chExt cx="1692804" cy="1669114"/>
          </a:xfrm>
        </p:grpSpPr>
        <p:sp>
          <p:nvSpPr>
            <p:cNvPr id="457" name="Rabbit"/>
            <p:cNvSpPr/>
            <p:nvPr/>
          </p:nvSpPr>
          <p:spPr>
            <a:xfrm>
              <a:off x="155157" y="0"/>
              <a:ext cx="1511247" cy="1589912"/>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58" name="Rabbit"/>
            <p:cNvSpPr/>
            <p:nvPr/>
          </p:nvSpPr>
          <p:spPr>
            <a:xfrm>
              <a:off x="-26401" y="79202"/>
              <a:ext cx="1511247" cy="1589913"/>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ACAE"/>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62" name="Group"/>
          <p:cNvGrpSpPr/>
          <p:nvPr/>
        </p:nvGrpSpPr>
        <p:grpSpPr>
          <a:xfrm>
            <a:off x="2137691" y="4393101"/>
            <a:ext cx="1692806" cy="1669116"/>
            <a:chOff x="-26400" y="0"/>
            <a:chExt cx="1692804" cy="1669114"/>
          </a:xfrm>
        </p:grpSpPr>
        <p:sp>
          <p:nvSpPr>
            <p:cNvPr id="460" name="Rabbit"/>
            <p:cNvSpPr/>
            <p:nvPr/>
          </p:nvSpPr>
          <p:spPr>
            <a:xfrm>
              <a:off x="155157" y="0"/>
              <a:ext cx="1511247" cy="1589912"/>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8484"/>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61" name="Rabbit"/>
            <p:cNvSpPr/>
            <p:nvPr/>
          </p:nvSpPr>
          <p:spPr>
            <a:xfrm>
              <a:off x="-26401" y="79202"/>
              <a:ext cx="1511247" cy="1589913"/>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00ACAE"/>
            </a:solidFill>
            <a:ln w="12700" cap="flat">
              <a:solidFill>
                <a:srgbClr val="00ACAE"/>
              </a:solidFill>
              <a:prstDash val="solid"/>
              <a:miter lim="800000"/>
            </a:ln>
            <a:effectLst/>
          </p:spPr>
          <p:txBody>
            <a:bodyPr wrap="square" lIns="45719" tIns="45719" rIns="45719" bIns="45719" numCol="1" anchor="ctr">
              <a:noAutofit/>
            </a:bodyPr>
            <a:lstStyle/>
            <a:p>
              <a:endParaRPr/>
            </a:p>
          </p:txBody>
        </p:sp>
      </p:grpSp>
      <p:grpSp>
        <p:nvGrpSpPr>
          <p:cNvPr id="467" name="Group"/>
          <p:cNvGrpSpPr/>
          <p:nvPr/>
        </p:nvGrpSpPr>
        <p:grpSpPr>
          <a:xfrm rot="20069751">
            <a:off x="1787673" y="282335"/>
            <a:ext cx="1692806" cy="2227043"/>
            <a:chOff x="0" y="0"/>
            <a:chExt cx="1692804" cy="2227041"/>
          </a:xfrm>
        </p:grpSpPr>
        <p:sp>
          <p:nvSpPr>
            <p:cNvPr id="463" name="Arrow"/>
            <p:cNvSpPr/>
            <p:nvPr/>
          </p:nvSpPr>
          <p:spPr>
            <a:xfrm rot="5400000">
              <a:off x="262092" y="1485406"/>
              <a:ext cx="789005" cy="694268"/>
            </a:xfrm>
            <a:prstGeom prst="rightArrow">
              <a:avLst>
                <a:gd name="adj1" fmla="val 56677"/>
                <a:gd name="adj2" fmla="val 59127"/>
              </a:avLst>
            </a:prstGeom>
            <a:solidFill>
              <a:schemeClr val="accent3">
                <a:lumOff val="17647"/>
              </a:schemeClr>
            </a:solidFill>
            <a:ln w="381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grpSp>
          <p:nvGrpSpPr>
            <p:cNvPr id="466" name="Group"/>
            <p:cNvGrpSpPr/>
            <p:nvPr/>
          </p:nvGrpSpPr>
          <p:grpSpPr>
            <a:xfrm>
              <a:off x="0" y="-1"/>
              <a:ext cx="1692805" cy="1669116"/>
              <a:chOff x="-26400" y="0"/>
              <a:chExt cx="1692804" cy="1669114"/>
            </a:xfrm>
          </p:grpSpPr>
          <p:sp>
            <p:nvSpPr>
              <p:cNvPr id="464" name="Rabbit"/>
              <p:cNvSpPr/>
              <p:nvPr/>
            </p:nvSpPr>
            <p:spPr>
              <a:xfrm>
                <a:off x="155157" y="0"/>
                <a:ext cx="1511247" cy="1589912"/>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AEAEAE"/>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65" name="Rabbit"/>
              <p:cNvSpPr/>
              <p:nvPr/>
            </p:nvSpPr>
            <p:spPr>
              <a:xfrm>
                <a:off x="-26401" y="79202"/>
                <a:ext cx="1511247" cy="1589913"/>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84ACAE"/>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grpSp>
      </p:grpSp>
      <p:grpSp>
        <p:nvGrpSpPr>
          <p:cNvPr id="472" name="Group"/>
          <p:cNvGrpSpPr/>
          <p:nvPr/>
        </p:nvGrpSpPr>
        <p:grpSpPr>
          <a:xfrm rot="1134327">
            <a:off x="3657872" y="469691"/>
            <a:ext cx="814312" cy="1453978"/>
            <a:chOff x="0" y="0"/>
            <a:chExt cx="814311" cy="1453976"/>
          </a:xfrm>
        </p:grpSpPr>
        <p:sp>
          <p:nvSpPr>
            <p:cNvPr id="468" name="Arrow"/>
            <p:cNvSpPr/>
            <p:nvPr/>
          </p:nvSpPr>
          <p:spPr>
            <a:xfrm rot="5400000">
              <a:off x="-6311" y="712341"/>
              <a:ext cx="789005" cy="694267"/>
            </a:xfrm>
            <a:prstGeom prst="rightArrow">
              <a:avLst>
                <a:gd name="adj1" fmla="val 56677"/>
                <a:gd name="adj2" fmla="val 59127"/>
              </a:avLst>
            </a:prstGeom>
            <a:solidFill>
              <a:schemeClr val="accent3">
                <a:lumOff val="17647"/>
              </a:schemeClr>
            </a:solidFill>
            <a:ln w="381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grpSp>
          <p:nvGrpSpPr>
            <p:cNvPr id="471" name="Group"/>
            <p:cNvGrpSpPr/>
            <p:nvPr/>
          </p:nvGrpSpPr>
          <p:grpSpPr>
            <a:xfrm>
              <a:off x="0" y="-1"/>
              <a:ext cx="814312" cy="802917"/>
              <a:chOff x="-12699" y="0"/>
              <a:chExt cx="814311" cy="802915"/>
            </a:xfrm>
          </p:grpSpPr>
          <p:sp>
            <p:nvSpPr>
              <p:cNvPr id="469" name="Rabbit"/>
              <p:cNvSpPr/>
              <p:nvPr/>
            </p:nvSpPr>
            <p:spPr>
              <a:xfrm>
                <a:off x="74637" y="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AEAEAE"/>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sp>
            <p:nvSpPr>
              <p:cNvPr id="470" name="Rabbit"/>
              <p:cNvSpPr/>
              <p:nvPr/>
            </p:nvSpPr>
            <p:spPr>
              <a:xfrm>
                <a:off x="-12701" y="38100"/>
                <a:ext cx="726975" cy="764816"/>
              </a:xfrm>
              <a:custGeom>
                <a:avLst/>
                <a:gdLst/>
                <a:ahLst/>
                <a:cxnLst>
                  <a:cxn ang="0">
                    <a:pos x="wd2" y="hd2"/>
                  </a:cxn>
                  <a:cxn ang="5400000">
                    <a:pos x="wd2" y="hd2"/>
                  </a:cxn>
                  <a:cxn ang="10800000">
                    <a:pos x="wd2" y="hd2"/>
                  </a:cxn>
                  <a:cxn ang="16200000">
                    <a:pos x="wd2" y="hd2"/>
                  </a:cxn>
                </a:cxnLst>
                <a:rect l="0" t="0" r="r" b="b"/>
                <a:pathLst>
                  <a:path w="20915" h="21208" extrusionOk="0">
                    <a:moveTo>
                      <a:pt x="10210" y="0"/>
                    </a:moveTo>
                    <a:cubicBezTo>
                      <a:pt x="9556" y="-13"/>
                      <a:pt x="9380" y="416"/>
                      <a:pt x="9455" y="1046"/>
                    </a:cubicBezTo>
                    <a:cubicBezTo>
                      <a:pt x="9571" y="2017"/>
                      <a:pt x="10078" y="4648"/>
                      <a:pt x="12499" y="6197"/>
                    </a:cubicBezTo>
                    <a:cubicBezTo>
                      <a:pt x="12642" y="6287"/>
                      <a:pt x="12670" y="6482"/>
                      <a:pt x="12560" y="6604"/>
                    </a:cubicBezTo>
                    <a:cubicBezTo>
                      <a:pt x="12147" y="7071"/>
                      <a:pt x="12142" y="7803"/>
                      <a:pt x="12197" y="8355"/>
                    </a:cubicBezTo>
                    <a:cubicBezTo>
                      <a:pt x="12213" y="8535"/>
                      <a:pt x="12054" y="8685"/>
                      <a:pt x="11866" y="8658"/>
                    </a:cubicBezTo>
                    <a:cubicBezTo>
                      <a:pt x="6209" y="8000"/>
                      <a:pt x="656" y="10419"/>
                      <a:pt x="1492" y="18312"/>
                    </a:cubicBezTo>
                    <a:cubicBezTo>
                      <a:pt x="1509" y="18450"/>
                      <a:pt x="1421" y="18619"/>
                      <a:pt x="1277" y="18614"/>
                    </a:cubicBezTo>
                    <a:cubicBezTo>
                      <a:pt x="969" y="18598"/>
                      <a:pt x="464" y="18175"/>
                      <a:pt x="134" y="18657"/>
                    </a:cubicBezTo>
                    <a:cubicBezTo>
                      <a:pt x="-356" y="19368"/>
                      <a:pt x="568" y="21219"/>
                      <a:pt x="1845" y="21208"/>
                    </a:cubicBezTo>
                    <a:cubicBezTo>
                      <a:pt x="3298" y="21203"/>
                      <a:pt x="11437" y="21208"/>
                      <a:pt x="12400" y="21208"/>
                    </a:cubicBezTo>
                    <a:cubicBezTo>
                      <a:pt x="13363" y="21208"/>
                      <a:pt x="13033" y="20451"/>
                      <a:pt x="12510" y="20058"/>
                    </a:cubicBezTo>
                    <a:cubicBezTo>
                      <a:pt x="12146" y="19787"/>
                      <a:pt x="11641" y="19528"/>
                      <a:pt x="11013" y="19315"/>
                    </a:cubicBezTo>
                    <a:cubicBezTo>
                      <a:pt x="10755" y="19230"/>
                      <a:pt x="10755" y="18875"/>
                      <a:pt x="11013" y="18785"/>
                    </a:cubicBezTo>
                    <a:cubicBezTo>
                      <a:pt x="11707" y="18541"/>
                      <a:pt x="12318" y="18280"/>
                      <a:pt x="12687" y="18110"/>
                    </a:cubicBezTo>
                    <a:cubicBezTo>
                      <a:pt x="12868" y="18025"/>
                      <a:pt x="13083" y="18143"/>
                      <a:pt x="13100" y="18339"/>
                    </a:cubicBezTo>
                    <a:cubicBezTo>
                      <a:pt x="13193" y="19214"/>
                      <a:pt x="13518" y="21203"/>
                      <a:pt x="14553" y="21203"/>
                    </a:cubicBezTo>
                    <a:cubicBezTo>
                      <a:pt x="15356" y="21203"/>
                      <a:pt x="15581" y="21203"/>
                      <a:pt x="16225" y="21203"/>
                    </a:cubicBezTo>
                    <a:cubicBezTo>
                      <a:pt x="16868" y="21203"/>
                      <a:pt x="16468" y="20386"/>
                      <a:pt x="15543" y="19998"/>
                    </a:cubicBezTo>
                    <a:cubicBezTo>
                      <a:pt x="14712" y="19648"/>
                      <a:pt x="15504" y="17193"/>
                      <a:pt x="15674" y="16705"/>
                    </a:cubicBezTo>
                    <a:cubicBezTo>
                      <a:pt x="15691" y="16651"/>
                      <a:pt x="15730" y="16604"/>
                      <a:pt x="15774" y="16572"/>
                    </a:cubicBezTo>
                    <a:cubicBezTo>
                      <a:pt x="16082" y="16344"/>
                      <a:pt x="17349" y="15363"/>
                      <a:pt x="17910" y="14042"/>
                    </a:cubicBezTo>
                    <a:cubicBezTo>
                      <a:pt x="18411" y="12870"/>
                      <a:pt x="18350" y="11782"/>
                      <a:pt x="18300" y="11352"/>
                    </a:cubicBezTo>
                    <a:cubicBezTo>
                      <a:pt x="18284" y="11235"/>
                      <a:pt x="18350" y="11125"/>
                      <a:pt x="18460" y="11072"/>
                    </a:cubicBezTo>
                    <a:cubicBezTo>
                      <a:pt x="18873" y="10876"/>
                      <a:pt x="19532" y="10832"/>
                      <a:pt x="19852" y="10339"/>
                    </a:cubicBezTo>
                    <a:cubicBezTo>
                      <a:pt x="20374" y="9554"/>
                      <a:pt x="21244" y="8774"/>
                      <a:pt x="20787" y="8085"/>
                    </a:cubicBezTo>
                    <a:cubicBezTo>
                      <a:pt x="20545" y="7719"/>
                      <a:pt x="20386" y="7645"/>
                      <a:pt x="19379" y="6802"/>
                    </a:cubicBezTo>
                    <a:cubicBezTo>
                      <a:pt x="18592" y="6139"/>
                      <a:pt x="18663" y="5268"/>
                      <a:pt x="15586" y="4748"/>
                    </a:cubicBezTo>
                    <a:cubicBezTo>
                      <a:pt x="15460" y="4727"/>
                      <a:pt x="15345" y="4669"/>
                      <a:pt x="15306" y="4552"/>
                    </a:cubicBezTo>
                    <a:cubicBezTo>
                      <a:pt x="15301" y="4531"/>
                      <a:pt x="15301" y="4509"/>
                      <a:pt x="15301" y="4483"/>
                    </a:cubicBezTo>
                    <a:cubicBezTo>
                      <a:pt x="15345" y="3263"/>
                      <a:pt x="14844" y="1592"/>
                      <a:pt x="13925" y="680"/>
                    </a:cubicBezTo>
                    <a:cubicBezTo>
                      <a:pt x="12857" y="-381"/>
                      <a:pt x="12449" y="-68"/>
                      <a:pt x="12339" y="759"/>
                    </a:cubicBezTo>
                    <a:cubicBezTo>
                      <a:pt x="12213" y="685"/>
                      <a:pt x="12086" y="616"/>
                      <a:pt x="11954" y="552"/>
                    </a:cubicBezTo>
                    <a:cubicBezTo>
                      <a:pt x="11168" y="174"/>
                      <a:pt x="10603" y="8"/>
                      <a:pt x="10210" y="0"/>
                    </a:cubicBezTo>
                    <a:close/>
                  </a:path>
                </a:pathLst>
              </a:custGeom>
              <a:solidFill>
                <a:srgbClr val="84ACAE"/>
              </a:solidFill>
              <a:ln w="12700" cap="flat">
                <a:solidFill>
                  <a:schemeClr val="accent3">
                    <a:lumOff val="-12941"/>
                  </a:schemeClr>
                </a:solidFill>
                <a:prstDash val="solid"/>
                <a:miter lim="800000"/>
              </a:ln>
              <a:effectLst/>
            </p:spPr>
            <p:txBody>
              <a:bodyPr wrap="square" lIns="45719" tIns="45719" rIns="45719" bIns="45719" numCol="1" anchor="ctr">
                <a:noAutofit/>
              </a:bodyPr>
              <a:lstStyle/>
              <a:p>
                <a:endParaRPr/>
              </a:p>
            </p:txBody>
          </p:sp>
        </p:grpSp>
      </p:gr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TextBox 8"/>
          <p:cNvSpPr txBox="1"/>
          <p:nvPr/>
        </p:nvSpPr>
        <p:spPr>
          <a:xfrm>
            <a:off x="2235456" y="650974"/>
            <a:ext cx="5674830" cy="2555239"/>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algn="ctr">
              <a:defRPr sz="8000" b="1">
                <a:solidFill>
                  <a:srgbClr val="00ACAE"/>
                </a:solidFill>
                <a:latin typeface="Verdana"/>
                <a:ea typeface="Verdana"/>
                <a:cs typeface="Verdana"/>
                <a:sym typeface="Verdana"/>
              </a:defRPr>
            </a:pPr>
            <a:r>
              <a:rPr dirty="0"/>
              <a:t>Fibonacci</a:t>
            </a:r>
          </a:p>
          <a:p>
            <a:pPr algn="ctr">
              <a:defRPr sz="8000" b="1">
                <a:solidFill>
                  <a:srgbClr val="00ACAE"/>
                </a:solidFill>
                <a:latin typeface="Verdana"/>
                <a:ea typeface="Verdana"/>
                <a:cs typeface="Verdana"/>
                <a:sym typeface="Verdana"/>
              </a:defRPr>
            </a:pPr>
            <a:r>
              <a:rPr dirty="0"/>
              <a:t>Sequence</a:t>
            </a:r>
          </a:p>
        </p:txBody>
      </p:sp>
      <p:sp>
        <p:nvSpPr>
          <p:cNvPr id="402" name="TextBox 8"/>
          <p:cNvSpPr txBox="1"/>
          <p:nvPr/>
        </p:nvSpPr>
        <p:spPr>
          <a:xfrm>
            <a:off x="1682989" y="3630032"/>
            <a:ext cx="6779764" cy="707882"/>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defRPr sz="4000" b="1">
                <a:latin typeface="Verdana"/>
                <a:ea typeface="Verdana"/>
                <a:cs typeface="Verdana"/>
                <a:sym typeface="Verdana"/>
              </a:defRPr>
            </a:lvl1pPr>
          </a:lstStyle>
          <a:p>
            <a:r>
              <a:rPr dirty="0" smtClean="0">
                <a:solidFill>
                  <a:schemeClr val="tx1">
                    <a:lumMod val="85000"/>
                    <a:lumOff val="15000"/>
                  </a:schemeClr>
                </a:solidFill>
              </a:rPr>
              <a:t>1,1,2,3,5,8,13,21,34</a:t>
            </a:r>
            <a:r>
              <a:rPr lang="en-GB" dirty="0" smtClean="0">
                <a:solidFill>
                  <a:schemeClr val="tx1">
                    <a:lumMod val="85000"/>
                    <a:lumOff val="15000"/>
                  </a:schemeClr>
                </a:solidFill>
              </a:rPr>
              <a:t>,…</a:t>
            </a:r>
            <a:endParaRPr dirty="0">
              <a:solidFill>
                <a:schemeClr val="tx1">
                  <a:lumMod val="85000"/>
                  <a:lumOff val="15000"/>
                </a:schemeClr>
              </a:solidFill>
            </a:endParaRPr>
          </a:p>
        </p:txBody>
      </p:sp>
      <p:sp>
        <p:nvSpPr>
          <p:cNvPr id="4" name="TextBox 8"/>
          <p:cNvSpPr txBox="1"/>
          <p:nvPr/>
        </p:nvSpPr>
        <p:spPr>
          <a:xfrm>
            <a:off x="2711702" y="4643202"/>
            <a:ext cx="4722338" cy="675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3800" b="1">
                <a:solidFill>
                  <a:srgbClr val="00ACAE"/>
                </a:solidFill>
                <a:latin typeface="Verdana"/>
                <a:ea typeface="Verdana"/>
                <a:cs typeface="Verdana"/>
                <a:sym typeface="Verdana"/>
              </a:defRPr>
            </a:pPr>
            <a:r>
              <a:rPr dirty="0"/>
              <a:t>a</a:t>
            </a:r>
            <a:r>
              <a:rPr baseline="-5999" dirty="0"/>
              <a:t>n</a:t>
            </a:r>
            <a:r>
              <a:rPr dirty="0"/>
              <a:t> = a</a:t>
            </a:r>
            <a:r>
              <a:rPr baseline="-5999" dirty="0"/>
              <a:t>n-1 </a:t>
            </a:r>
            <a:r>
              <a:rPr dirty="0"/>
              <a:t>+</a:t>
            </a:r>
            <a:r>
              <a:rPr baseline="-5999" dirty="0"/>
              <a:t> </a:t>
            </a:r>
            <a:r>
              <a:rPr dirty="0"/>
              <a:t>a</a:t>
            </a:r>
            <a:r>
              <a:rPr baseline="-5999" dirty="0"/>
              <a:t>n-2</a:t>
            </a:r>
          </a:p>
        </p:txBody>
      </p:sp>
      <p:sp>
        <p:nvSpPr>
          <p:cNvPr id="5" name="TextBox 8"/>
          <p:cNvSpPr txBox="1"/>
          <p:nvPr/>
        </p:nvSpPr>
        <p:spPr>
          <a:xfrm>
            <a:off x="2711702" y="5318841"/>
            <a:ext cx="4722338" cy="675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3800" b="1">
                <a:solidFill>
                  <a:srgbClr val="00ACAE"/>
                </a:solidFill>
                <a:latin typeface="Verdana"/>
                <a:ea typeface="Verdana"/>
                <a:cs typeface="Verdana"/>
                <a:sym typeface="Verdana"/>
              </a:defRPr>
            </a:pPr>
            <a:r>
              <a:rPr dirty="0" smtClean="0"/>
              <a:t>a</a:t>
            </a:r>
            <a:r>
              <a:rPr lang="en-GB" baseline="-5999" dirty="0"/>
              <a:t>1</a:t>
            </a:r>
            <a:r>
              <a:rPr dirty="0" smtClean="0"/>
              <a:t> </a:t>
            </a:r>
            <a:r>
              <a:rPr dirty="0"/>
              <a:t>= </a:t>
            </a:r>
            <a:r>
              <a:rPr lang="en-GB" dirty="0" smtClean="0"/>
              <a:t>1,</a:t>
            </a:r>
            <a:r>
              <a:rPr dirty="0" smtClean="0"/>
              <a:t> </a:t>
            </a:r>
            <a:r>
              <a:rPr dirty="0" err="1" smtClean="0"/>
              <a:t>a</a:t>
            </a:r>
            <a:r>
              <a:rPr baseline="-5999" dirty="0" err="1" smtClean="0"/>
              <a:t>2</a:t>
            </a:r>
            <a:r>
              <a:rPr lang="en-GB" dirty="0" smtClean="0"/>
              <a:t> = 1</a:t>
            </a:r>
            <a:endParaRPr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 grpId="0" animBg="1"/>
      <p:bldP spid="4" grpId="0" animBg="1"/>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7" name="Image" descr="Image"/>
          <p:cNvPicPr>
            <a:picLocks noChangeAspect="1"/>
          </p:cNvPicPr>
          <p:nvPr/>
        </p:nvPicPr>
        <p:blipFill>
          <a:blip r:embed="rId2">
            <a:extLst/>
          </a:blip>
          <a:stretch>
            <a:fillRect/>
          </a:stretch>
        </p:blipFill>
        <p:spPr>
          <a:xfrm>
            <a:off x="2001067" y="688943"/>
            <a:ext cx="4130532" cy="5024453"/>
          </a:xfrm>
          <a:prstGeom prst="rect">
            <a:avLst/>
          </a:prstGeom>
          <a:ln w="12700">
            <a:miter lim="400000"/>
          </a:ln>
        </p:spPr>
      </p:pic>
      <p:sp>
        <p:nvSpPr>
          <p:cNvPr id="478" name="TextBox 8"/>
          <p:cNvSpPr txBox="1"/>
          <p:nvPr/>
        </p:nvSpPr>
        <p:spPr>
          <a:xfrm>
            <a:off x="2630599" y="5792508"/>
            <a:ext cx="2829337" cy="7010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4000" b="1">
                <a:latin typeface="Verdana"/>
                <a:ea typeface="Verdana"/>
                <a:cs typeface="Verdana"/>
                <a:sym typeface="Verdana"/>
              </a:defRPr>
            </a:lvl1pPr>
          </a:lstStyle>
          <a:p>
            <a:r>
              <a:rPr dirty="0">
                <a:solidFill>
                  <a:schemeClr val="tx1">
                    <a:lumMod val="85000"/>
                    <a:lumOff val="15000"/>
                  </a:schemeClr>
                </a:solidFill>
              </a:rPr>
              <a:t>Fibonacci</a:t>
            </a:r>
          </a:p>
        </p:txBody>
      </p:sp>
      <p:sp>
        <p:nvSpPr>
          <p:cNvPr id="479" name="Rectangle 6"/>
          <p:cNvSpPr txBox="1"/>
          <p:nvPr/>
        </p:nvSpPr>
        <p:spPr>
          <a:xfrm>
            <a:off x="654366" y="6504344"/>
            <a:ext cx="6371123"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i="1">
                <a:solidFill>
                  <a:srgbClr val="404040"/>
                </a:solidFill>
                <a:latin typeface="Verdana"/>
                <a:ea typeface="Verdana"/>
                <a:cs typeface="Verdana"/>
                <a:sym typeface="Verdana"/>
              </a:defRPr>
            </a:lvl1pPr>
          </a:lstStyle>
          <a:p>
            <a:r>
              <a:t>Image: public domain</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308735" y="293619"/>
            <a:ext cx="5771701" cy="461665"/>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The CHRISTMAS LECTURES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p:cNvSpPr txBox="1"/>
          <p:nvPr/>
        </p:nvSpPr>
        <p:spPr>
          <a:xfrm>
            <a:off x="1308735" y="793383"/>
            <a:ext cx="7835265" cy="3385542"/>
          </a:xfrm>
          <a:prstGeom prst="rect">
            <a:avLst/>
          </a:prstGeom>
          <a:noFill/>
        </p:spPr>
        <p:txBody>
          <a:bodyPr wrap="square" rtlCol="0">
            <a:spAutoFit/>
          </a:bodyPr>
          <a:lstStyle/>
          <a:p>
            <a:pPr>
              <a:lnSpc>
                <a:spcPct val="114000"/>
              </a:lnSpc>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The CHRISTMAS LECTURES are the </a:t>
            </a: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Ri’s</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most famous activity and are televised on the BBC. The first maths lectures by </a:t>
            </a: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Prof.</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Sir Christopher Zeeman in 1978 </a:t>
            </a:r>
          </a:p>
          <a:p>
            <a:pPr>
              <a:lnSpc>
                <a:spcPct val="114000"/>
              </a:lnSpc>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started off the Masterclass </a:t>
            </a:r>
          </a:p>
          <a:p>
            <a:pPr>
              <a:lnSpc>
                <a:spcPct val="114000"/>
              </a:lnSpc>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programme!</a:t>
            </a:r>
          </a:p>
          <a:p>
            <a:pPr>
              <a:lnSpc>
                <a:spcPct val="150000"/>
              </a:lnSpc>
              <a:spcBef>
                <a:spcPts val="1200"/>
              </a:spcBef>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Lecturers include Michael Faraday, David Attenborough, Carl Sagan, Richard Dawkins, Alison </a:t>
            </a: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Woollard</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a:t>
            </a: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Saiful</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Islam &amp; </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A</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lice Roberts</a:t>
            </a:r>
          </a:p>
        </p:txBody>
      </p:sp>
      <p:sp>
        <p:nvSpPr>
          <p:cNvPr id="11" name="Rectangle 10"/>
          <p:cNvSpPr/>
          <p:nvPr/>
        </p:nvSpPr>
        <p:spPr>
          <a:xfrm>
            <a:off x="838792" y="6405872"/>
            <a:ext cx="5657258" cy="230832"/>
          </a:xfrm>
          <a:prstGeom prst="rect">
            <a:avLst/>
          </a:prstGeom>
        </p:spPr>
        <p:txBody>
          <a:bodyPr wrap="square">
            <a:spAutoFit/>
          </a:bodyPr>
          <a:lstStyle/>
          <a:p>
            <a:r>
              <a:rPr lang="en-GB" sz="9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Image </a:t>
            </a:r>
            <a:r>
              <a:rPr lang="en-GB" sz="900" i="1" dirty="0" smtClean="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rPr>
              <a:t>credits: Tim Mitchell, Paul Wilkinson</a:t>
            </a:r>
            <a:endParaRPr lang="en-GB" sz="900" i="1" dirty="0">
              <a:solidFill>
                <a:prstClr val="black">
                  <a:lumMod val="75000"/>
                  <a:lumOff val="25000"/>
                </a:prstClr>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91863" y="4143291"/>
            <a:ext cx="3371850" cy="2247900"/>
          </a:xfrm>
          <a:prstGeom prst="snip1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226367" y="4138034"/>
            <a:ext cx="3154680" cy="2253157"/>
          </a:xfrm>
          <a:prstGeom prst="snip1Rect">
            <a:avLst/>
          </a:prstGeom>
        </p:spPr>
      </p:pic>
    </p:spTree>
    <p:extLst>
      <p:ext uri="{BB962C8B-B14F-4D97-AF65-F5344CB8AC3E}">
        <p14:creationId xmlns:p14="http://schemas.microsoft.com/office/powerpoint/2010/main" val="39595312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TextBox 8"/>
          <p:cNvSpPr txBox="1"/>
          <p:nvPr/>
        </p:nvSpPr>
        <p:spPr>
          <a:xfrm>
            <a:off x="2235456" y="650974"/>
            <a:ext cx="5674830" cy="2554541"/>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algn="ctr">
              <a:defRPr sz="8000" b="1">
                <a:solidFill>
                  <a:srgbClr val="00ACAE"/>
                </a:solidFill>
                <a:latin typeface="Verdana"/>
                <a:ea typeface="Verdana"/>
                <a:cs typeface="Verdana"/>
                <a:sym typeface="Verdana"/>
              </a:defRPr>
            </a:pPr>
            <a:r>
              <a:rPr lang="en-GB" dirty="0" smtClean="0"/>
              <a:t>Lucas Numbers</a:t>
            </a:r>
            <a:endParaRPr dirty="0"/>
          </a:p>
        </p:txBody>
      </p:sp>
      <p:sp>
        <p:nvSpPr>
          <p:cNvPr id="402" name="TextBox 8"/>
          <p:cNvSpPr txBox="1"/>
          <p:nvPr/>
        </p:nvSpPr>
        <p:spPr>
          <a:xfrm>
            <a:off x="1662142" y="3630032"/>
            <a:ext cx="6821458" cy="707882"/>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defRPr sz="4000" b="1">
                <a:latin typeface="Verdana"/>
                <a:ea typeface="Verdana"/>
                <a:cs typeface="Verdana"/>
                <a:sym typeface="Verdana"/>
              </a:defRPr>
            </a:lvl1pPr>
          </a:lstStyle>
          <a:p>
            <a:r>
              <a:rPr lang="en-GB" dirty="0" smtClean="0">
                <a:solidFill>
                  <a:schemeClr val="tx1">
                    <a:lumMod val="85000"/>
                    <a:lumOff val="15000"/>
                  </a:schemeClr>
                </a:solidFill>
              </a:rPr>
              <a:t>3,4,7,11,18,29,47,76,…</a:t>
            </a:r>
            <a:endParaRPr dirty="0">
              <a:solidFill>
                <a:schemeClr val="tx1">
                  <a:lumMod val="85000"/>
                  <a:lumOff val="15000"/>
                </a:schemeClr>
              </a:solidFill>
            </a:endParaRPr>
          </a:p>
        </p:txBody>
      </p:sp>
      <p:sp>
        <p:nvSpPr>
          <p:cNvPr id="4" name="TextBox 8"/>
          <p:cNvSpPr txBox="1"/>
          <p:nvPr/>
        </p:nvSpPr>
        <p:spPr>
          <a:xfrm>
            <a:off x="2711702" y="4643202"/>
            <a:ext cx="4722338" cy="675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3800" b="1">
                <a:solidFill>
                  <a:srgbClr val="00ACAE"/>
                </a:solidFill>
                <a:latin typeface="Verdana"/>
                <a:ea typeface="Verdana"/>
                <a:cs typeface="Verdana"/>
                <a:sym typeface="Verdana"/>
              </a:defRPr>
            </a:pPr>
            <a:r>
              <a:rPr dirty="0"/>
              <a:t>a</a:t>
            </a:r>
            <a:r>
              <a:rPr baseline="-5999" dirty="0"/>
              <a:t>n</a:t>
            </a:r>
            <a:r>
              <a:rPr dirty="0"/>
              <a:t> = a</a:t>
            </a:r>
            <a:r>
              <a:rPr baseline="-5999" dirty="0"/>
              <a:t>n-1 </a:t>
            </a:r>
            <a:r>
              <a:rPr dirty="0"/>
              <a:t>+</a:t>
            </a:r>
            <a:r>
              <a:rPr baseline="-5999" dirty="0"/>
              <a:t> </a:t>
            </a:r>
            <a:r>
              <a:rPr dirty="0"/>
              <a:t>a</a:t>
            </a:r>
            <a:r>
              <a:rPr baseline="-5999" dirty="0"/>
              <a:t>n-2</a:t>
            </a:r>
          </a:p>
        </p:txBody>
      </p:sp>
      <p:sp>
        <p:nvSpPr>
          <p:cNvPr id="5" name="TextBox 8"/>
          <p:cNvSpPr txBox="1"/>
          <p:nvPr/>
        </p:nvSpPr>
        <p:spPr>
          <a:xfrm>
            <a:off x="2711702" y="5318841"/>
            <a:ext cx="4722338" cy="675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3800" b="1">
                <a:solidFill>
                  <a:srgbClr val="00ACAE"/>
                </a:solidFill>
                <a:latin typeface="Verdana"/>
                <a:ea typeface="Verdana"/>
                <a:cs typeface="Verdana"/>
                <a:sym typeface="Verdana"/>
              </a:defRPr>
            </a:pPr>
            <a:r>
              <a:rPr dirty="0" smtClean="0"/>
              <a:t>a</a:t>
            </a:r>
            <a:r>
              <a:rPr lang="en-GB" baseline="-5999" dirty="0"/>
              <a:t>1</a:t>
            </a:r>
            <a:r>
              <a:rPr dirty="0" smtClean="0"/>
              <a:t> </a:t>
            </a:r>
            <a:r>
              <a:rPr dirty="0"/>
              <a:t>= </a:t>
            </a:r>
            <a:r>
              <a:rPr lang="en-GB" dirty="0"/>
              <a:t>3</a:t>
            </a:r>
            <a:r>
              <a:rPr lang="en-GB" dirty="0" smtClean="0"/>
              <a:t>,</a:t>
            </a:r>
            <a:r>
              <a:rPr dirty="0" smtClean="0"/>
              <a:t> </a:t>
            </a:r>
            <a:r>
              <a:rPr dirty="0" err="1" smtClean="0"/>
              <a:t>a</a:t>
            </a:r>
            <a:r>
              <a:rPr baseline="-5999" dirty="0" err="1" smtClean="0"/>
              <a:t>2</a:t>
            </a:r>
            <a:r>
              <a:rPr lang="en-GB" dirty="0" smtClean="0"/>
              <a:t> = 4</a:t>
            </a:r>
            <a:endParaRPr dirty="0"/>
          </a:p>
        </p:txBody>
      </p:sp>
    </p:spTree>
    <p:extLst>
      <p:ext uri="{BB962C8B-B14F-4D97-AF65-F5344CB8AC3E}">
        <p14:creationId xmlns:p14="http://schemas.microsoft.com/office/powerpoint/2010/main" val="10136487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 grpId="0" animBg="1"/>
      <p:bldP spid="4" grpId="0" animBg="1"/>
      <p:bldP spid="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 name="TextBox 8"/>
          <p:cNvSpPr txBox="1"/>
          <p:nvPr/>
        </p:nvSpPr>
        <p:spPr>
          <a:xfrm>
            <a:off x="1579750" y="821821"/>
            <a:ext cx="7000656" cy="14630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3000" b="1">
                <a:latin typeface="Verdana"/>
                <a:ea typeface="Verdana"/>
                <a:cs typeface="Verdana"/>
                <a:sym typeface="Verdana"/>
              </a:defRPr>
            </a:lvl1pPr>
          </a:lstStyle>
          <a:p>
            <a:r>
              <a:rPr dirty="0">
                <a:solidFill>
                  <a:srgbClr val="00ACAE"/>
                </a:solidFill>
              </a:rPr>
              <a:t>How many different ways can you make a line of coins which add up to the same total? </a:t>
            </a:r>
          </a:p>
        </p:txBody>
      </p:sp>
      <p:sp>
        <p:nvSpPr>
          <p:cNvPr id="2" name="Rectangle 1"/>
          <p:cNvSpPr/>
          <p:nvPr/>
        </p:nvSpPr>
        <p:spPr>
          <a:xfrm>
            <a:off x="6670964" y="5746173"/>
            <a:ext cx="2275609" cy="1028700"/>
          </a:xfrm>
          <a:prstGeom prst="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
        <p:nvSpPr>
          <p:cNvPr id="5" name="TextBox 8"/>
          <p:cNvSpPr txBox="1"/>
          <p:nvPr/>
        </p:nvSpPr>
        <p:spPr>
          <a:xfrm>
            <a:off x="1823274" y="2564864"/>
            <a:ext cx="2302261" cy="548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3000" b="1">
                <a:latin typeface="Verdana"/>
                <a:ea typeface="Verdana"/>
                <a:cs typeface="Verdana"/>
                <a:sym typeface="Verdana"/>
              </a:defRPr>
            </a:lvl1pPr>
          </a:lstStyle>
          <a:p>
            <a:r>
              <a:rPr dirty="0"/>
              <a:t>Total </a:t>
            </a:r>
            <a:r>
              <a:rPr dirty="0" err="1"/>
              <a:t>0p</a:t>
            </a:r>
            <a:endParaRPr dirty="0"/>
          </a:p>
        </p:txBody>
      </p:sp>
      <p:sp>
        <p:nvSpPr>
          <p:cNvPr id="6" name="TextBox 8"/>
          <p:cNvSpPr txBox="1"/>
          <p:nvPr/>
        </p:nvSpPr>
        <p:spPr>
          <a:xfrm>
            <a:off x="4839249" y="2564864"/>
            <a:ext cx="2302261" cy="548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3000" b="1">
                <a:latin typeface="Verdana"/>
                <a:ea typeface="Verdana"/>
                <a:cs typeface="Verdana"/>
                <a:sym typeface="Verdana"/>
              </a:defRPr>
            </a:lvl1pPr>
          </a:lstStyle>
          <a:p>
            <a:r>
              <a:rPr dirty="0"/>
              <a:t>Total </a:t>
            </a:r>
            <a:r>
              <a:rPr dirty="0" err="1"/>
              <a:t>1p</a:t>
            </a:r>
            <a:endParaRPr dirty="0"/>
          </a:p>
        </p:txBody>
      </p:sp>
      <p:pic>
        <p:nvPicPr>
          <p:cNvPr id="7"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022038" y="2510149"/>
            <a:ext cx="794186" cy="796569"/>
          </a:xfrm>
          <a:custGeom>
            <a:avLst/>
            <a:gdLst/>
            <a:ahLst/>
            <a:cxnLst>
              <a:cxn ang="0">
                <a:pos x="wd2" y="hd2"/>
              </a:cxn>
              <a:cxn ang="5400000">
                <a:pos x="wd2" y="hd2"/>
              </a:cxn>
              <a:cxn ang="10800000">
                <a:pos x="wd2" y="hd2"/>
              </a:cxn>
              <a:cxn ang="16200000">
                <a:pos x="wd2" y="hd2"/>
              </a:cxn>
            </a:cxnLst>
            <a:rect l="0" t="0" r="r" b="b"/>
            <a:pathLst>
              <a:path w="21246" h="21547" extrusionOk="0">
                <a:moveTo>
                  <a:pt x="10638" y="0"/>
                </a:moveTo>
                <a:cubicBezTo>
                  <a:pt x="9091" y="4"/>
                  <a:pt x="8868" y="21"/>
                  <a:pt x="8047" y="236"/>
                </a:cubicBezTo>
                <a:cubicBezTo>
                  <a:pt x="4511" y="1166"/>
                  <a:pt x="1658" y="3829"/>
                  <a:pt x="551" y="7215"/>
                </a:cubicBezTo>
                <a:cubicBezTo>
                  <a:pt x="-347" y="9963"/>
                  <a:pt x="-138" y="13123"/>
                  <a:pt x="1103" y="15610"/>
                </a:cubicBezTo>
                <a:cubicBezTo>
                  <a:pt x="2747" y="18901"/>
                  <a:pt x="5970" y="21116"/>
                  <a:pt x="9725" y="21525"/>
                </a:cubicBezTo>
                <a:cubicBezTo>
                  <a:pt x="10385" y="21597"/>
                  <a:pt x="12070" y="21486"/>
                  <a:pt x="12846" y="21321"/>
                </a:cubicBezTo>
                <a:cubicBezTo>
                  <a:pt x="14995" y="20864"/>
                  <a:pt x="16673" y="19950"/>
                  <a:pt x="18218" y="18390"/>
                </a:cubicBezTo>
                <a:cubicBezTo>
                  <a:pt x="19778" y="16816"/>
                  <a:pt x="20748" y="14978"/>
                  <a:pt x="21149" y="12840"/>
                </a:cubicBezTo>
                <a:cubicBezTo>
                  <a:pt x="21221" y="12455"/>
                  <a:pt x="21253" y="11784"/>
                  <a:pt x="21244" y="11079"/>
                </a:cubicBezTo>
                <a:cubicBezTo>
                  <a:pt x="21235" y="10375"/>
                  <a:pt x="21190" y="9638"/>
                  <a:pt x="21106" y="9115"/>
                </a:cubicBezTo>
                <a:cubicBezTo>
                  <a:pt x="20858" y="7556"/>
                  <a:pt x="19894" y="5136"/>
                  <a:pt x="19131" y="4155"/>
                </a:cubicBezTo>
                <a:cubicBezTo>
                  <a:pt x="17479" y="2030"/>
                  <a:pt x="15605" y="818"/>
                  <a:pt x="12973" y="161"/>
                </a:cubicBezTo>
                <a:cubicBezTo>
                  <a:pt x="12450" y="31"/>
                  <a:pt x="11999" y="-3"/>
                  <a:pt x="10638" y="0"/>
                </a:cubicBezTo>
                <a:close/>
              </a:path>
            </a:pathLst>
          </a:custGeom>
          <a:ln w="12700">
            <a:miter lim="400000"/>
          </a:ln>
        </p:spPr>
      </p:pic>
      <p:pic>
        <p:nvPicPr>
          <p:cNvPr id="8"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624370" y="4203283"/>
            <a:ext cx="1025637" cy="1019045"/>
          </a:xfrm>
          <a:custGeom>
            <a:avLst/>
            <a:gdLst/>
            <a:ahLst/>
            <a:cxnLst>
              <a:cxn ang="0">
                <a:pos x="wd2" y="hd2"/>
              </a:cxn>
              <a:cxn ang="5400000">
                <a:pos x="wd2" y="hd2"/>
              </a:cxn>
              <a:cxn ang="10800000">
                <a:pos x="wd2" y="hd2"/>
              </a:cxn>
              <a:cxn ang="16200000">
                <a:pos x="wd2" y="hd2"/>
              </a:cxn>
            </a:cxnLst>
            <a:rect l="0" t="0" r="r" b="b"/>
            <a:pathLst>
              <a:path w="21393" h="21585" extrusionOk="0">
                <a:moveTo>
                  <a:pt x="10894" y="0"/>
                </a:moveTo>
                <a:cubicBezTo>
                  <a:pt x="8684" y="-1"/>
                  <a:pt x="7794" y="199"/>
                  <a:pt x="6001" y="1102"/>
                </a:cubicBezTo>
                <a:cubicBezTo>
                  <a:pt x="3053" y="2587"/>
                  <a:pt x="1101" y="5045"/>
                  <a:pt x="256" y="8331"/>
                </a:cubicBezTo>
                <a:cubicBezTo>
                  <a:pt x="89" y="8983"/>
                  <a:pt x="0" y="9930"/>
                  <a:pt x="0" y="10870"/>
                </a:cubicBezTo>
                <a:cubicBezTo>
                  <a:pt x="-1" y="11810"/>
                  <a:pt x="81" y="12749"/>
                  <a:pt x="248" y="13384"/>
                </a:cubicBezTo>
                <a:cubicBezTo>
                  <a:pt x="872" y="15762"/>
                  <a:pt x="2233" y="17928"/>
                  <a:pt x="3924" y="19243"/>
                </a:cubicBezTo>
                <a:cubicBezTo>
                  <a:pt x="5397" y="20389"/>
                  <a:pt x="7186" y="21224"/>
                  <a:pt x="8783" y="21513"/>
                </a:cubicBezTo>
                <a:cubicBezTo>
                  <a:pt x="9087" y="21568"/>
                  <a:pt x="10081" y="21599"/>
                  <a:pt x="10993" y="21580"/>
                </a:cubicBezTo>
                <a:cubicBezTo>
                  <a:pt x="12421" y="21550"/>
                  <a:pt x="12781" y="21509"/>
                  <a:pt x="13584" y="21269"/>
                </a:cubicBezTo>
                <a:cubicBezTo>
                  <a:pt x="18477" y="19804"/>
                  <a:pt x="21599" y="15395"/>
                  <a:pt x="21382" y="10256"/>
                </a:cubicBezTo>
                <a:cubicBezTo>
                  <a:pt x="21177" y="5384"/>
                  <a:pt x="18223" y="1569"/>
                  <a:pt x="13667" y="286"/>
                </a:cubicBezTo>
                <a:cubicBezTo>
                  <a:pt x="12750" y="28"/>
                  <a:pt x="12489" y="1"/>
                  <a:pt x="10894" y="0"/>
                </a:cubicBezTo>
                <a:close/>
              </a:path>
            </a:pathLst>
          </a:custGeom>
          <a:ln w="12700">
            <a:miter lim="400000"/>
          </a:ln>
        </p:spPr>
      </p:pic>
      <p:grpSp>
        <p:nvGrpSpPr>
          <p:cNvPr id="3" name="Group 2"/>
          <p:cNvGrpSpPr/>
          <p:nvPr/>
        </p:nvGrpSpPr>
        <p:grpSpPr>
          <a:xfrm>
            <a:off x="2323057" y="5350444"/>
            <a:ext cx="1628263" cy="796569"/>
            <a:chOff x="2323057" y="5350444"/>
            <a:chExt cx="1628263" cy="796569"/>
          </a:xfrm>
        </p:grpSpPr>
        <p:pic>
          <p:nvPicPr>
            <p:cNvPr id="9"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2323057" y="5350444"/>
              <a:ext cx="794186" cy="796569"/>
            </a:xfrm>
            <a:custGeom>
              <a:avLst/>
              <a:gdLst/>
              <a:ahLst/>
              <a:cxnLst>
                <a:cxn ang="0">
                  <a:pos x="wd2" y="hd2"/>
                </a:cxn>
                <a:cxn ang="5400000">
                  <a:pos x="wd2" y="hd2"/>
                </a:cxn>
                <a:cxn ang="10800000">
                  <a:pos x="wd2" y="hd2"/>
                </a:cxn>
                <a:cxn ang="16200000">
                  <a:pos x="wd2" y="hd2"/>
                </a:cxn>
              </a:cxnLst>
              <a:rect l="0" t="0" r="r" b="b"/>
              <a:pathLst>
                <a:path w="21246" h="21547" extrusionOk="0">
                  <a:moveTo>
                    <a:pt x="10638" y="0"/>
                  </a:moveTo>
                  <a:cubicBezTo>
                    <a:pt x="9091" y="4"/>
                    <a:pt x="8868" y="21"/>
                    <a:pt x="8047" y="236"/>
                  </a:cubicBezTo>
                  <a:cubicBezTo>
                    <a:pt x="4511" y="1166"/>
                    <a:pt x="1658" y="3829"/>
                    <a:pt x="551" y="7215"/>
                  </a:cubicBezTo>
                  <a:cubicBezTo>
                    <a:pt x="-347" y="9963"/>
                    <a:pt x="-138" y="13123"/>
                    <a:pt x="1103" y="15610"/>
                  </a:cubicBezTo>
                  <a:cubicBezTo>
                    <a:pt x="2747" y="18901"/>
                    <a:pt x="5970" y="21116"/>
                    <a:pt x="9725" y="21525"/>
                  </a:cubicBezTo>
                  <a:cubicBezTo>
                    <a:pt x="10385" y="21597"/>
                    <a:pt x="12070" y="21486"/>
                    <a:pt x="12846" y="21321"/>
                  </a:cubicBezTo>
                  <a:cubicBezTo>
                    <a:pt x="14995" y="20864"/>
                    <a:pt x="16673" y="19950"/>
                    <a:pt x="18218" y="18390"/>
                  </a:cubicBezTo>
                  <a:cubicBezTo>
                    <a:pt x="19778" y="16816"/>
                    <a:pt x="20748" y="14978"/>
                    <a:pt x="21149" y="12840"/>
                  </a:cubicBezTo>
                  <a:cubicBezTo>
                    <a:pt x="21221" y="12455"/>
                    <a:pt x="21253" y="11784"/>
                    <a:pt x="21244" y="11079"/>
                  </a:cubicBezTo>
                  <a:cubicBezTo>
                    <a:pt x="21235" y="10375"/>
                    <a:pt x="21190" y="9638"/>
                    <a:pt x="21106" y="9115"/>
                  </a:cubicBezTo>
                  <a:cubicBezTo>
                    <a:pt x="20858" y="7556"/>
                    <a:pt x="19894" y="5136"/>
                    <a:pt x="19131" y="4155"/>
                  </a:cubicBezTo>
                  <a:cubicBezTo>
                    <a:pt x="17479" y="2030"/>
                    <a:pt x="15605" y="818"/>
                    <a:pt x="12973" y="161"/>
                  </a:cubicBezTo>
                  <a:cubicBezTo>
                    <a:pt x="12450" y="31"/>
                    <a:pt x="11999" y="-3"/>
                    <a:pt x="10638" y="0"/>
                  </a:cubicBezTo>
                  <a:close/>
                </a:path>
              </a:pathLst>
            </a:custGeom>
            <a:ln w="12700">
              <a:miter lim="400000"/>
            </a:ln>
          </p:spPr>
        </p:pic>
        <p:pic>
          <p:nvPicPr>
            <p:cNvPr id="10"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3157135" y="5350444"/>
              <a:ext cx="794185" cy="796569"/>
            </a:xfrm>
            <a:custGeom>
              <a:avLst/>
              <a:gdLst/>
              <a:ahLst/>
              <a:cxnLst>
                <a:cxn ang="0">
                  <a:pos x="wd2" y="hd2"/>
                </a:cxn>
                <a:cxn ang="5400000">
                  <a:pos x="wd2" y="hd2"/>
                </a:cxn>
                <a:cxn ang="10800000">
                  <a:pos x="wd2" y="hd2"/>
                </a:cxn>
                <a:cxn ang="16200000">
                  <a:pos x="wd2" y="hd2"/>
                </a:cxn>
              </a:cxnLst>
              <a:rect l="0" t="0" r="r" b="b"/>
              <a:pathLst>
                <a:path w="21246" h="21547" extrusionOk="0">
                  <a:moveTo>
                    <a:pt x="10638" y="0"/>
                  </a:moveTo>
                  <a:cubicBezTo>
                    <a:pt x="9091" y="4"/>
                    <a:pt x="8868" y="21"/>
                    <a:pt x="8047" y="236"/>
                  </a:cubicBezTo>
                  <a:cubicBezTo>
                    <a:pt x="4511" y="1166"/>
                    <a:pt x="1658" y="3829"/>
                    <a:pt x="551" y="7215"/>
                  </a:cubicBezTo>
                  <a:cubicBezTo>
                    <a:pt x="-347" y="9963"/>
                    <a:pt x="-138" y="13123"/>
                    <a:pt x="1103" y="15610"/>
                  </a:cubicBezTo>
                  <a:cubicBezTo>
                    <a:pt x="2747" y="18901"/>
                    <a:pt x="5970" y="21116"/>
                    <a:pt x="9725" y="21525"/>
                  </a:cubicBezTo>
                  <a:cubicBezTo>
                    <a:pt x="10385" y="21597"/>
                    <a:pt x="12070" y="21486"/>
                    <a:pt x="12846" y="21321"/>
                  </a:cubicBezTo>
                  <a:cubicBezTo>
                    <a:pt x="14995" y="20864"/>
                    <a:pt x="16673" y="19950"/>
                    <a:pt x="18218" y="18390"/>
                  </a:cubicBezTo>
                  <a:cubicBezTo>
                    <a:pt x="19778" y="16816"/>
                    <a:pt x="20748" y="14978"/>
                    <a:pt x="21149" y="12840"/>
                  </a:cubicBezTo>
                  <a:cubicBezTo>
                    <a:pt x="21221" y="12455"/>
                    <a:pt x="21253" y="11784"/>
                    <a:pt x="21244" y="11079"/>
                  </a:cubicBezTo>
                  <a:cubicBezTo>
                    <a:pt x="21235" y="10375"/>
                    <a:pt x="21190" y="9638"/>
                    <a:pt x="21106" y="9115"/>
                  </a:cubicBezTo>
                  <a:cubicBezTo>
                    <a:pt x="20858" y="7556"/>
                    <a:pt x="19894" y="5136"/>
                    <a:pt x="19131" y="4155"/>
                  </a:cubicBezTo>
                  <a:cubicBezTo>
                    <a:pt x="17479" y="2030"/>
                    <a:pt x="15605" y="818"/>
                    <a:pt x="12973" y="161"/>
                  </a:cubicBezTo>
                  <a:cubicBezTo>
                    <a:pt x="12450" y="31"/>
                    <a:pt x="11999" y="-3"/>
                    <a:pt x="10638" y="0"/>
                  </a:cubicBezTo>
                  <a:close/>
                </a:path>
              </a:pathLst>
            </a:custGeom>
            <a:ln w="12700">
              <a:miter lim="400000"/>
            </a:ln>
          </p:spPr>
        </p:pic>
      </p:grpSp>
      <p:grpSp>
        <p:nvGrpSpPr>
          <p:cNvPr id="22" name="Group 21"/>
          <p:cNvGrpSpPr/>
          <p:nvPr/>
        </p:nvGrpSpPr>
        <p:grpSpPr>
          <a:xfrm>
            <a:off x="7199838" y="4980622"/>
            <a:ext cx="1839729" cy="1019044"/>
            <a:chOff x="7199838" y="4980622"/>
            <a:chExt cx="1839729" cy="1019044"/>
          </a:xfrm>
        </p:grpSpPr>
        <p:pic>
          <p:nvPicPr>
            <p:cNvPr id="11"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8013930" y="4980622"/>
              <a:ext cx="1025637" cy="1019044"/>
            </a:xfrm>
            <a:custGeom>
              <a:avLst/>
              <a:gdLst/>
              <a:ahLst/>
              <a:cxnLst>
                <a:cxn ang="0">
                  <a:pos x="wd2" y="hd2"/>
                </a:cxn>
                <a:cxn ang="5400000">
                  <a:pos x="wd2" y="hd2"/>
                </a:cxn>
                <a:cxn ang="10800000">
                  <a:pos x="wd2" y="hd2"/>
                </a:cxn>
                <a:cxn ang="16200000">
                  <a:pos x="wd2" y="hd2"/>
                </a:cxn>
              </a:cxnLst>
              <a:rect l="0" t="0" r="r" b="b"/>
              <a:pathLst>
                <a:path w="21393" h="21585" extrusionOk="0">
                  <a:moveTo>
                    <a:pt x="10894" y="0"/>
                  </a:moveTo>
                  <a:cubicBezTo>
                    <a:pt x="8684" y="-1"/>
                    <a:pt x="7794" y="199"/>
                    <a:pt x="6001" y="1102"/>
                  </a:cubicBezTo>
                  <a:cubicBezTo>
                    <a:pt x="3053" y="2587"/>
                    <a:pt x="1101" y="5045"/>
                    <a:pt x="256" y="8331"/>
                  </a:cubicBezTo>
                  <a:cubicBezTo>
                    <a:pt x="89" y="8983"/>
                    <a:pt x="0" y="9930"/>
                    <a:pt x="0" y="10870"/>
                  </a:cubicBezTo>
                  <a:cubicBezTo>
                    <a:pt x="-1" y="11810"/>
                    <a:pt x="81" y="12749"/>
                    <a:pt x="248" y="13384"/>
                  </a:cubicBezTo>
                  <a:cubicBezTo>
                    <a:pt x="872" y="15762"/>
                    <a:pt x="2233" y="17928"/>
                    <a:pt x="3924" y="19243"/>
                  </a:cubicBezTo>
                  <a:cubicBezTo>
                    <a:pt x="5397" y="20389"/>
                    <a:pt x="7186" y="21224"/>
                    <a:pt x="8783" y="21513"/>
                  </a:cubicBezTo>
                  <a:cubicBezTo>
                    <a:pt x="9087" y="21568"/>
                    <a:pt x="10081" y="21599"/>
                    <a:pt x="10993" y="21580"/>
                  </a:cubicBezTo>
                  <a:cubicBezTo>
                    <a:pt x="12421" y="21550"/>
                    <a:pt x="12781" y="21509"/>
                    <a:pt x="13584" y="21269"/>
                  </a:cubicBezTo>
                  <a:cubicBezTo>
                    <a:pt x="18477" y="19804"/>
                    <a:pt x="21599" y="15395"/>
                    <a:pt x="21382" y="10256"/>
                  </a:cubicBezTo>
                  <a:cubicBezTo>
                    <a:pt x="21177" y="5384"/>
                    <a:pt x="18223" y="1569"/>
                    <a:pt x="13667" y="286"/>
                  </a:cubicBezTo>
                  <a:cubicBezTo>
                    <a:pt x="12750" y="28"/>
                    <a:pt x="12489" y="1"/>
                    <a:pt x="10894" y="0"/>
                  </a:cubicBezTo>
                  <a:close/>
                </a:path>
              </a:pathLst>
            </a:custGeom>
            <a:ln w="12700">
              <a:miter lim="400000"/>
            </a:ln>
          </p:spPr>
        </p:pic>
        <p:pic>
          <p:nvPicPr>
            <p:cNvPr id="12"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199838" y="5079160"/>
              <a:ext cx="794186" cy="796569"/>
            </a:xfrm>
            <a:custGeom>
              <a:avLst/>
              <a:gdLst/>
              <a:ahLst/>
              <a:cxnLst>
                <a:cxn ang="0">
                  <a:pos x="wd2" y="hd2"/>
                </a:cxn>
                <a:cxn ang="5400000">
                  <a:pos x="wd2" y="hd2"/>
                </a:cxn>
                <a:cxn ang="10800000">
                  <a:pos x="wd2" y="hd2"/>
                </a:cxn>
                <a:cxn ang="16200000">
                  <a:pos x="wd2" y="hd2"/>
                </a:cxn>
              </a:cxnLst>
              <a:rect l="0" t="0" r="r" b="b"/>
              <a:pathLst>
                <a:path w="21246" h="21547" extrusionOk="0">
                  <a:moveTo>
                    <a:pt x="10638" y="0"/>
                  </a:moveTo>
                  <a:cubicBezTo>
                    <a:pt x="9091" y="4"/>
                    <a:pt x="8868" y="21"/>
                    <a:pt x="8047" y="236"/>
                  </a:cubicBezTo>
                  <a:cubicBezTo>
                    <a:pt x="4511" y="1166"/>
                    <a:pt x="1658" y="3829"/>
                    <a:pt x="551" y="7215"/>
                  </a:cubicBezTo>
                  <a:cubicBezTo>
                    <a:pt x="-347" y="9963"/>
                    <a:pt x="-138" y="13123"/>
                    <a:pt x="1103" y="15610"/>
                  </a:cubicBezTo>
                  <a:cubicBezTo>
                    <a:pt x="2747" y="18901"/>
                    <a:pt x="5970" y="21116"/>
                    <a:pt x="9725" y="21525"/>
                  </a:cubicBezTo>
                  <a:cubicBezTo>
                    <a:pt x="10385" y="21597"/>
                    <a:pt x="12070" y="21486"/>
                    <a:pt x="12846" y="21321"/>
                  </a:cubicBezTo>
                  <a:cubicBezTo>
                    <a:pt x="14995" y="20864"/>
                    <a:pt x="16673" y="19950"/>
                    <a:pt x="18218" y="18390"/>
                  </a:cubicBezTo>
                  <a:cubicBezTo>
                    <a:pt x="19778" y="16816"/>
                    <a:pt x="20748" y="14978"/>
                    <a:pt x="21149" y="12840"/>
                  </a:cubicBezTo>
                  <a:cubicBezTo>
                    <a:pt x="21221" y="12455"/>
                    <a:pt x="21253" y="11784"/>
                    <a:pt x="21244" y="11079"/>
                  </a:cubicBezTo>
                  <a:cubicBezTo>
                    <a:pt x="21235" y="10375"/>
                    <a:pt x="21190" y="9638"/>
                    <a:pt x="21106" y="9115"/>
                  </a:cubicBezTo>
                  <a:cubicBezTo>
                    <a:pt x="20858" y="7556"/>
                    <a:pt x="19894" y="5136"/>
                    <a:pt x="19131" y="4155"/>
                  </a:cubicBezTo>
                  <a:cubicBezTo>
                    <a:pt x="17479" y="2030"/>
                    <a:pt x="15605" y="818"/>
                    <a:pt x="12973" y="161"/>
                  </a:cubicBezTo>
                  <a:cubicBezTo>
                    <a:pt x="12450" y="31"/>
                    <a:pt x="11999" y="-3"/>
                    <a:pt x="10638" y="0"/>
                  </a:cubicBezTo>
                  <a:close/>
                </a:path>
              </a:pathLst>
            </a:custGeom>
            <a:ln w="12700">
              <a:miter lim="400000"/>
            </a:ln>
          </p:spPr>
        </p:pic>
      </p:grpSp>
      <p:grpSp>
        <p:nvGrpSpPr>
          <p:cNvPr id="21" name="Group 20"/>
          <p:cNvGrpSpPr/>
          <p:nvPr/>
        </p:nvGrpSpPr>
        <p:grpSpPr>
          <a:xfrm>
            <a:off x="4892620" y="4967922"/>
            <a:ext cx="1840597" cy="1019044"/>
            <a:chOff x="4892620" y="4967922"/>
            <a:chExt cx="1840597" cy="1019044"/>
          </a:xfrm>
        </p:grpSpPr>
        <p:pic>
          <p:nvPicPr>
            <p:cNvPr id="13"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4892620" y="4967922"/>
              <a:ext cx="1025637" cy="1019044"/>
            </a:xfrm>
            <a:custGeom>
              <a:avLst/>
              <a:gdLst/>
              <a:ahLst/>
              <a:cxnLst>
                <a:cxn ang="0">
                  <a:pos x="wd2" y="hd2"/>
                </a:cxn>
                <a:cxn ang="5400000">
                  <a:pos x="wd2" y="hd2"/>
                </a:cxn>
                <a:cxn ang="10800000">
                  <a:pos x="wd2" y="hd2"/>
                </a:cxn>
                <a:cxn ang="16200000">
                  <a:pos x="wd2" y="hd2"/>
                </a:cxn>
              </a:cxnLst>
              <a:rect l="0" t="0" r="r" b="b"/>
              <a:pathLst>
                <a:path w="21393" h="21585" extrusionOk="0">
                  <a:moveTo>
                    <a:pt x="10894" y="0"/>
                  </a:moveTo>
                  <a:cubicBezTo>
                    <a:pt x="8684" y="-1"/>
                    <a:pt x="7794" y="199"/>
                    <a:pt x="6001" y="1102"/>
                  </a:cubicBezTo>
                  <a:cubicBezTo>
                    <a:pt x="3053" y="2587"/>
                    <a:pt x="1101" y="5045"/>
                    <a:pt x="256" y="8331"/>
                  </a:cubicBezTo>
                  <a:cubicBezTo>
                    <a:pt x="89" y="8983"/>
                    <a:pt x="0" y="9930"/>
                    <a:pt x="0" y="10870"/>
                  </a:cubicBezTo>
                  <a:cubicBezTo>
                    <a:pt x="-1" y="11810"/>
                    <a:pt x="81" y="12749"/>
                    <a:pt x="248" y="13384"/>
                  </a:cubicBezTo>
                  <a:cubicBezTo>
                    <a:pt x="872" y="15762"/>
                    <a:pt x="2233" y="17928"/>
                    <a:pt x="3924" y="19243"/>
                  </a:cubicBezTo>
                  <a:cubicBezTo>
                    <a:pt x="5397" y="20389"/>
                    <a:pt x="7186" y="21224"/>
                    <a:pt x="8783" y="21513"/>
                  </a:cubicBezTo>
                  <a:cubicBezTo>
                    <a:pt x="9087" y="21568"/>
                    <a:pt x="10081" y="21599"/>
                    <a:pt x="10993" y="21580"/>
                  </a:cubicBezTo>
                  <a:cubicBezTo>
                    <a:pt x="12421" y="21550"/>
                    <a:pt x="12781" y="21509"/>
                    <a:pt x="13584" y="21269"/>
                  </a:cubicBezTo>
                  <a:cubicBezTo>
                    <a:pt x="18477" y="19804"/>
                    <a:pt x="21599" y="15395"/>
                    <a:pt x="21382" y="10256"/>
                  </a:cubicBezTo>
                  <a:cubicBezTo>
                    <a:pt x="21177" y="5384"/>
                    <a:pt x="18223" y="1569"/>
                    <a:pt x="13667" y="286"/>
                  </a:cubicBezTo>
                  <a:cubicBezTo>
                    <a:pt x="12750" y="28"/>
                    <a:pt x="12489" y="1"/>
                    <a:pt x="10894" y="0"/>
                  </a:cubicBezTo>
                  <a:close/>
                </a:path>
              </a:pathLst>
            </a:custGeom>
            <a:ln w="12700">
              <a:miter lim="400000"/>
            </a:ln>
          </p:spPr>
        </p:pic>
        <p:pic>
          <p:nvPicPr>
            <p:cNvPr id="14"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939032" y="5079159"/>
              <a:ext cx="794185" cy="796570"/>
            </a:xfrm>
            <a:custGeom>
              <a:avLst/>
              <a:gdLst/>
              <a:ahLst/>
              <a:cxnLst>
                <a:cxn ang="0">
                  <a:pos x="wd2" y="hd2"/>
                </a:cxn>
                <a:cxn ang="5400000">
                  <a:pos x="wd2" y="hd2"/>
                </a:cxn>
                <a:cxn ang="10800000">
                  <a:pos x="wd2" y="hd2"/>
                </a:cxn>
                <a:cxn ang="16200000">
                  <a:pos x="wd2" y="hd2"/>
                </a:cxn>
              </a:cxnLst>
              <a:rect l="0" t="0" r="r" b="b"/>
              <a:pathLst>
                <a:path w="21246" h="21547" extrusionOk="0">
                  <a:moveTo>
                    <a:pt x="10638" y="0"/>
                  </a:moveTo>
                  <a:cubicBezTo>
                    <a:pt x="9091" y="4"/>
                    <a:pt x="8868" y="21"/>
                    <a:pt x="8047" y="236"/>
                  </a:cubicBezTo>
                  <a:cubicBezTo>
                    <a:pt x="4511" y="1166"/>
                    <a:pt x="1658" y="3829"/>
                    <a:pt x="551" y="7215"/>
                  </a:cubicBezTo>
                  <a:cubicBezTo>
                    <a:pt x="-347" y="9963"/>
                    <a:pt x="-138" y="13123"/>
                    <a:pt x="1103" y="15610"/>
                  </a:cubicBezTo>
                  <a:cubicBezTo>
                    <a:pt x="2747" y="18901"/>
                    <a:pt x="5970" y="21116"/>
                    <a:pt x="9725" y="21525"/>
                  </a:cubicBezTo>
                  <a:cubicBezTo>
                    <a:pt x="10385" y="21597"/>
                    <a:pt x="12070" y="21486"/>
                    <a:pt x="12846" y="21321"/>
                  </a:cubicBezTo>
                  <a:cubicBezTo>
                    <a:pt x="14995" y="20864"/>
                    <a:pt x="16673" y="19950"/>
                    <a:pt x="18218" y="18390"/>
                  </a:cubicBezTo>
                  <a:cubicBezTo>
                    <a:pt x="19778" y="16816"/>
                    <a:pt x="20748" y="14978"/>
                    <a:pt x="21149" y="12840"/>
                  </a:cubicBezTo>
                  <a:cubicBezTo>
                    <a:pt x="21221" y="12455"/>
                    <a:pt x="21253" y="11784"/>
                    <a:pt x="21244" y="11079"/>
                  </a:cubicBezTo>
                  <a:cubicBezTo>
                    <a:pt x="21235" y="10375"/>
                    <a:pt x="21190" y="9638"/>
                    <a:pt x="21106" y="9115"/>
                  </a:cubicBezTo>
                  <a:cubicBezTo>
                    <a:pt x="20858" y="7556"/>
                    <a:pt x="19894" y="5136"/>
                    <a:pt x="19131" y="4155"/>
                  </a:cubicBezTo>
                  <a:cubicBezTo>
                    <a:pt x="17479" y="2030"/>
                    <a:pt x="15605" y="818"/>
                    <a:pt x="12973" y="161"/>
                  </a:cubicBezTo>
                  <a:cubicBezTo>
                    <a:pt x="12450" y="31"/>
                    <a:pt x="11999" y="-3"/>
                    <a:pt x="10638" y="0"/>
                  </a:cubicBezTo>
                  <a:close/>
                </a:path>
              </a:pathLst>
            </a:custGeom>
            <a:ln w="12700">
              <a:miter lim="400000"/>
            </a:ln>
          </p:spPr>
        </p:pic>
      </p:grpSp>
      <p:grpSp>
        <p:nvGrpSpPr>
          <p:cNvPr id="20" name="Group 19"/>
          <p:cNvGrpSpPr/>
          <p:nvPr/>
        </p:nvGrpSpPr>
        <p:grpSpPr>
          <a:xfrm>
            <a:off x="5885070" y="4132445"/>
            <a:ext cx="2428113" cy="796570"/>
            <a:chOff x="5885070" y="4132445"/>
            <a:chExt cx="2428113" cy="796570"/>
          </a:xfrm>
        </p:grpSpPr>
        <p:pic>
          <p:nvPicPr>
            <p:cNvPr id="15"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885070" y="4132445"/>
              <a:ext cx="794186" cy="796570"/>
            </a:xfrm>
            <a:custGeom>
              <a:avLst/>
              <a:gdLst/>
              <a:ahLst/>
              <a:cxnLst>
                <a:cxn ang="0">
                  <a:pos x="wd2" y="hd2"/>
                </a:cxn>
                <a:cxn ang="5400000">
                  <a:pos x="wd2" y="hd2"/>
                </a:cxn>
                <a:cxn ang="10800000">
                  <a:pos x="wd2" y="hd2"/>
                </a:cxn>
                <a:cxn ang="16200000">
                  <a:pos x="wd2" y="hd2"/>
                </a:cxn>
              </a:cxnLst>
              <a:rect l="0" t="0" r="r" b="b"/>
              <a:pathLst>
                <a:path w="21246" h="21547" extrusionOk="0">
                  <a:moveTo>
                    <a:pt x="10638" y="0"/>
                  </a:moveTo>
                  <a:cubicBezTo>
                    <a:pt x="9091" y="4"/>
                    <a:pt x="8868" y="21"/>
                    <a:pt x="8047" y="236"/>
                  </a:cubicBezTo>
                  <a:cubicBezTo>
                    <a:pt x="4511" y="1166"/>
                    <a:pt x="1658" y="3829"/>
                    <a:pt x="551" y="7215"/>
                  </a:cubicBezTo>
                  <a:cubicBezTo>
                    <a:pt x="-347" y="9963"/>
                    <a:pt x="-138" y="13123"/>
                    <a:pt x="1103" y="15610"/>
                  </a:cubicBezTo>
                  <a:cubicBezTo>
                    <a:pt x="2747" y="18901"/>
                    <a:pt x="5970" y="21116"/>
                    <a:pt x="9725" y="21525"/>
                  </a:cubicBezTo>
                  <a:cubicBezTo>
                    <a:pt x="10385" y="21597"/>
                    <a:pt x="12070" y="21486"/>
                    <a:pt x="12846" y="21321"/>
                  </a:cubicBezTo>
                  <a:cubicBezTo>
                    <a:pt x="14995" y="20864"/>
                    <a:pt x="16673" y="19950"/>
                    <a:pt x="18218" y="18390"/>
                  </a:cubicBezTo>
                  <a:cubicBezTo>
                    <a:pt x="19778" y="16816"/>
                    <a:pt x="20748" y="14978"/>
                    <a:pt x="21149" y="12840"/>
                  </a:cubicBezTo>
                  <a:cubicBezTo>
                    <a:pt x="21221" y="12455"/>
                    <a:pt x="21253" y="11784"/>
                    <a:pt x="21244" y="11079"/>
                  </a:cubicBezTo>
                  <a:cubicBezTo>
                    <a:pt x="21235" y="10375"/>
                    <a:pt x="21190" y="9638"/>
                    <a:pt x="21106" y="9115"/>
                  </a:cubicBezTo>
                  <a:cubicBezTo>
                    <a:pt x="20858" y="7556"/>
                    <a:pt x="19894" y="5136"/>
                    <a:pt x="19131" y="4155"/>
                  </a:cubicBezTo>
                  <a:cubicBezTo>
                    <a:pt x="17479" y="2030"/>
                    <a:pt x="15605" y="818"/>
                    <a:pt x="12973" y="161"/>
                  </a:cubicBezTo>
                  <a:cubicBezTo>
                    <a:pt x="12450" y="31"/>
                    <a:pt x="11999" y="-3"/>
                    <a:pt x="10638" y="0"/>
                  </a:cubicBezTo>
                  <a:close/>
                </a:path>
              </a:pathLst>
            </a:custGeom>
            <a:ln w="12700">
              <a:miter lim="400000"/>
            </a:ln>
          </p:spPr>
        </p:pic>
        <p:pic>
          <p:nvPicPr>
            <p:cNvPr id="16"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6702034" y="4132445"/>
              <a:ext cx="794186" cy="796570"/>
            </a:xfrm>
            <a:custGeom>
              <a:avLst/>
              <a:gdLst/>
              <a:ahLst/>
              <a:cxnLst>
                <a:cxn ang="0">
                  <a:pos x="wd2" y="hd2"/>
                </a:cxn>
                <a:cxn ang="5400000">
                  <a:pos x="wd2" y="hd2"/>
                </a:cxn>
                <a:cxn ang="10800000">
                  <a:pos x="wd2" y="hd2"/>
                </a:cxn>
                <a:cxn ang="16200000">
                  <a:pos x="wd2" y="hd2"/>
                </a:cxn>
              </a:cxnLst>
              <a:rect l="0" t="0" r="r" b="b"/>
              <a:pathLst>
                <a:path w="21246" h="21547" extrusionOk="0">
                  <a:moveTo>
                    <a:pt x="10638" y="0"/>
                  </a:moveTo>
                  <a:cubicBezTo>
                    <a:pt x="9091" y="4"/>
                    <a:pt x="8868" y="21"/>
                    <a:pt x="8047" y="236"/>
                  </a:cubicBezTo>
                  <a:cubicBezTo>
                    <a:pt x="4511" y="1166"/>
                    <a:pt x="1658" y="3829"/>
                    <a:pt x="551" y="7215"/>
                  </a:cubicBezTo>
                  <a:cubicBezTo>
                    <a:pt x="-347" y="9963"/>
                    <a:pt x="-138" y="13123"/>
                    <a:pt x="1103" y="15610"/>
                  </a:cubicBezTo>
                  <a:cubicBezTo>
                    <a:pt x="2747" y="18901"/>
                    <a:pt x="5970" y="21116"/>
                    <a:pt x="9725" y="21525"/>
                  </a:cubicBezTo>
                  <a:cubicBezTo>
                    <a:pt x="10385" y="21597"/>
                    <a:pt x="12070" y="21486"/>
                    <a:pt x="12846" y="21321"/>
                  </a:cubicBezTo>
                  <a:cubicBezTo>
                    <a:pt x="14995" y="20864"/>
                    <a:pt x="16673" y="19950"/>
                    <a:pt x="18218" y="18390"/>
                  </a:cubicBezTo>
                  <a:cubicBezTo>
                    <a:pt x="19778" y="16816"/>
                    <a:pt x="20748" y="14978"/>
                    <a:pt x="21149" y="12840"/>
                  </a:cubicBezTo>
                  <a:cubicBezTo>
                    <a:pt x="21221" y="12455"/>
                    <a:pt x="21253" y="11784"/>
                    <a:pt x="21244" y="11079"/>
                  </a:cubicBezTo>
                  <a:cubicBezTo>
                    <a:pt x="21235" y="10375"/>
                    <a:pt x="21190" y="9638"/>
                    <a:pt x="21106" y="9115"/>
                  </a:cubicBezTo>
                  <a:cubicBezTo>
                    <a:pt x="20858" y="7556"/>
                    <a:pt x="19894" y="5136"/>
                    <a:pt x="19131" y="4155"/>
                  </a:cubicBezTo>
                  <a:cubicBezTo>
                    <a:pt x="17479" y="2030"/>
                    <a:pt x="15605" y="818"/>
                    <a:pt x="12973" y="161"/>
                  </a:cubicBezTo>
                  <a:cubicBezTo>
                    <a:pt x="12450" y="31"/>
                    <a:pt x="11999" y="-3"/>
                    <a:pt x="10638" y="0"/>
                  </a:cubicBezTo>
                  <a:close/>
                </a:path>
              </a:pathLst>
            </a:custGeom>
            <a:ln w="12700">
              <a:miter lim="400000"/>
            </a:ln>
          </p:spPr>
        </p:pic>
        <p:pic>
          <p:nvPicPr>
            <p:cNvPr id="17"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518998" y="4132445"/>
              <a:ext cx="794185" cy="796570"/>
            </a:xfrm>
            <a:custGeom>
              <a:avLst/>
              <a:gdLst/>
              <a:ahLst/>
              <a:cxnLst>
                <a:cxn ang="0">
                  <a:pos x="wd2" y="hd2"/>
                </a:cxn>
                <a:cxn ang="5400000">
                  <a:pos x="wd2" y="hd2"/>
                </a:cxn>
                <a:cxn ang="10800000">
                  <a:pos x="wd2" y="hd2"/>
                </a:cxn>
                <a:cxn ang="16200000">
                  <a:pos x="wd2" y="hd2"/>
                </a:cxn>
              </a:cxnLst>
              <a:rect l="0" t="0" r="r" b="b"/>
              <a:pathLst>
                <a:path w="21246" h="21547" extrusionOk="0">
                  <a:moveTo>
                    <a:pt x="10638" y="0"/>
                  </a:moveTo>
                  <a:cubicBezTo>
                    <a:pt x="9091" y="4"/>
                    <a:pt x="8868" y="21"/>
                    <a:pt x="8047" y="236"/>
                  </a:cubicBezTo>
                  <a:cubicBezTo>
                    <a:pt x="4511" y="1166"/>
                    <a:pt x="1658" y="3829"/>
                    <a:pt x="551" y="7215"/>
                  </a:cubicBezTo>
                  <a:cubicBezTo>
                    <a:pt x="-347" y="9963"/>
                    <a:pt x="-138" y="13123"/>
                    <a:pt x="1103" y="15610"/>
                  </a:cubicBezTo>
                  <a:cubicBezTo>
                    <a:pt x="2747" y="18901"/>
                    <a:pt x="5970" y="21116"/>
                    <a:pt x="9725" y="21525"/>
                  </a:cubicBezTo>
                  <a:cubicBezTo>
                    <a:pt x="10385" y="21597"/>
                    <a:pt x="12070" y="21486"/>
                    <a:pt x="12846" y="21321"/>
                  </a:cubicBezTo>
                  <a:cubicBezTo>
                    <a:pt x="14995" y="20864"/>
                    <a:pt x="16673" y="19950"/>
                    <a:pt x="18218" y="18390"/>
                  </a:cubicBezTo>
                  <a:cubicBezTo>
                    <a:pt x="19778" y="16816"/>
                    <a:pt x="20748" y="14978"/>
                    <a:pt x="21149" y="12840"/>
                  </a:cubicBezTo>
                  <a:cubicBezTo>
                    <a:pt x="21221" y="12455"/>
                    <a:pt x="21253" y="11784"/>
                    <a:pt x="21244" y="11079"/>
                  </a:cubicBezTo>
                  <a:cubicBezTo>
                    <a:pt x="21235" y="10375"/>
                    <a:pt x="21190" y="9638"/>
                    <a:pt x="21106" y="9115"/>
                  </a:cubicBezTo>
                  <a:cubicBezTo>
                    <a:pt x="20858" y="7556"/>
                    <a:pt x="19894" y="5136"/>
                    <a:pt x="19131" y="4155"/>
                  </a:cubicBezTo>
                  <a:cubicBezTo>
                    <a:pt x="17479" y="2030"/>
                    <a:pt x="15605" y="818"/>
                    <a:pt x="12973" y="161"/>
                  </a:cubicBezTo>
                  <a:cubicBezTo>
                    <a:pt x="12450" y="31"/>
                    <a:pt x="11999" y="-3"/>
                    <a:pt x="10638" y="0"/>
                  </a:cubicBezTo>
                  <a:close/>
                </a:path>
              </a:pathLst>
            </a:custGeom>
            <a:ln w="12700">
              <a:miter lim="400000"/>
            </a:ln>
          </p:spPr>
        </p:pic>
      </p:grpSp>
      <p:sp>
        <p:nvSpPr>
          <p:cNvPr id="18" name="TextBox 8"/>
          <p:cNvSpPr txBox="1"/>
          <p:nvPr/>
        </p:nvSpPr>
        <p:spPr>
          <a:xfrm>
            <a:off x="4839249" y="3532007"/>
            <a:ext cx="2302260" cy="548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3000" b="1">
                <a:latin typeface="Verdana"/>
                <a:ea typeface="Verdana"/>
                <a:cs typeface="Verdana"/>
                <a:sym typeface="Verdana"/>
              </a:defRPr>
            </a:lvl1pPr>
          </a:lstStyle>
          <a:p>
            <a:r>
              <a:rPr dirty="0"/>
              <a:t>Total 3p</a:t>
            </a:r>
          </a:p>
        </p:txBody>
      </p:sp>
      <p:sp>
        <p:nvSpPr>
          <p:cNvPr id="19" name="TextBox 8"/>
          <p:cNvSpPr txBox="1"/>
          <p:nvPr/>
        </p:nvSpPr>
        <p:spPr>
          <a:xfrm>
            <a:off x="1823274" y="3526528"/>
            <a:ext cx="2302261" cy="548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3000" b="1">
                <a:latin typeface="Verdana"/>
                <a:ea typeface="Verdana"/>
                <a:cs typeface="Verdana"/>
                <a:sym typeface="Verdana"/>
              </a:defRPr>
            </a:lvl1pPr>
          </a:lstStyle>
          <a:p>
            <a:r>
              <a:rPr dirty="0"/>
              <a:t>Total 2p</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8" grpId="0" animBg="1"/>
      <p:bldP spid="1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64432815"/>
              </p:ext>
            </p:extLst>
          </p:nvPr>
        </p:nvGraphicFramePr>
        <p:xfrm>
          <a:off x="1231186" y="1579908"/>
          <a:ext cx="7288700" cy="3696207"/>
        </p:xfrm>
        <a:graphic>
          <a:graphicData uri="http://schemas.openxmlformats.org/drawingml/2006/table">
            <a:tbl>
              <a:tblPr firstRow="1" bandRow="1">
                <a:tableStyleId>{5940675A-B579-460E-94D1-54222C63F5DA}</a:tableStyleId>
              </a:tblPr>
              <a:tblGrid>
                <a:gridCol w="3660128"/>
                <a:gridCol w="3628572"/>
              </a:tblGrid>
              <a:tr h="626872">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Amount of money you are trying to make</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Number of ways of making that amount</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27881">
                <a:tc>
                  <a:txBody>
                    <a:bodyPr/>
                    <a:lstStyle/>
                    <a:p>
                      <a:pPr algn="ctr"/>
                      <a:r>
                        <a:rPr lang="en-GB" sz="2000" b="1" i="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0p</a:t>
                      </a:r>
                      <a:endParaRPr lang="en-GB" sz="2000" b="1" i="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2000" b="1" i="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 way</a:t>
                      </a:r>
                      <a:endParaRPr lang="en-GB" sz="2000" b="1" i="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27881">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1p</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 way</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27881">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2p</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 ways</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27881">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3p</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 ways</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27881">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4p</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 ways</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27881">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5p</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8 ways</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27881">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6p</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20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13 ways</a:t>
                      </a:r>
                      <a:endParaRPr lang="en-GB" sz="20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Box 2"/>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Money Combinations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73000162"/>
      </p:ext>
    </p:extLst>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TextBox 8"/>
          <p:cNvSpPr txBox="1"/>
          <p:nvPr/>
        </p:nvSpPr>
        <p:spPr>
          <a:xfrm>
            <a:off x="1579750" y="821821"/>
            <a:ext cx="7000656" cy="14630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3000" b="1">
                <a:latin typeface="Verdana"/>
                <a:ea typeface="Verdana"/>
                <a:cs typeface="Verdana"/>
                <a:sym typeface="Verdana"/>
              </a:defRPr>
            </a:lvl1pPr>
          </a:lstStyle>
          <a:p>
            <a:r>
              <a:rPr dirty="0">
                <a:solidFill>
                  <a:schemeClr val="tx1">
                    <a:lumMod val="85000"/>
                    <a:lumOff val="15000"/>
                  </a:schemeClr>
                </a:solidFill>
              </a:rPr>
              <a:t>Why do the number of possible ways to make a line of coins follow this pattern?</a:t>
            </a:r>
          </a:p>
        </p:txBody>
      </p:sp>
      <p:pic>
        <p:nvPicPr>
          <p:cNvPr id="567"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4774720" y="2686228"/>
            <a:ext cx="1918255" cy="1905937"/>
          </a:xfrm>
          <a:custGeom>
            <a:avLst/>
            <a:gdLst/>
            <a:ahLst/>
            <a:cxnLst>
              <a:cxn ang="0">
                <a:pos x="wd2" y="hd2"/>
              </a:cxn>
              <a:cxn ang="5400000">
                <a:pos x="wd2" y="hd2"/>
              </a:cxn>
              <a:cxn ang="10800000">
                <a:pos x="wd2" y="hd2"/>
              </a:cxn>
              <a:cxn ang="16200000">
                <a:pos x="wd2" y="hd2"/>
              </a:cxn>
            </a:cxnLst>
            <a:rect l="0" t="0" r="r" b="b"/>
            <a:pathLst>
              <a:path w="21393" h="21586" extrusionOk="0">
                <a:moveTo>
                  <a:pt x="10892" y="0"/>
                </a:moveTo>
                <a:cubicBezTo>
                  <a:pt x="8683" y="-1"/>
                  <a:pt x="7794" y="199"/>
                  <a:pt x="6002" y="1102"/>
                </a:cubicBezTo>
                <a:cubicBezTo>
                  <a:pt x="3053" y="2587"/>
                  <a:pt x="1097" y="5047"/>
                  <a:pt x="252" y="8334"/>
                </a:cubicBezTo>
                <a:cubicBezTo>
                  <a:pt x="84" y="8985"/>
                  <a:pt x="0" y="9929"/>
                  <a:pt x="0" y="10869"/>
                </a:cubicBezTo>
                <a:cubicBezTo>
                  <a:pt x="-1" y="11809"/>
                  <a:pt x="81" y="12747"/>
                  <a:pt x="248" y="13381"/>
                </a:cubicBezTo>
                <a:cubicBezTo>
                  <a:pt x="872" y="15760"/>
                  <a:pt x="2235" y="17932"/>
                  <a:pt x="3926" y="19247"/>
                </a:cubicBezTo>
                <a:cubicBezTo>
                  <a:pt x="5400" y="20393"/>
                  <a:pt x="7189" y="21228"/>
                  <a:pt x="8786" y="21517"/>
                </a:cubicBezTo>
                <a:cubicBezTo>
                  <a:pt x="9090" y="21572"/>
                  <a:pt x="10082" y="21599"/>
                  <a:pt x="10994" y="21580"/>
                </a:cubicBezTo>
                <a:cubicBezTo>
                  <a:pt x="12422" y="21550"/>
                  <a:pt x="12785" y="21510"/>
                  <a:pt x="13588" y="21270"/>
                </a:cubicBezTo>
                <a:cubicBezTo>
                  <a:pt x="18481" y="19805"/>
                  <a:pt x="21599" y="15401"/>
                  <a:pt x="21382" y="10262"/>
                </a:cubicBezTo>
                <a:cubicBezTo>
                  <a:pt x="21177" y="5390"/>
                  <a:pt x="18223" y="1571"/>
                  <a:pt x="13668" y="288"/>
                </a:cubicBezTo>
                <a:cubicBezTo>
                  <a:pt x="12750" y="30"/>
                  <a:pt x="12488" y="1"/>
                  <a:pt x="10892" y="0"/>
                </a:cubicBezTo>
                <a:close/>
              </a:path>
            </a:pathLst>
          </a:custGeom>
          <a:ln w="12700">
            <a:miter lim="400000"/>
          </a:ln>
        </p:spPr>
      </p:pic>
      <p:pic>
        <p:nvPicPr>
          <p:cNvPr id="568"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2776838" y="2870531"/>
            <a:ext cx="1485546" cy="1489868"/>
          </a:xfrm>
          <a:custGeom>
            <a:avLst/>
            <a:gdLst/>
            <a:ahLst/>
            <a:cxnLst>
              <a:cxn ang="0">
                <a:pos x="wd2" y="hd2"/>
              </a:cxn>
              <a:cxn ang="5400000">
                <a:pos x="wd2" y="hd2"/>
              </a:cxn>
              <a:cxn ang="10800000">
                <a:pos x="wd2" y="hd2"/>
              </a:cxn>
              <a:cxn ang="16200000">
                <a:pos x="wd2" y="hd2"/>
              </a:cxn>
            </a:cxnLst>
            <a:rect l="0" t="0" r="r" b="b"/>
            <a:pathLst>
              <a:path w="21206" h="21548" extrusionOk="0">
                <a:moveTo>
                  <a:pt x="10619" y="0"/>
                </a:moveTo>
                <a:cubicBezTo>
                  <a:pt x="9075" y="4"/>
                  <a:pt x="8855" y="25"/>
                  <a:pt x="8035" y="241"/>
                </a:cubicBezTo>
                <a:cubicBezTo>
                  <a:pt x="4507" y="1171"/>
                  <a:pt x="1656" y="3824"/>
                  <a:pt x="551" y="7210"/>
                </a:cubicBezTo>
                <a:cubicBezTo>
                  <a:pt x="-345" y="9958"/>
                  <a:pt x="-138" y="13126"/>
                  <a:pt x="1101" y="15613"/>
                </a:cubicBezTo>
                <a:cubicBezTo>
                  <a:pt x="2741" y="18905"/>
                  <a:pt x="5959" y="21116"/>
                  <a:pt x="9707" y="21525"/>
                </a:cubicBezTo>
                <a:cubicBezTo>
                  <a:pt x="10366" y="21597"/>
                  <a:pt x="12048" y="21489"/>
                  <a:pt x="12823" y="21324"/>
                </a:cubicBezTo>
                <a:cubicBezTo>
                  <a:pt x="14968" y="20867"/>
                  <a:pt x="16640" y="19951"/>
                  <a:pt x="18182" y="18391"/>
                </a:cubicBezTo>
                <a:cubicBezTo>
                  <a:pt x="19738" y="16816"/>
                  <a:pt x="20711" y="14978"/>
                  <a:pt x="21111" y="12841"/>
                </a:cubicBezTo>
                <a:cubicBezTo>
                  <a:pt x="21255" y="12071"/>
                  <a:pt x="21232" y="10157"/>
                  <a:pt x="21066" y="9110"/>
                </a:cubicBezTo>
                <a:cubicBezTo>
                  <a:pt x="20817" y="7551"/>
                  <a:pt x="19855" y="5137"/>
                  <a:pt x="19094" y="4156"/>
                </a:cubicBezTo>
                <a:cubicBezTo>
                  <a:pt x="17445" y="2031"/>
                  <a:pt x="15579" y="817"/>
                  <a:pt x="12953" y="161"/>
                </a:cubicBezTo>
                <a:cubicBezTo>
                  <a:pt x="12430" y="30"/>
                  <a:pt x="11978" y="-3"/>
                  <a:pt x="10619" y="0"/>
                </a:cubicBezTo>
                <a:close/>
              </a:path>
            </a:pathLst>
          </a:custGeom>
          <a:ln w="12700">
            <a:miter lim="400000"/>
          </a:ln>
        </p:spPr>
      </p:pic>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670964" y="5746173"/>
            <a:ext cx="2275609" cy="1028700"/>
          </a:xfrm>
          <a:prstGeom prst="rect">
            <a:avLst/>
          </a:prstGeom>
          <a:solidFill>
            <a:srgbClr val="FFFFFF"/>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graphicFrame>
        <p:nvGraphicFramePr>
          <p:cNvPr id="2" name="Table 1"/>
          <p:cNvGraphicFramePr>
            <a:graphicFrameLocks noGrp="1"/>
          </p:cNvGraphicFramePr>
          <p:nvPr>
            <p:extLst>
              <p:ext uri="{D42A27DB-BD31-4B8C-83A1-F6EECF244321}">
                <p14:modId xmlns:p14="http://schemas.microsoft.com/office/powerpoint/2010/main" val="2434282019"/>
              </p:ext>
            </p:extLst>
          </p:nvPr>
        </p:nvGraphicFramePr>
        <p:xfrm>
          <a:off x="1245700" y="1333170"/>
          <a:ext cx="7593500" cy="5032683"/>
        </p:xfrm>
        <a:graphic>
          <a:graphicData uri="http://schemas.openxmlformats.org/drawingml/2006/table">
            <a:tbl>
              <a:tblPr firstRow="1" bandRow="1">
                <a:tableStyleId>{5940675A-B579-460E-94D1-54222C63F5DA}</a:tableStyleId>
              </a:tblPr>
              <a:tblGrid>
                <a:gridCol w="916929"/>
                <a:gridCol w="1190171"/>
                <a:gridCol w="5486400"/>
              </a:tblGrid>
              <a:tr h="324000">
                <a:tc>
                  <a:txBody>
                    <a:bodyPr/>
                    <a:lstStyle/>
                    <a:p>
                      <a:pPr algn="ctr"/>
                      <a:r>
                        <a:rPr lang="en-GB" sz="1400" b="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Amount</a:t>
                      </a:r>
                      <a:endParaRPr lang="en-GB" sz="1400" b="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Ways</a:t>
                      </a:r>
                      <a:endParaRPr lang="en-GB" sz="1400" b="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Combinations</a:t>
                      </a:r>
                      <a:endParaRPr lang="en-GB" sz="1800" b="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27881">
                <a:tc>
                  <a:txBody>
                    <a:bodyPr/>
                    <a:lstStyle/>
                    <a:p>
                      <a:pPr algn="ctr"/>
                      <a:r>
                        <a:rPr lang="en-GB" sz="1800" b="1" i="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0p</a:t>
                      </a:r>
                      <a:endParaRPr lang="en-GB" sz="1800" b="1" i="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1800" b="1" i="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 way</a:t>
                      </a:r>
                      <a:endParaRPr lang="en-GB" sz="1800" b="1" i="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No coins</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tc>
              </a:tr>
              <a:tr h="427881">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1p</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 way</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GB" sz="1800" b="1"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1p</a:t>
                      </a:r>
                      <a:endParaRPr lang="en-GB" sz="1800"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tc>
              </a:tr>
              <a:tr h="427881">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2p</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 ways</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GB" sz="1800" b="1" dirty="0" err="1" smtClean="0">
                          <a:solidFill>
                            <a:srgbClr val="0070C0"/>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 </a:t>
                      </a:r>
                      <a:r>
                        <a:rPr lang="en-GB" sz="1800" b="1" dirty="0" err="1" smtClean="0">
                          <a:solidFill>
                            <a:srgbClr val="0070C0"/>
                          </a:solidFill>
                          <a:latin typeface="Verdana" panose="020B0604030504040204" pitchFamily="34" charset="0"/>
                          <a:ea typeface="Verdana" panose="020B0604030504040204" pitchFamily="34" charset="0"/>
                          <a:cs typeface="Verdana" panose="020B0604030504040204" pitchFamily="34" charset="0"/>
                        </a:rPr>
                        <a:t>1p+1p</a:t>
                      </a:r>
                      <a:endParaRPr lang="en-GB" sz="1800"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a:txBody>
                  <a:tcPr/>
                </a:tc>
              </a:tr>
              <a:tr h="427881">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3p</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 ways</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Verdana" panose="020B0604030504040204" pitchFamily="34" charset="0"/>
                          <a:ea typeface="Verdana" panose="020B0604030504040204" pitchFamily="34" charset="0"/>
                          <a:cs typeface="Verdana" panose="020B0604030504040204" pitchFamily="34" charset="0"/>
                        </a:rPr>
                        <a:t> </a:t>
                      </a:r>
                      <a:r>
                        <a:rPr lang="en-GB" sz="1800" b="1"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1p</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(combination</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for</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1p, + </a:t>
                      </a:r>
                      <a:r>
                        <a:rPr lang="en-GB" sz="1800" b="1"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coin)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Verdana" panose="020B0604030504040204" pitchFamily="34" charset="0"/>
                          <a:ea typeface="Verdana" panose="020B0604030504040204" pitchFamily="34" charset="0"/>
                          <a:cs typeface="Verdana" panose="020B0604030504040204" pitchFamily="34" charset="0"/>
                        </a:rPr>
                        <a:t> </a:t>
                      </a:r>
                      <a:r>
                        <a:rPr lang="en-GB" sz="1800" b="1" dirty="0" err="1" smtClean="0">
                          <a:solidFill>
                            <a:srgbClr val="0070C0"/>
                          </a:solidFill>
                          <a:latin typeface="Verdana" panose="020B0604030504040204" pitchFamily="34" charset="0"/>
                          <a:ea typeface="Verdana" panose="020B0604030504040204" pitchFamily="34" charset="0"/>
                          <a:cs typeface="Verdana" panose="020B0604030504040204" pitchFamily="34" charset="0"/>
                        </a:rPr>
                        <a:t>2p</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1p</a:t>
                      </a:r>
                      <a:r>
                        <a:rPr lang="en-GB" sz="1800" dirty="0" smtClean="0">
                          <a:latin typeface="Verdana" panose="020B0604030504040204" pitchFamily="34" charset="0"/>
                          <a:ea typeface="Verdana" panose="020B0604030504040204" pitchFamily="34" charset="0"/>
                          <a:cs typeface="Verdana" panose="020B0604030504040204" pitchFamily="34" charset="0"/>
                        </a:rPr>
                        <a:t>; </a:t>
                      </a:r>
                      <a:r>
                        <a:rPr lang="en-GB" sz="1800" b="1" dirty="0" err="1" smtClean="0">
                          <a:solidFill>
                            <a:srgbClr val="0070C0"/>
                          </a:solidFill>
                          <a:latin typeface="Verdana" panose="020B0604030504040204" pitchFamily="34" charset="0"/>
                          <a:ea typeface="Verdana" panose="020B0604030504040204" pitchFamily="34" charset="0"/>
                          <a:cs typeface="Verdana" panose="020B0604030504040204" pitchFamily="34" charset="0"/>
                        </a:rPr>
                        <a:t>1p+1p</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1p</a:t>
                      </a:r>
                      <a:r>
                        <a:rPr lang="en-GB" sz="1800" b="1" dirty="0" smtClean="0">
                          <a:solidFill>
                            <a:schemeClr val="accent2">
                              <a:lumMod val="75000"/>
                            </a:schemeClr>
                          </a:solidFill>
                          <a:latin typeface="Verdana" panose="020B0604030504040204" pitchFamily="34" charset="0"/>
                          <a:ea typeface="Verdana" panose="020B0604030504040204" pitchFamily="34" charset="0"/>
                          <a:cs typeface="Verdana" panose="020B060403050404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(combinations for </a:t>
                      </a:r>
                      <a:r>
                        <a:rPr lang="en-GB" sz="1800" b="1"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 </a:t>
                      </a:r>
                      <a:r>
                        <a:rPr lang="en-GB" sz="1800" b="1"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coin to</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each</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tc>
              </a:tr>
              <a:tr h="427881">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4p</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 ways</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err="1" smtClean="0">
                          <a:solidFill>
                            <a:srgbClr val="0070C0"/>
                          </a:solidFill>
                          <a:latin typeface="Verdana" panose="020B0604030504040204" pitchFamily="34" charset="0"/>
                          <a:ea typeface="Verdana" panose="020B0604030504040204" pitchFamily="34" charset="0"/>
                          <a:cs typeface="Verdana" panose="020B0604030504040204" pitchFamily="34" charset="0"/>
                        </a:rPr>
                        <a:t>2p</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a:t>
                      </a:r>
                      <a:r>
                        <a:rPr lang="en-GB"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 </a:t>
                      </a:r>
                      <a:r>
                        <a:rPr lang="en-GB" sz="1800" b="1" dirty="0" err="1" smtClean="0">
                          <a:solidFill>
                            <a:srgbClr val="0070C0"/>
                          </a:solidFill>
                          <a:latin typeface="Verdana" panose="020B0604030504040204" pitchFamily="34" charset="0"/>
                          <a:ea typeface="Verdana" panose="020B0604030504040204" pitchFamily="34" charset="0"/>
                          <a:cs typeface="Verdana" panose="020B0604030504040204" pitchFamily="34" charset="0"/>
                        </a:rPr>
                        <a:t>1p+1p</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(combinations for </a:t>
                      </a:r>
                      <a:r>
                        <a:rPr lang="en-GB" sz="1800" b="1"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 </a:t>
                      </a:r>
                      <a:r>
                        <a:rPr lang="en-GB" sz="1800" b="1"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coin to each)</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1p</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2p</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1p</a:t>
                      </a:r>
                      <a:r>
                        <a:rPr lang="en-GB"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GB" sz="1800" dirty="0" smtClean="0">
                          <a:latin typeface="Verdana" panose="020B0604030504040204" pitchFamily="34" charset="0"/>
                          <a:ea typeface="Verdana" panose="020B0604030504040204" pitchFamily="34" charset="0"/>
                          <a:cs typeface="Verdana" panose="020B0604030504040204" pitchFamily="34" charset="0"/>
                        </a:rPr>
                        <a:t> </a:t>
                      </a: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2p</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1p</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1p</a:t>
                      </a:r>
                      <a:r>
                        <a:rPr lang="en-GB" sz="1800" dirty="0" smtClean="0">
                          <a:latin typeface="Verdana" panose="020B0604030504040204" pitchFamily="34" charset="0"/>
                          <a:ea typeface="Verdana" panose="020B0604030504040204" pitchFamily="34" charset="0"/>
                          <a:cs typeface="Verdana" panose="020B0604030504040204" pitchFamily="34" charset="0"/>
                        </a:rPr>
                        <a:t>; </a:t>
                      </a: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1</a:t>
                      </a:r>
                      <a:r>
                        <a:rPr lang="en-GB" sz="1800" b="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1</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rgbClr val="7030A0"/>
                          </a:solidFill>
                          <a:latin typeface="Verdana" panose="020B0604030504040204" pitchFamily="34" charset="0"/>
                          <a:ea typeface="Verdana" panose="020B0604030504040204" pitchFamily="34" charset="0"/>
                          <a:cs typeface="Verdana" panose="020B0604030504040204" pitchFamily="34" charset="0"/>
                        </a:rPr>
                        <a:t>1</a:t>
                      </a:r>
                      <a:r>
                        <a:rPr lang="en-GB" sz="1800" dirty="0" err="1" smtClean="0">
                          <a:latin typeface="Verdana" panose="020B0604030504040204" pitchFamily="34" charset="0"/>
                          <a:ea typeface="Verdana" panose="020B0604030504040204" pitchFamily="34" charset="0"/>
                          <a:cs typeface="Verdana" panose="020B0604030504040204" pitchFamily="34" charset="0"/>
                        </a:rPr>
                        <a:t>+</a:t>
                      </a:r>
                      <a:r>
                        <a:rPr lang="en-GB" sz="1800" b="1" dirty="0" err="1"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rPr>
                        <a:t>1p</a:t>
                      </a:r>
                      <a:endParaRPr lang="en-GB" sz="1800" b="1" dirty="0" smtClean="0">
                        <a:solidFill>
                          <a:schemeClr val="accent6">
                            <a:lumMod val="50000"/>
                          </a:schemeClr>
                        </a:solidFill>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(combinations for </a:t>
                      </a:r>
                      <a:r>
                        <a:rPr lang="en-GB" sz="1800" b="1"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 </a:t>
                      </a:r>
                      <a:r>
                        <a:rPr lang="en-GB" sz="1800" b="1"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coin to each)</a:t>
                      </a:r>
                      <a:endParaRPr lang="en-GB" sz="1800"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tc>
              </a:tr>
              <a:tr h="427881">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5p</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8 ways</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3</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ombinations</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for</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3p, + </a:t>
                      </a:r>
                      <a:r>
                        <a:rPr lang="en-GB" sz="1800" b="1"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coin to each 5</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ombinations</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for 4p, + </a:t>
                      </a:r>
                      <a:r>
                        <a:rPr lang="en-GB" sz="1800" b="1" baseline="0"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1p</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coin to each</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tc>
              </a:tr>
              <a:tr h="427881">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6p</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gn="ct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13 ways</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5 combinations</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for</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4p, + </a:t>
                      </a:r>
                      <a:r>
                        <a:rPr lang="en-GB" sz="1800" b="1"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2p</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coin to each 8</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a:t>
                      </a:r>
                      <a:r>
                        <a:rPr lang="en-GB" sz="1800" b="1"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ombinations</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for 5p, + </a:t>
                      </a:r>
                      <a:r>
                        <a:rPr lang="en-GB" sz="1800" b="1" baseline="0" dirty="0" err="1"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1p</a:t>
                      </a:r>
                      <a:r>
                        <a:rPr lang="en-GB" sz="1800" b="1" baseline="0" dirty="0" smtClean="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rPr>
                        <a:t> coin to each</a:t>
                      </a:r>
                      <a:endParaRPr lang="en-GB" sz="1800" b="1" dirty="0">
                        <a:solidFill>
                          <a:schemeClr val="tx1">
                            <a:lumMod val="85000"/>
                            <a:lumOff val="15000"/>
                          </a:schemeClr>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3" name="TextBox 2"/>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Money Combinations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14662597"/>
      </p:ext>
    </p:extLst>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1" name="TextBox 8"/>
          <p:cNvSpPr txBox="1"/>
          <p:nvPr/>
        </p:nvSpPr>
        <p:spPr>
          <a:xfrm>
            <a:off x="2235456" y="650974"/>
            <a:ext cx="5674830" cy="2555239"/>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algn="ctr">
              <a:defRPr sz="8000" b="1">
                <a:solidFill>
                  <a:srgbClr val="00ACAE"/>
                </a:solidFill>
                <a:latin typeface="Verdana"/>
                <a:ea typeface="Verdana"/>
                <a:cs typeface="Verdana"/>
                <a:sym typeface="Verdana"/>
              </a:defRPr>
            </a:pPr>
            <a:r>
              <a:rPr dirty="0"/>
              <a:t>Fibonacci</a:t>
            </a:r>
          </a:p>
          <a:p>
            <a:pPr algn="ctr">
              <a:defRPr sz="8000" b="1">
                <a:solidFill>
                  <a:srgbClr val="00ACAE"/>
                </a:solidFill>
                <a:latin typeface="Verdana"/>
                <a:ea typeface="Verdana"/>
                <a:cs typeface="Verdana"/>
                <a:sym typeface="Verdana"/>
              </a:defRPr>
            </a:pPr>
            <a:r>
              <a:rPr dirty="0"/>
              <a:t>Sequence</a:t>
            </a:r>
          </a:p>
        </p:txBody>
      </p:sp>
      <p:sp>
        <p:nvSpPr>
          <p:cNvPr id="402" name="TextBox 8"/>
          <p:cNvSpPr txBox="1"/>
          <p:nvPr/>
        </p:nvSpPr>
        <p:spPr>
          <a:xfrm>
            <a:off x="1682989" y="3630032"/>
            <a:ext cx="6779764" cy="707882"/>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lvl1pPr>
              <a:defRPr sz="4000" b="1">
                <a:latin typeface="Verdana"/>
                <a:ea typeface="Verdana"/>
                <a:cs typeface="Verdana"/>
                <a:sym typeface="Verdana"/>
              </a:defRPr>
            </a:lvl1pPr>
          </a:lstStyle>
          <a:p>
            <a:r>
              <a:rPr dirty="0" smtClean="0">
                <a:solidFill>
                  <a:schemeClr val="tx1">
                    <a:lumMod val="85000"/>
                    <a:lumOff val="15000"/>
                  </a:schemeClr>
                </a:solidFill>
              </a:rPr>
              <a:t>1,1,2,3,5,8,13,21,34</a:t>
            </a:r>
            <a:r>
              <a:rPr lang="en-GB" dirty="0" smtClean="0">
                <a:solidFill>
                  <a:schemeClr val="tx1">
                    <a:lumMod val="85000"/>
                    <a:lumOff val="15000"/>
                  </a:schemeClr>
                </a:solidFill>
              </a:rPr>
              <a:t>,…</a:t>
            </a:r>
            <a:endParaRPr dirty="0">
              <a:solidFill>
                <a:schemeClr val="tx1">
                  <a:lumMod val="85000"/>
                  <a:lumOff val="15000"/>
                </a:schemeClr>
              </a:solidFill>
            </a:endParaRPr>
          </a:p>
        </p:txBody>
      </p:sp>
      <p:sp>
        <p:nvSpPr>
          <p:cNvPr id="4" name="TextBox 8"/>
          <p:cNvSpPr txBox="1"/>
          <p:nvPr/>
        </p:nvSpPr>
        <p:spPr>
          <a:xfrm>
            <a:off x="2711702" y="4643202"/>
            <a:ext cx="4722338" cy="675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3800" b="1">
                <a:solidFill>
                  <a:srgbClr val="00ACAE"/>
                </a:solidFill>
                <a:latin typeface="Verdana"/>
                <a:ea typeface="Verdana"/>
                <a:cs typeface="Verdana"/>
                <a:sym typeface="Verdana"/>
              </a:defRPr>
            </a:pPr>
            <a:r>
              <a:rPr dirty="0"/>
              <a:t>a</a:t>
            </a:r>
            <a:r>
              <a:rPr baseline="-5999" dirty="0"/>
              <a:t>n</a:t>
            </a:r>
            <a:r>
              <a:rPr dirty="0"/>
              <a:t> = a</a:t>
            </a:r>
            <a:r>
              <a:rPr baseline="-5999" dirty="0"/>
              <a:t>n-1 </a:t>
            </a:r>
            <a:r>
              <a:rPr dirty="0"/>
              <a:t>+</a:t>
            </a:r>
            <a:r>
              <a:rPr baseline="-5999" dirty="0"/>
              <a:t> </a:t>
            </a:r>
            <a:r>
              <a:rPr dirty="0"/>
              <a:t>a</a:t>
            </a:r>
            <a:r>
              <a:rPr baseline="-5999" dirty="0"/>
              <a:t>n-2</a:t>
            </a:r>
          </a:p>
        </p:txBody>
      </p:sp>
      <p:sp>
        <p:nvSpPr>
          <p:cNvPr id="6" name="TextBox 8"/>
          <p:cNvSpPr txBox="1"/>
          <p:nvPr/>
        </p:nvSpPr>
        <p:spPr>
          <a:xfrm>
            <a:off x="2711702" y="5260785"/>
            <a:ext cx="4722338" cy="6756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3800" b="1">
                <a:solidFill>
                  <a:srgbClr val="00ACAE"/>
                </a:solidFill>
                <a:latin typeface="Verdana"/>
                <a:ea typeface="Verdana"/>
                <a:cs typeface="Verdana"/>
                <a:sym typeface="Verdana"/>
              </a:defRPr>
            </a:pPr>
            <a:r>
              <a:rPr dirty="0" smtClean="0"/>
              <a:t>a</a:t>
            </a:r>
            <a:r>
              <a:rPr lang="en-GB" baseline="-5999" dirty="0"/>
              <a:t>1</a:t>
            </a:r>
            <a:r>
              <a:rPr dirty="0" smtClean="0"/>
              <a:t> </a:t>
            </a:r>
            <a:r>
              <a:rPr dirty="0"/>
              <a:t>= </a:t>
            </a:r>
            <a:r>
              <a:rPr lang="en-GB" dirty="0" smtClean="0"/>
              <a:t>1,</a:t>
            </a:r>
            <a:r>
              <a:rPr dirty="0" smtClean="0"/>
              <a:t> </a:t>
            </a:r>
            <a:r>
              <a:rPr dirty="0" err="1" smtClean="0"/>
              <a:t>a</a:t>
            </a:r>
            <a:r>
              <a:rPr baseline="-5999" dirty="0" err="1" smtClean="0"/>
              <a:t>2</a:t>
            </a:r>
            <a:r>
              <a:rPr lang="en-GB" dirty="0" smtClean="0"/>
              <a:t> = 1</a:t>
            </a:r>
            <a:endParaRPr dirty="0"/>
          </a:p>
        </p:txBody>
      </p:sp>
    </p:spTree>
    <p:extLst>
      <p:ext uri="{BB962C8B-B14F-4D97-AF65-F5344CB8AC3E}">
        <p14:creationId xmlns:p14="http://schemas.microsoft.com/office/powerpoint/2010/main" val="844210198"/>
      </p:ext>
    </p:extLst>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4" name="TextBox 8"/>
          <p:cNvSpPr txBox="1"/>
          <p:nvPr/>
        </p:nvSpPr>
        <p:spPr>
          <a:xfrm>
            <a:off x="1367483" y="1508278"/>
            <a:ext cx="7254148" cy="739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4200" b="1">
                <a:solidFill>
                  <a:srgbClr val="00ACAE"/>
                </a:solidFill>
                <a:latin typeface="Verdana"/>
                <a:ea typeface="Verdana"/>
                <a:cs typeface="Verdana"/>
                <a:sym typeface="Verdana"/>
              </a:defRPr>
            </a:lvl1pPr>
          </a:lstStyle>
          <a:p>
            <a:r>
              <a:rPr dirty="0"/>
              <a:t>Sequences of numbers</a:t>
            </a:r>
          </a:p>
        </p:txBody>
      </p:sp>
      <p:sp>
        <p:nvSpPr>
          <p:cNvPr id="585" name="TextBox 8"/>
          <p:cNvSpPr txBox="1"/>
          <p:nvPr/>
        </p:nvSpPr>
        <p:spPr>
          <a:xfrm>
            <a:off x="1367483" y="2270278"/>
            <a:ext cx="7254148" cy="739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4200" b="1">
                <a:solidFill>
                  <a:srgbClr val="00ACAE"/>
                </a:solidFill>
                <a:latin typeface="Verdana"/>
                <a:ea typeface="Verdana"/>
                <a:cs typeface="Verdana"/>
                <a:sym typeface="Verdana"/>
              </a:defRPr>
            </a:lvl1pPr>
          </a:lstStyle>
          <a:p>
            <a:r>
              <a:rPr dirty="0"/>
              <a:t>Modelling rabbits</a:t>
            </a:r>
          </a:p>
        </p:txBody>
      </p:sp>
      <p:sp>
        <p:nvSpPr>
          <p:cNvPr id="586" name="TextBox 8"/>
          <p:cNvSpPr txBox="1"/>
          <p:nvPr/>
        </p:nvSpPr>
        <p:spPr>
          <a:xfrm>
            <a:off x="1367483" y="3059431"/>
            <a:ext cx="7254148" cy="739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4200" b="1">
                <a:solidFill>
                  <a:srgbClr val="00ACAE"/>
                </a:solidFill>
                <a:latin typeface="Verdana"/>
                <a:ea typeface="Verdana"/>
                <a:cs typeface="Verdana"/>
                <a:sym typeface="Verdana"/>
              </a:defRPr>
            </a:lvl1pPr>
          </a:lstStyle>
          <a:p>
            <a:r>
              <a:t>Coin combinations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8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4" grpId="0" animBg="1"/>
      <p:bldP spid="585" grpId="0" animBg="1"/>
      <p:bldP spid="586"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 name="Picture 3" descr="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6" cy="6858000"/>
          </a:xfrm>
          <a:prstGeom prst="rect">
            <a:avLst/>
          </a:prstGeom>
          <a:ln w="12700">
            <a:miter lim="400000"/>
          </a:ln>
        </p:spPr>
      </p:pic>
      <p:sp>
        <p:nvSpPr>
          <p:cNvPr id="594" name="Rectangle 7"/>
          <p:cNvSpPr txBox="1"/>
          <p:nvPr/>
        </p:nvSpPr>
        <p:spPr>
          <a:xfrm>
            <a:off x="1445622" y="929276"/>
            <a:ext cx="7365869" cy="415498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spcAft>
                <a:spcPts val="1200"/>
              </a:spcAft>
              <a:defRPr sz="3600">
                <a:latin typeface="Verdana"/>
                <a:ea typeface="Verdana"/>
                <a:cs typeface="Verdana"/>
                <a:sym typeface="Verdana"/>
              </a:defRPr>
            </a:pPr>
            <a:r>
              <a:rPr sz="2800" dirty="0">
                <a:solidFill>
                  <a:schemeClr val="tx1">
                    <a:lumMod val="85000"/>
                    <a:lumOff val="15000"/>
                  </a:schemeClr>
                </a:solidFill>
              </a:rPr>
              <a:t>What have you enjoyed? </a:t>
            </a:r>
          </a:p>
          <a:p>
            <a:pPr>
              <a:spcAft>
                <a:spcPts val="1200"/>
              </a:spcAft>
              <a:defRPr sz="3200">
                <a:latin typeface="Verdana"/>
                <a:ea typeface="Verdana"/>
                <a:cs typeface="Verdana"/>
                <a:sym typeface="Verdana"/>
              </a:defRPr>
            </a:pPr>
            <a:r>
              <a:rPr sz="2800" dirty="0">
                <a:solidFill>
                  <a:schemeClr val="tx1">
                    <a:lumMod val="85000"/>
                    <a:lumOff val="15000"/>
                  </a:schemeClr>
                </a:solidFill>
              </a:rPr>
              <a:t>What would you like to do more of?</a:t>
            </a:r>
          </a:p>
          <a:p>
            <a:pPr>
              <a:spcAft>
                <a:spcPts val="1200"/>
              </a:spcAft>
              <a:defRPr sz="3600" b="1">
                <a:latin typeface="Verdana"/>
                <a:ea typeface="Verdana"/>
                <a:cs typeface="Verdana"/>
                <a:sym typeface="Verdana"/>
              </a:defRPr>
            </a:pPr>
            <a:r>
              <a:rPr sz="2800" dirty="0">
                <a:solidFill>
                  <a:schemeClr val="tx1">
                    <a:lumMod val="85000"/>
                    <a:lumOff val="15000"/>
                  </a:schemeClr>
                </a:solidFill>
              </a:rPr>
              <a:t>Write your answers on the post-it note and hand it in.</a:t>
            </a:r>
          </a:p>
          <a:p>
            <a:pPr>
              <a:defRPr sz="3600">
                <a:latin typeface="Verdana"/>
                <a:ea typeface="Verdana"/>
                <a:cs typeface="Verdana"/>
                <a:sym typeface="Verdana"/>
              </a:defRPr>
            </a:pPr>
            <a:endParaRPr sz="2800" dirty="0">
              <a:solidFill>
                <a:schemeClr val="tx1">
                  <a:lumMod val="85000"/>
                  <a:lumOff val="15000"/>
                </a:schemeClr>
              </a:solidFill>
            </a:endParaRPr>
          </a:p>
          <a:p>
            <a:pPr>
              <a:spcAft>
                <a:spcPts val="1200"/>
              </a:spcAft>
              <a:defRPr sz="3600">
                <a:latin typeface="Verdana"/>
                <a:ea typeface="Verdana"/>
                <a:cs typeface="Verdana"/>
                <a:sym typeface="Verdana"/>
              </a:defRPr>
            </a:pPr>
            <a:r>
              <a:rPr sz="2800" dirty="0">
                <a:solidFill>
                  <a:schemeClr val="tx1">
                    <a:lumMod val="85000"/>
                    <a:lumOff val="15000"/>
                  </a:schemeClr>
                </a:solidFill>
              </a:rPr>
              <a:t>Do YOU have any unanswered questions?</a:t>
            </a:r>
          </a:p>
          <a:p>
            <a:pPr>
              <a:defRPr sz="3600">
                <a:latin typeface="Verdana"/>
                <a:ea typeface="Verdana"/>
                <a:cs typeface="Verdana"/>
                <a:sym typeface="Verdana"/>
              </a:defRPr>
            </a:pPr>
            <a:r>
              <a:rPr sz="2800" dirty="0">
                <a:solidFill>
                  <a:schemeClr val="tx1">
                    <a:lumMod val="85000"/>
                    <a:lumOff val="15000"/>
                  </a:schemeClr>
                </a:solidFill>
              </a:rPr>
              <a:t>Email </a:t>
            </a:r>
            <a:r>
              <a:rPr sz="2800" u="sng" dirty="0">
                <a:solidFill>
                  <a:srgbClr val="0000FF"/>
                </a:solidFill>
                <a:uFill>
                  <a:solidFill>
                    <a:srgbClr val="0000FF"/>
                  </a:solidFill>
                </a:uFill>
                <a:hlinkClick r:id="rId4"/>
              </a:rPr>
              <a:t>masterclasses@ri.ac.uk</a:t>
            </a:r>
            <a:r>
              <a:rPr sz="2800" dirty="0"/>
              <a:t> </a:t>
            </a:r>
          </a:p>
        </p:txBody>
      </p:sp>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8" name="Rectangle 5"/>
          <p:cNvSpPr txBox="1"/>
          <p:nvPr/>
        </p:nvSpPr>
        <p:spPr>
          <a:xfrm>
            <a:off x="1483270" y="3539821"/>
            <a:ext cx="4275934" cy="1731884"/>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lnSpc>
                <a:spcPct val="107000"/>
              </a:lnSpc>
              <a:spcBef>
                <a:spcPts val="800"/>
              </a:spcBef>
              <a:spcAft>
                <a:spcPts val="1200"/>
              </a:spcAft>
              <a:defRPr sz="2800" u="sng">
                <a:solidFill>
                  <a:srgbClr val="0563C1"/>
                </a:solidFill>
                <a:latin typeface="Verdana"/>
                <a:ea typeface="Verdana"/>
                <a:cs typeface="Verdana"/>
                <a:sym typeface="Verdana"/>
              </a:defRPr>
            </a:pPr>
            <a:r>
              <a:rPr dirty="0" smtClean="0">
                <a:solidFill>
                  <a:schemeClr val="tx1">
                    <a:lumMod val="85000"/>
                    <a:lumOff val="15000"/>
                  </a:schemeClr>
                </a:solidFill>
              </a:rPr>
              <a:t>nrich.maths.org/2338</a:t>
            </a:r>
            <a:endParaRPr dirty="0">
              <a:solidFill>
                <a:schemeClr val="tx1">
                  <a:lumMod val="85000"/>
                  <a:lumOff val="15000"/>
                </a:schemeClr>
              </a:solidFill>
            </a:endParaRPr>
          </a:p>
          <a:p>
            <a:pPr>
              <a:lnSpc>
                <a:spcPct val="107000"/>
              </a:lnSpc>
              <a:spcBef>
                <a:spcPts val="800"/>
              </a:spcBef>
              <a:defRPr sz="2800">
                <a:latin typeface="Verdana"/>
                <a:ea typeface="Verdana"/>
                <a:cs typeface="Verdana"/>
                <a:sym typeface="Verdana"/>
              </a:defRPr>
            </a:pPr>
            <a:r>
              <a:rPr dirty="0">
                <a:solidFill>
                  <a:schemeClr val="tx1">
                    <a:lumMod val="85000"/>
                    <a:lumOff val="15000"/>
                  </a:schemeClr>
                </a:solidFill>
              </a:rPr>
              <a:t>Go Forth and </a:t>
            </a:r>
            <a:r>
              <a:rPr dirty="0" err="1">
                <a:solidFill>
                  <a:schemeClr val="tx1">
                    <a:lumMod val="85000"/>
                    <a:lumOff val="15000"/>
                  </a:schemeClr>
                </a:solidFill>
              </a:rPr>
              <a:t>Generalise</a:t>
            </a:r>
            <a:endParaRPr dirty="0">
              <a:solidFill>
                <a:schemeClr val="tx1">
                  <a:lumMod val="85000"/>
                  <a:lumOff val="15000"/>
                </a:schemeClr>
              </a:solidFill>
            </a:endParaRPr>
          </a:p>
        </p:txBody>
      </p:sp>
      <p:sp>
        <p:nvSpPr>
          <p:cNvPr id="599" name="TextBox 6"/>
          <p:cNvSpPr txBox="1"/>
          <p:nvPr/>
        </p:nvSpPr>
        <p:spPr>
          <a:xfrm>
            <a:off x="1387111" y="357193"/>
            <a:ext cx="7747053" cy="9550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defRPr sz="2800" b="1" u="sng">
                <a:latin typeface="Verdana"/>
                <a:ea typeface="Verdana"/>
                <a:cs typeface="Verdana"/>
                <a:sym typeface="Verdana"/>
              </a:defRPr>
            </a:lvl1pPr>
          </a:lstStyle>
          <a:p>
            <a:r>
              <a:rPr b="0" dirty="0">
                <a:solidFill>
                  <a:schemeClr val="tx1">
                    <a:lumMod val="85000"/>
                    <a:lumOff val="15000"/>
                  </a:schemeClr>
                </a:solidFill>
              </a:rPr>
              <a:t>What else can I do to extend my knowledge of </a:t>
            </a:r>
            <a:r>
              <a:rPr lang="en-GB" b="0" dirty="0" smtClean="0">
                <a:solidFill>
                  <a:schemeClr val="tx1">
                    <a:lumMod val="85000"/>
                    <a:lumOff val="15000"/>
                  </a:schemeClr>
                </a:solidFill>
              </a:rPr>
              <a:t>Sequences</a:t>
            </a:r>
            <a:r>
              <a:rPr b="0" dirty="0" smtClean="0">
                <a:solidFill>
                  <a:schemeClr val="tx1">
                    <a:lumMod val="85000"/>
                    <a:lumOff val="15000"/>
                  </a:schemeClr>
                </a:solidFill>
              </a:rPr>
              <a:t>?</a:t>
            </a:r>
            <a:endParaRPr b="0" dirty="0">
              <a:solidFill>
                <a:schemeClr val="tx1">
                  <a:lumMod val="85000"/>
                  <a:lumOff val="15000"/>
                </a:schemeClr>
              </a:solidFill>
            </a:endParaRPr>
          </a:p>
        </p:txBody>
      </p:sp>
      <p:sp>
        <p:nvSpPr>
          <p:cNvPr id="600" name="TextBox 7"/>
          <p:cNvSpPr txBox="1"/>
          <p:nvPr/>
        </p:nvSpPr>
        <p:spPr>
          <a:xfrm>
            <a:off x="1483270" y="1965419"/>
            <a:ext cx="3751626" cy="120032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lgn="ctr">
              <a:defRPr sz="2400">
                <a:solidFill>
                  <a:srgbClr val="FF0000"/>
                </a:solidFill>
                <a:latin typeface="Verdana"/>
                <a:ea typeface="Verdana"/>
                <a:cs typeface="Verdana"/>
                <a:sym typeface="Verdana"/>
              </a:defRPr>
            </a:lvl1pPr>
          </a:lstStyle>
          <a:p>
            <a:pPr algn="l"/>
            <a:r>
              <a:rPr dirty="0" smtClean="0">
                <a:solidFill>
                  <a:srgbClr val="00ACAE"/>
                </a:solidFill>
              </a:rPr>
              <a:t>Try these as extra activities in class, or try them at home…</a:t>
            </a:r>
            <a:endParaRPr dirty="0">
              <a:solidFill>
                <a:srgbClr val="00ACAE"/>
              </a:solidFill>
            </a:endParaRPr>
          </a:p>
        </p:txBody>
      </p:sp>
      <p:pic>
        <p:nvPicPr>
          <p:cNvPr id="601" name="Image" descr="Imag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59204" y="1760822"/>
            <a:ext cx="3014090" cy="3917627"/>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 name="Rectangle 5"/>
          <p:cNvSpPr txBox="1"/>
          <p:nvPr/>
        </p:nvSpPr>
        <p:spPr>
          <a:xfrm>
            <a:off x="1483270" y="3542192"/>
            <a:ext cx="4537222" cy="127086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nSpc>
                <a:spcPct val="107000"/>
              </a:lnSpc>
              <a:spcBef>
                <a:spcPts val="800"/>
              </a:spcBef>
              <a:spcAft>
                <a:spcPts val="1200"/>
              </a:spcAft>
              <a:defRPr sz="2800" u="sng">
                <a:solidFill>
                  <a:srgbClr val="0563C1"/>
                </a:solidFill>
                <a:latin typeface="Verdana"/>
                <a:ea typeface="Verdana"/>
                <a:cs typeface="Verdana"/>
                <a:sym typeface="Verdana"/>
              </a:defRPr>
            </a:pPr>
            <a:r>
              <a:rPr dirty="0"/>
              <a:t>nrich.maths.org/11164</a:t>
            </a:r>
          </a:p>
          <a:p>
            <a:pPr>
              <a:lnSpc>
                <a:spcPct val="107000"/>
              </a:lnSpc>
              <a:spcBef>
                <a:spcPts val="800"/>
              </a:spcBef>
              <a:defRPr sz="2800">
                <a:latin typeface="Verdana"/>
                <a:ea typeface="Verdana"/>
                <a:cs typeface="Verdana"/>
                <a:sym typeface="Verdana"/>
              </a:defRPr>
            </a:pPr>
            <a:r>
              <a:rPr dirty="0">
                <a:solidFill>
                  <a:schemeClr val="tx1">
                    <a:lumMod val="85000"/>
                    <a:lumOff val="15000"/>
                  </a:schemeClr>
                </a:solidFill>
              </a:rPr>
              <a:t>Fibonacci Surprises</a:t>
            </a:r>
          </a:p>
        </p:txBody>
      </p:sp>
      <p:sp>
        <p:nvSpPr>
          <p:cNvPr id="606" name="TextBox 6"/>
          <p:cNvSpPr txBox="1"/>
          <p:nvPr/>
        </p:nvSpPr>
        <p:spPr>
          <a:xfrm>
            <a:off x="1387111" y="357193"/>
            <a:ext cx="7747053" cy="9550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defRPr sz="2800" b="1" u="sng">
                <a:latin typeface="Verdana"/>
                <a:ea typeface="Verdana"/>
                <a:cs typeface="Verdana"/>
                <a:sym typeface="Verdana"/>
              </a:defRPr>
            </a:lvl1pPr>
          </a:lstStyle>
          <a:p>
            <a:r>
              <a:rPr b="0" dirty="0">
                <a:solidFill>
                  <a:schemeClr val="tx1">
                    <a:lumMod val="85000"/>
                    <a:lumOff val="15000"/>
                  </a:schemeClr>
                </a:solidFill>
              </a:rPr>
              <a:t>What else can I do to extend my knowledge of </a:t>
            </a:r>
            <a:r>
              <a:rPr b="0" dirty="0" smtClean="0">
                <a:solidFill>
                  <a:schemeClr val="tx1">
                    <a:lumMod val="85000"/>
                    <a:lumOff val="15000"/>
                  </a:schemeClr>
                </a:solidFill>
              </a:rPr>
              <a:t>S</a:t>
            </a:r>
            <a:r>
              <a:rPr lang="en-GB" b="0" dirty="0" err="1" smtClean="0">
                <a:solidFill>
                  <a:schemeClr val="tx1">
                    <a:lumMod val="85000"/>
                    <a:lumOff val="15000"/>
                  </a:schemeClr>
                </a:solidFill>
              </a:rPr>
              <a:t>equence</a:t>
            </a:r>
            <a:r>
              <a:rPr b="0" dirty="0" smtClean="0">
                <a:solidFill>
                  <a:schemeClr val="tx1">
                    <a:lumMod val="85000"/>
                    <a:lumOff val="15000"/>
                  </a:schemeClr>
                </a:solidFill>
              </a:rPr>
              <a:t>s?</a:t>
            </a:r>
            <a:endParaRPr b="0" dirty="0">
              <a:solidFill>
                <a:schemeClr val="tx1">
                  <a:lumMod val="85000"/>
                  <a:lumOff val="15000"/>
                </a:schemeClr>
              </a:solidFill>
            </a:endParaRPr>
          </a:p>
        </p:txBody>
      </p:sp>
      <p:pic>
        <p:nvPicPr>
          <p:cNvPr id="608" name="Image" descr="Image"/>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6173246" y="1789840"/>
            <a:ext cx="2579480" cy="4042003"/>
          </a:xfrm>
          <a:prstGeom prst="rect">
            <a:avLst/>
          </a:prstGeom>
          <a:ln>
            <a:noFill/>
          </a:ln>
          <a:effectLst>
            <a:outerShdw blurRad="292100" dist="139700" dir="2700000" algn="tl" rotWithShape="0">
              <a:srgbClr val="333333">
                <a:alpha val="65000"/>
              </a:srgbClr>
            </a:outerShdw>
          </a:effectLst>
        </p:spPr>
      </p:pic>
      <p:sp>
        <p:nvSpPr>
          <p:cNvPr id="6" name="TextBox 7"/>
          <p:cNvSpPr txBox="1"/>
          <p:nvPr/>
        </p:nvSpPr>
        <p:spPr>
          <a:xfrm>
            <a:off x="1483270" y="1965419"/>
            <a:ext cx="3751626" cy="1200329"/>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lgn="ctr">
              <a:defRPr sz="2400">
                <a:solidFill>
                  <a:srgbClr val="FF0000"/>
                </a:solidFill>
                <a:latin typeface="Verdana"/>
                <a:ea typeface="Verdana"/>
                <a:cs typeface="Verdana"/>
                <a:sym typeface="Verdana"/>
              </a:defRPr>
            </a:lvl1pPr>
          </a:lstStyle>
          <a:p>
            <a:pPr algn="l"/>
            <a:r>
              <a:rPr dirty="0" smtClean="0">
                <a:solidFill>
                  <a:srgbClr val="00ACAE"/>
                </a:solidFill>
              </a:rPr>
              <a:t>Try these as extra activities in class, or try them at home…</a:t>
            </a:r>
            <a:endParaRPr dirty="0">
              <a:solidFill>
                <a:srgbClr val="00ACAE"/>
              </a:solidFill>
            </a:endParaRP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91195"/>
            <a:ext cx="5771701" cy="461665"/>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videos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1231186" y="847241"/>
            <a:ext cx="7835266" cy="49173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LECTURES – on the </a:t>
            </a:r>
            <a:r>
              <a:rPr lang="en-GB" sz="2000" dirty="0" err="1">
                <a:solidFill>
                  <a:srgbClr val="00ACAE"/>
                </a:solidFill>
                <a:latin typeface="Verdana" panose="020B0604030504040204" pitchFamily="34" charset="0"/>
                <a:ea typeface="Verdana" panose="020B0604030504040204" pitchFamily="34" charset="0"/>
                <a:cs typeface="Verdana" panose="020B0604030504040204" pitchFamily="34" charset="0"/>
              </a:rPr>
              <a:t>Ri</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 </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website</a:t>
            </a:r>
            <a:endPar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08735" y="2514600"/>
            <a:ext cx="4781550" cy="4238625"/>
          </a:xfrm>
          <a:prstGeom prst="rect">
            <a:avLst/>
          </a:prstGeom>
          <a:ln>
            <a:noFill/>
          </a:ln>
          <a:effectLst>
            <a:outerShdw blurRad="50800" dist="38100" dir="13500000" algn="br" rotWithShape="0">
              <a:prstClr val="black">
                <a:alpha val="40000"/>
              </a:prstClr>
            </a:outerShdw>
          </a:effectLst>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51993" y="4794983"/>
            <a:ext cx="660050" cy="208282"/>
          </a:xfrm>
          <a:prstGeom prst="rect">
            <a:avLst/>
          </a:prstGeom>
        </p:spPr>
      </p:pic>
    </p:spTree>
    <p:extLst>
      <p:ext uri="{BB962C8B-B14F-4D97-AF65-F5344CB8AC3E}">
        <p14:creationId xmlns:p14="http://schemas.microsoft.com/office/powerpoint/2010/main" val="1500982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2" name="TextBox 8"/>
          <p:cNvSpPr txBox="1"/>
          <p:nvPr/>
        </p:nvSpPr>
        <p:spPr>
          <a:xfrm>
            <a:off x="1231185" y="223318"/>
            <a:ext cx="7846912" cy="5486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3000">
                <a:solidFill>
                  <a:srgbClr val="00ACAE"/>
                </a:solidFill>
                <a:latin typeface="Verdana"/>
                <a:ea typeface="Verdana"/>
                <a:cs typeface="Verdana"/>
                <a:sym typeface="Verdana"/>
              </a:defRPr>
            </a:pPr>
            <a:r>
              <a:rPr dirty="0"/>
              <a:t> </a:t>
            </a:r>
            <a:r>
              <a:rPr sz="2400" dirty="0"/>
              <a:t>Royal Institution Primary </a:t>
            </a:r>
            <a:r>
              <a:rPr sz="2400" dirty="0" err="1"/>
              <a:t>Maths</a:t>
            </a:r>
            <a:r>
              <a:rPr sz="2400" dirty="0"/>
              <a:t> Masterclasses</a:t>
            </a:r>
          </a:p>
        </p:txBody>
      </p:sp>
      <p:sp>
        <p:nvSpPr>
          <p:cNvPr id="613" name="TextBox 12"/>
          <p:cNvSpPr txBox="1"/>
          <p:nvPr/>
        </p:nvSpPr>
        <p:spPr>
          <a:xfrm>
            <a:off x="1303281" y="1240738"/>
            <a:ext cx="7702721" cy="7772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r>
              <a:rPr dirty="0"/>
              <a:t>Rabbits and Sequences</a:t>
            </a:r>
          </a:p>
        </p:txBody>
      </p:sp>
      <p:sp>
        <p:nvSpPr>
          <p:cNvPr id="614" name="TextBox 9"/>
          <p:cNvSpPr txBox="1"/>
          <p:nvPr/>
        </p:nvSpPr>
        <p:spPr>
          <a:xfrm>
            <a:off x="1265768" y="5903085"/>
            <a:ext cx="3492142" cy="5486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500">
                <a:solidFill>
                  <a:srgbClr val="404040"/>
                </a:solidFill>
                <a:latin typeface="Verdana"/>
                <a:ea typeface="Verdana"/>
                <a:cs typeface="Verdana"/>
                <a:sym typeface="Verdana"/>
              </a:defRPr>
            </a:pPr>
            <a:r>
              <a:t>rigb.org</a:t>
            </a:r>
            <a:br/>
            <a:r>
              <a:t>@Ri_Science</a:t>
            </a:r>
          </a:p>
        </p:txBody>
      </p:sp>
      <p:pic>
        <p:nvPicPr>
          <p:cNvPr id="615" name="Picture 10" descr="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616" name="TextBox 7"/>
          <p:cNvSpPr txBox="1"/>
          <p:nvPr/>
        </p:nvSpPr>
        <p:spPr>
          <a:xfrm>
            <a:off x="1397000" y="2408676"/>
            <a:ext cx="3658878" cy="5232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defRPr sz="2800">
                <a:latin typeface="Verdana"/>
                <a:ea typeface="Verdana"/>
                <a:cs typeface="Verdana"/>
                <a:sym typeface="Verdana"/>
              </a:defRPr>
            </a:lvl1pPr>
          </a:lstStyle>
          <a:p>
            <a:r>
              <a:rPr dirty="0">
                <a:solidFill>
                  <a:schemeClr val="tx1">
                    <a:lumMod val="85000"/>
                    <a:lumOff val="15000"/>
                  </a:schemeClr>
                </a:solidFill>
              </a:rPr>
              <a:t>Thank you!</a:t>
            </a:r>
          </a:p>
        </p:txBody>
      </p:sp>
      <p:pic>
        <p:nvPicPr>
          <p:cNvPr id="617" name="Image" descr="Image"/>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387475" y="2163379"/>
            <a:ext cx="3555612" cy="2393012"/>
          </a:xfrm>
          <a:prstGeom prst="snip1Rect">
            <a:avLst/>
          </a:prstGeom>
          <a:ln w="12700">
            <a:miter lim="400000"/>
          </a:ln>
        </p:spPr>
      </p:pic>
      <p:sp>
        <p:nvSpPr>
          <p:cNvPr id="618" name="Rectangle 6"/>
          <p:cNvSpPr txBox="1"/>
          <p:nvPr/>
        </p:nvSpPr>
        <p:spPr>
          <a:xfrm>
            <a:off x="654366" y="6504344"/>
            <a:ext cx="6371123"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i="1">
                <a:solidFill>
                  <a:srgbClr val="404040"/>
                </a:solidFill>
                <a:latin typeface="Verdana"/>
                <a:ea typeface="Verdana"/>
                <a:cs typeface="Verdana"/>
                <a:sym typeface="Verdana"/>
              </a:defRPr>
            </a:lvl1pPr>
          </a:lstStyle>
          <a:p>
            <a:r>
              <a:t>Image: public domain</a:t>
            </a:r>
          </a:p>
        </p:txBody>
      </p:sp>
    </p:spTree>
  </p:cSld>
  <p:clrMapOvr>
    <a:masterClrMapping/>
  </p:clrMapOvr>
  <p:transition spd="med"/>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 name="TextBox 8"/>
          <p:cNvSpPr txBox="1"/>
          <p:nvPr/>
        </p:nvSpPr>
        <p:spPr>
          <a:xfrm>
            <a:off x="1757634" y="1959120"/>
            <a:ext cx="6551164" cy="25552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8000" b="1">
                <a:solidFill>
                  <a:srgbClr val="00ACAE"/>
                </a:solidFill>
                <a:latin typeface="Verdana"/>
                <a:ea typeface="Verdana"/>
                <a:cs typeface="Verdana"/>
                <a:sym typeface="Verdana"/>
              </a:defRPr>
            </a:pPr>
            <a:r>
              <a:t>Prime</a:t>
            </a:r>
          </a:p>
          <a:p>
            <a:pPr>
              <a:defRPr sz="8000" b="1">
                <a:solidFill>
                  <a:srgbClr val="00ACAE"/>
                </a:solidFill>
                <a:latin typeface="Verdana"/>
                <a:ea typeface="Verdana"/>
                <a:cs typeface="Verdana"/>
                <a:sym typeface="Verdana"/>
              </a:defRPr>
            </a:pPr>
            <a:r>
              <a:t>Numbers</a:t>
            </a:r>
          </a:p>
        </p:txBody>
      </p:sp>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2"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91762" y="454965"/>
            <a:ext cx="5360476" cy="5368648"/>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4" name="Image" descr="Image"/>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850680" y="454965"/>
            <a:ext cx="5417001" cy="5343357"/>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6" name="Image" descr="Image"/>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5262306" y="199812"/>
            <a:ext cx="3396352" cy="5543979"/>
          </a:xfrm>
          <a:prstGeom prst="rect">
            <a:avLst/>
          </a:prstGeom>
          <a:ln w="12700">
            <a:miter lim="400000"/>
          </a:ln>
        </p:spPr>
      </p:pic>
      <p:pic>
        <p:nvPicPr>
          <p:cNvPr id="577" name="Image" descr="Imag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34196" y="199812"/>
            <a:ext cx="3991305" cy="5543948"/>
          </a:xfrm>
          <a:prstGeom prst="rect">
            <a:avLst/>
          </a:prstGeom>
          <a:ln w="12700">
            <a:miter lim="400000"/>
          </a:ln>
        </p:spPr>
      </p:pic>
    </p:spTree>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8" name="TextBox 8"/>
          <p:cNvSpPr txBox="1"/>
          <p:nvPr/>
        </p:nvSpPr>
        <p:spPr>
          <a:xfrm>
            <a:off x="1367483" y="1508278"/>
            <a:ext cx="7254148" cy="739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4200" b="1">
                <a:solidFill>
                  <a:srgbClr val="00ACAE"/>
                </a:solidFill>
                <a:latin typeface="Verdana"/>
                <a:ea typeface="Verdana"/>
                <a:cs typeface="Verdana"/>
                <a:sym typeface="Verdana"/>
              </a:defRPr>
            </a:lvl1pPr>
          </a:lstStyle>
          <a:p>
            <a:r>
              <a:t>Sequences of numbers</a:t>
            </a:r>
          </a:p>
        </p:txBody>
      </p:sp>
      <p:sp>
        <p:nvSpPr>
          <p:cNvPr id="589" name="TextBox 8"/>
          <p:cNvSpPr txBox="1"/>
          <p:nvPr/>
        </p:nvSpPr>
        <p:spPr>
          <a:xfrm>
            <a:off x="1367483" y="2270278"/>
            <a:ext cx="7254148" cy="739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4200" b="1">
                <a:solidFill>
                  <a:srgbClr val="00ACAE"/>
                </a:solidFill>
                <a:latin typeface="Verdana"/>
                <a:ea typeface="Verdana"/>
                <a:cs typeface="Verdana"/>
                <a:sym typeface="Verdana"/>
              </a:defRPr>
            </a:lvl1pPr>
          </a:lstStyle>
          <a:p>
            <a:r>
              <a:t>Modelling rabbits</a:t>
            </a:r>
          </a:p>
        </p:txBody>
      </p:sp>
      <p:sp>
        <p:nvSpPr>
          <p:cNvPr id="590" name="TextBox 8"/>
          <p:cNvSpPr txBox="1"/>
          <p:nvPr/>
        </p:nvSpPr>
        <p:spPr>
          <a:xfrm>
            <a:off x="1367483" y="3059431"/>
            <a:ext cx="7254148" cy="739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4200" b="1">
                <a:solidFill>
                  <a:srgbClr val="00ACAE"/>
                </a:solidFill>
                <a:latin typeface="Verdana"/>
                <a:ea typeface="Verdana"/>
                <a:cs typeface="Verdana"/>
                <a:sym typeface="Verdana"/>
              </a:defRPr>
            </a:lvl1pPr>
          </a:lstStyle>
          <a:p>
            <a:r>
              <a:t>Coin combinations</a:t>
            </a:r>
          </a:p>
        </p:txBody>
      </p:sp>
      <p:sp>
        <p:nvSpPr>
          <p:cNvPr id="591" name="TextBox 8"/>
          <p:cNvSpPr txBox="1"/>
          <p:nvPr/>
        </p:nvSpPr>
        <p:spPr>
          <a:xfrm>
            <a:off x="1367483" y="3848583"/>
            <a:ext cx="7254148" cy="7391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a:defRPr sz="4200" b="1">
                <a:solidFill>
                  <a:srgbClr val="00ACAE"/>
                </a:solidFill>
                <a:latin typeface="Verdana"/>
                <a:ea typeface="Verdana"/>
                <a:cs typeface="Verdana"/>
                <a:sym typeface="Verdana"/>
              </a:defRPr>
            </a:lvl1pPr>
          </a:lstStyle>
          <a:p>
            <a:r>
              <a:t>Prime numbers</a:t>
            </a: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91195"/>
            <a:ext cx="5771701" cy="461665"/>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videos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1231186" y="847241"/>
            <a:ext cx="7835266" cy="1015663"/>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LECTURES – on the </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Ri website</a:t>
            </a:r>
          </a:p>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Ri on YouTube – experiments, videos &amp; talks for all ages</a:t>
            </a: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08735" y="2514600"/>
            <a:ext cx="4781550" cy="4238625"/>
          </a:xfrm>
          <a:prstGeom prst="rect">
            <a:avLst/>
          </a:prstGeom>
          <a:ln>
            <a:noFill/>
          </a:ln>
          <a:effectLst>
            <a:outerShdw blurRad="50800" dist="38100" dir="13500000" algn="br" rotWithShape="0">
              <a:prstClr val="black">
                <a:alpha val="40000"/>
              </a:prstClr>
            </a:outerShdw>
          </a:effectLst>
        </p:spPr>
      </p:pic>
      <p:grpSp>
        <p:nvGrpSpPr>
          <p:cNvPr id="2" name="Group 1"/>
          <p:cNvGrpSpPr/>
          <p:nvPr/>
        </p:nvGrpSpPr>
        <p:grpSpPr>
          <a:xfrm>
            <a:off x="3097718" y="3882785"/>
            <a:ext cx="4810044" cy="2879965"/>
            <a:chOff x="3097718" y="3882785"/>
            <a:chExt cx="4810044" cy="2879965"/>
          </a:xfrm>
        </p:grpSpPr>
        <p:pic>
          <p:nvPicPr>
            <p:cNvPr id="6" name="Picture 5"/>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3097718" y="3882785"/>
              <a:ext cx="4810044" cy="2879965"/>
            </a:xfrm>
            <a:prstGeom prst="rect">
              <a:avLst/>
            </a:prstGeom>
            <a:ln>
              <a:noFill/>
            </a:ln>
            <a:effectLst>
              <a:outerShdw blurRad="50800" dist="38100" dir="13500000" algn="br" rotWithShape="0">
                <a:prstClr val="black">
                  <a:alpha val="40000"/>
                </a:prstClr>
              </a:outerShdw>
            </a:effectLst>
          </p:spPr>
        </p:pic>
        <p:pic>
          <p:nvPicPr>
            <p:cNvPr id="7" name="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57568" y="4804508"/>
              <a:ext cx="660050" cy="208282"/>
            </a:xfrm>
            <a:prstGeom prst="rect">
              <a:avLst/>
            </a:prstGeom>
          </p:spPr>
        </p:pic>
      </p:grpSp>
    </p:spTree>
    <p:extLst>
      <p:ext uri="{BB962C8B-B14F-4D97-AF65-F5344CB8AC3E}">
        <p14:creationId xmlns:p14="http://schemas.microsoft.com/office/powerpoint/2010/main" val="19930158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0"/>
            <a:ext cx="1308735" cy="6858000"/>
          </a:xfrm>
          <a:prstGeom prst="rect">
            <a:avLst/>
          </a:prstGeom>
        </p:spPr>
      </p:pic>
      <p:sp>
        <p:nvSpPr>
          <p:cNvPr id="9" name="TextBox 8"/>
          <p:cNvSpPr txBox="1"/>
          <p:nvPr/>
        </p:nvSpPr>
        <p:spPr>
          <a:xfrm>
            <a:off x="1231186" y="291195"/>
            <a:ext cx="5771701" cy="461665"/>
          </a:xfrm>
          <a:prstGeom prst="rect">
            <a:avLst/>
          </a:prstGeom>
          <a:noFill/>
        </p:spPr>
        <p:txBody>
          <a:bodyPr wrap="square" rtlCol="0">
            <a:spAutoFit/>
          </a:bodyPr>
          <a:lstStyle/>
          <a:p>
            <a:r>
              <a:rPr lang="en-GB" sz="24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Royal Institution videos</a:t>
            </a:r>
            <a:endParaRPr lang="en-GB" sz="24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p:cNvSpPr txBox="1"/>
          <p:nvPr/>
        </p:nvSpPr>
        <p:spPr>
          <a:xfrm>
            <a:off x="1231186" y="847241"/>
            <a:ext cx="7835266" cy="1477328"/>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CHRISTMAS LECTURES – on the </a:t>
            </a:r>
            <a:r>
              <a:rPr lang="en-GB" sz="2000" dirty="0">
                <a:solidFill>
                  <a:srgbClr val="00ACAE"/>
                </a:solidFill>
                <a:latin typeface="Verdana" panose="020B0604030504040204" pitchFamily="34" charset="0"/>
                <a:ea typeface="Verdana" panose="020B0604030504040204" pitchFamily="34" charset="0"/>
                <a:cs typeface="Verdana" panose="020B0604030504040204" pitchFamily="34" charset="0"/>
              </a:rPr>
              <a:t>Ri website</a:t>
            </a:r>
          </a:p>
          <a:p>
            <a:pPr marL="342900" indent="-342900">
              <a:lnSpc>
                <a:spcPct val="150000"/>
              </a:lnSpc>
              <a:buFont typeface="Arial" panose="020B0604020202020204" pitchFamily="34" charset="0"/>
              <a:buChar char="•"/>
            </a:pP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Ri on YouTube – experiments, videos &amp; talks for all ages</a:t>
            </a:r>
          </a:p>
          <a:p>
            <a:pPr marL="342900" indent="-342900">
              <a:lnSpc>
                <a:spcPct val="150000"/>
              </a:lnSpc>
              <a:buFont typeface="Arial" panose="020B0604020202020204" pitchFamily="34" charset="0"/>
              <a:buChar char="•"/>
            </a:pPr>
            <a:r>
              <a:rPr lang="en-GB" sz="2000" dirty="0" err="1" smtClean="0">
                <a:solidFill>
                  <a:srgbClr val="00ACAE"/>
                </a:solidFill>
                <a:latin typeface="Verdana" panose="020B0604030504040204" pitchFamily="34" charset="0"/>
                <a:ea typeface="Verdana" panose="020B0604030504040204" pitchFamily="34" charset="0"/>
                <a:cs typeface="Verdana" panose="020B0604030504040204" pitchFamily="34" charset="0"/>
              </a:rPr>
              <a:t>ExpeRimental</a:t>
            </a:r>
            <a:r>
              <a:rPr lang="en-GB" sz="2000" dirty="0" smtClean="0">
                <a:solidFill>
                  <a:srgbClr val="00ACAE"/>
                </a:solidFill>
                <a:latin typeface="Verdana" panose="020B0604030504040204" pitchFamily="34" charset="0"/>
                <a:ea typeface="Verdana" panose="020B0604030504040204" pitchFamily="34" charset="0"/>
                <a:cs typeface="Verdana" panose="020B0604030504040204" pitchFamily="34" charset="0"/>
              </a:rPr>
              <a:t> – science experiments at home</a:t>
            </a:r>
            <a:endParaRPr lang="en-GB" dirty="0">
              <a:solidFill>
                <a:srgbClr val="00ACAE"/>
              </a:solidFill>
              <a:latin typeface="MetaBook-Roman" panose="020B0502040000020004" pitchFamily="34" charset="0"/>
              <a:ea typeface="Verdana" pitchFamily="34" charset="0"/>
              <a:cs typeface="Verdana" pitchFamily="34" charset="0"/>
            </a:endParaRP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308735" y="2514600"/>
            <a:ext cx="4781550" cy="4238625"/>
          </a:xfrm>
          <a:prstGeom prst="rect">
            <a:avLst/>
          </a:prstGeom>
          <a:ln w="12700">
            <a:noFill/>
          </a:ln>
          <a:effectLst>
            <a:outerShdw blurRad="50800" dist="38100" dir="13500000" algn="br" rotWithShape="0">
              <a:prstClr val="black">
                <a:alpha val="40000"/>
              </a:prstClr>
            </a:outerShdw>
          </a:effectLst>
        </p:spPr>
      </p:pic>
      <p:pic>
        <p:nvPicPr>
          <p:cNvPr id="7" name="Picture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51993" y="4794983"/>
            <a:ext cx="660050" cy="208282"/>
          </a:xfrm>
          <a:prstGeom prst="rect">
            <a:avLst/>
          </a:prstGeom>
        </p:spPr>
      </p:pic>
      <p:pic>
        <p:nvPicPr>
          <p:cNvPr id="11" name="Picture 10"/>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3097718" y="3882785"/>
            <a:ext cx="4810044" cy="2879965"/>
          </a:xfrm>
          <a:prstGeom prst="rect">
            <a:avLst/>
          </a:prstGeom>
          <a:ln>
            <a:noFill/>
          </a:ln>
          <a:effectLst>
            <a:outerShdw blurRad="50800" dist="38100" dir="13500000" algn="br" rotWithShape="0">
              <a:prstClr val="black">
                <a:alpha val="40000"/>
              </a:prstClr>
            </a:outerShdw>
          </a:effectLst>
        </p:spPr>
      </p:pic>
      <p:pic>
        <p:nvPicPr>
          <p:cNvPr id="5" name="Picture 4"/>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736076" y="4547333"/>
            <a:ext cx="4330376" cy="2218689"/>
          </a:xfrm>
          <a:prstGeom prst="rect">
            <a:avLst/>
          </a:prstGeom>
          <a:ln>
            <a:noFill/>
          </a:ln>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3900489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TextBox 8"/>
          <p:cNvSpPr txBox="1"/>
          <p:nvPr/>
        </p:nvSpPr>
        <p:spPr>
          <a:xfrm>
            <a:off x="1231185" y="223318"/>
            <a:ext cx="7846912" cy="5486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3000">
                <a:solidFill>
                  <a:srgbClr val="00ACAE"/>
                </a:solidFill>
                <a:latin typeface="Verdana"/>
                <a:ea typeface="Verdana"/>
                <a:cs typeface="Verdana"/>
                <a:sym typeface="Verdana"/>
              </a:defRPr>
            </a:pPr>
            <a:r>
              <a:t> </a:t>
            </a:r>
            <a:r>
              <a:rPr sz="2400"/>
              <a:t>Royal Institution Primary Maths Masterclasses</a:t>
            </a:r>
          </a:p>
        </p:txBody>
      </p:sp>
      <p:sp>
        <p:nvSpPr>
          <p:cNvPr id="137" name="TextBox 12"/>
          <p:cNvSpPr txBox="1"/>
          <p:nvPr/>
        </p:nvSpPr>
        <p:spPr>
          <a:xfrm>
            <a:off x="1303281" y="1240738"/>
            <a:ext cx="7702721" cy="7772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r>
              <a:rPr dirty="0"/>
              <a:t>Rabbits and Sequences</a:t>
            </a:r>
          </a:p>
        </p:txBody>
      </p:sp>
      <p:sp>
        <p:nvSpPr>
          <p:cNvPr id="138" name="TextBox 9"/>
          <p:cNvSpPr txBox="1"/>
          <p:nvPr/>
        </p:nvSpPr>
        <p:spPr>
          <a:xfrm>
            <a:off x="1234783" y="5913413"/>
            <a:ext cx="3492142" cy="5486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1500">
                <a:solidFill>
                  <a:srgbClr val="404040"/>
                </a:solidFill>
                <a:latin typeface="Verdana"/>
                <a:ea typeface="Verdana"/>
                <a:cs typeface="Verdana"/>
                <a:sym typeface="Verdana"/>
              </a:defRPr>
            </a:pPr>
            <a:r>
              <a:t>rigb.org</a:t>
            </a:r>
            <a:br/>
            <a:r>
              <a:t>@Ri_Science</a:t>
            </a:r>
          </a:p>
        </p:txBody>
      </p:sp>
      <p:pic>
        <p:nvPicPr>
          <p:cNvPr id="139" name="Picture 10" descr="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81800" y="5947955"/>
            <a:ext cx="1966665" cy="764815"/>
          </a:xfrm>
          <a:prstGeom prst="rect">
            <a:avLst/>
          </a:prstGeom>
          <a:ln w="12700">
            <a:miter lim="400000"/>
          </a:ln>
        </p:spPr>
      </p:pic>
      <p:sp>
        <p:nvSpPr>
          <p:cNvPr id="140" name="TextBox 7"/>
          <p:cNvSpPr txBox="1"/>
          <p:nvPr/>
        </p:nvSpPr>
        <p:spPr>
          <a:xfrm>
            <a:off x="1397000" y="2278050"/>
            <a:ext cx="3658878" cy="3539430"/>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2800">
                <a:latin typeface="Verdana"/>
                <a:ea typeface="Verdana"/>
                <a:cs typeface="Verdana"/>
                <a:sym typeface="Verdana"/>
              </a:defRPr>
            </a:pPr>
            <a:r>
              <a:rPr b="1" dirty="0">
                <a:solidFill>
                  <a:schemeClr val="tx1">
                    <a:lumMod val="85000"/>
                    <a:lumOff val="15000"/>
                  </a:schemeClr>
                </a:solidFill>
              </a:rPr>
              <a:t>Complete each row with what you think comes next.</a:t>
            </a:r>
          </a:p>
          <a:p>
            <a:pPr algn="ctr">
              <a:defRPr sz="2800">
                <a:latin typeface="Verdana"/>
                <a:ea typeface="Verdana"/>
                <a:cs typeface="Verdana"/>
                <a:sym typeface="Verdana"/>
              </a:defRPr>
            </a:pPr>
            <a:endParaRPr b="1" dirty="0">
              <a:solidFill>
                <a:schemeClr val="tx1">
                  <a:lumMod val="85000"/>
                  <a:lumOff val="15000"/>
                </a:schemeClr>
              </a:solidFill>
            </a:endParaRPr>
          </a:p>
          <a:p>
            <a:pPr algn="ctr">
              <a:defRPr sz="2800">
                <a:latin typeface="Verdana"/>
                <a:ea typeface="Verdana"/>
                <a:cs typeface="Verdana"/>
                <a:sym typeface="Verdana"/>
              </a:defRPr>
            </a:pPr>
            <a:r>
              <a:rPr b="1" dirty="0">
                <a:solidFill>
                  <a:schemeClr val="tx1">
                    <a:lumMod val="85000"/>
                    <a:lumOff val="15000"/>
                  </a:schemeClr>
                </a:solidFill>
              </a:rPr>
              <a:t>Explain why you think your answer is right!</a:t>
            </a:r>
          </a:p>
        </p:txBody>
      </p:sp>
      <p:pic>
        <p:nvPicPr>
          <p:cNvPr id="141" name="Image" descr="Image"/>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5336090" y="2574368"/>
            <a:ext cx="3555612" cy="2393012"/>
          </a:xfrm>
          <a:prstGeom prst="snip1Rect">
            <a:avLst/>
          </a:prstGeom>
          <a:ln w="12700">
            <a:miter lim="400000"/>
          </a:ln>
        </p:spPr>
      </p:pic>
      <p:sp>
        <p:nvSpPr>
          <p:cNvPr id="142" name="Rectangle 6"/>
          <p:cNvSpPr txBox="1"/>
          <p:nvPr/>
        </p:nvSpPr>
        <p:spPr>
          <a:xfrm>
            <a:off x="654366" y="6504344"/>
            <a:ext cx="6371123" cy="243841"/>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lvl1pPr>
              <a:defRPr sz="1000" i="1">
                <a:solidFill>
                  <a:srgbClr val="404040"/>
                </a:solidFill>
                <a:latin typeface="Verdana"/>
                <a:ea typeface="Verdana"/>
                <a:cs typeface="Verdana"/>
                <a:sym typeface="Verdana"/>
              </a:defRPr>
            </a:lvl1pPr>
          </a:lstStyle>
          <a:p>
            <a:r>
              <a:t>Image: public domain</a:t>
            </a:r>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31186" y="748395"/>
            <a:ext cx="5771701" cy="584775"/>
          </a:xfrm>
          <a:prstGeom prst="rect">
            <a:avLst/>
          </a:prstGeom>
          <a:noFill/>
        </p:spPr>
        <p:txBody>
          <a:bodyPr wrap="square" rtlCol="0">
            <a:spAutoFit/>
          </a:bodyPr>
          <a:lstStyle/>
          <a:p>
            <a:r>
              <a:rPr lang="en-GB" sz="3200" b="1" dirty="0" smtClean="0">
                <a:solidFill>
                  <a:srgbClr val="00ACAE"/>
                </a:solidFill>
                <a:latin typeface="Verdana" panose="020B0604030504040204" pitchFamily="34" charset="0"/>
                <a:ea typeface="Verdana" panose="020B0604030504040204" pitchFamily="34" charset="0"/>
                <a:cs typeface="Verdana" panose="020B0604030504040204" pitchFamily="34" charset="0"/>
              </a:rPr>
              <a:t>Sequences</a:t>
            </a:r>
            <a:endParaRPr lang="en-GB" sz="3200" b="1" dirty="0">
              <a:solidFill>
                <a:srgbClr val="00ACAE"/>
              </a:solidFill>
              <a:latin typeface="Verdana" panose="020B0604030504040204" pitchFamily="34" charset="0"/>
              <a:ea typeface="Verdana" panose="020B0604030504040204" pitchFamily="34" charset="0"/>
              <a:cs typeface="Verdana" panose="020B0604030504040204" pitchFamily="34" charset="0"/>
            </a:endParaRPr>
          </a:p>
        </p:txBody>
      </p:sp>
      <p:sp>
        <p:nvSpPr>
          <p:cNvPr id="2" name="TextBox 1"/>
          <p:cNvSpPr txBox="1"/>
          <p:nvPr/>
        </p:nvSpPr>
        <p:spPr>
          <a:xfrm>
            <a:off x="1231185" y="1449985"/>
            <a:ext cx="753874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Find the next number in the sequence</a:t>
            </a:r>
            <a:endParaRPr kumimoji="0" lang="en-GB" sz="2400" b="1" i="0" u="none" strike="noStrike" cap="none" spc="0" normalizeH="0" baseline="0" dirty="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6" name="TextBox 12"/>
          <p:cNvSpPr txBox="1"/>
          <p:nvPr/>
        </p:nvSpPr>
        <p:spPr>
          <a:xfrm>
            <a:off x="1231185" y="2105197"/>
            <a:ext cx="7702721" cy="777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dirty="0" smtClean="0"/>
              <a:t>5, 10, 15, 20, __, __</a:t>
            </a:r>
            <a:endParaRPr dirty="0"/>
          </a:p>
        </p:txBody>
      </p:sp>
      <p:sp>
        <p:nvSpPr>
          <p:cNvPr id="7" name="TextBox 12"/>
          <p:cNvSpPr txBox="1"/>
          <p:nvPr/>
        </p:nvSpPr>
        <p:spPr>
          <a:xfrm>
            <a:off x="1231184" y="3381202"/>
            <a:ext cx="7702721" cy="777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dirty="0" smtClean="0"/>
              <a:t>1, 3, 5, 7, 9, __, __</a:t>
            </a:r>
            <a:endParaRPr dirty="0"/>
          </a:p>
        </p:txBody>
      </p:sp>
      <p:sp>
        <p:nvSpPr>
          <p:cNvPr id="8" name="TextBox 7"/>
          <p:cNvSpPr txBox="1"/>
          <p:nvPr/>
        </p:nvSpPr>
        <p:spPr>
          <a:xfrm>
            <a:off x="1231184" y="2882438"/>
            <a:ext cx="753874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Reason: add 5 each time</a:t>
            </a:r>
            <a:endParaRPr kumimoji="0" lang="en-GB" sz="2400" b="1" i="0" u="none" strike="noStrike" cap="none" spc="0" normalizeH="0" baseline="0" dirty="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9" name="TextBox 8"/>
          <p:cNvSpPr txBox="1"/>
          <p:nvPr/>
        </p:nvSpPr>
        <p:spPr>
          <a:xfrm>
            <a:off x="1231185" y="4158443"/>
            <a:ext cx="7538741"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Reason: Start at 1, add 2 each time</a:t>
            </a:r>
            <a:endParaRPr kumimoji="0" lang="en-GB" sz="2400" b="1" i="0" u="none" strike="noStrike" cap="none" spc="0" normalizeH="0" baseline="0" dirty="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10" name="TextBox 12"/>
          <p:cNvSpPr txBox="1"/>
          <p:nvPr/>
        </p:nvSpPr>
        <p:spPr>
          <a:xfrm>
            <a:off x="1231187" y="4625186"/>
            <a:ext cx="7702721" cy="784830"/>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lgn="ctr">
              <a:defRPr sz="4500" b="1">
                <a:solidFill>
                  <a:srgbClr val="00ACAE"/>
                </a:solidFill>
                <a:latin typeface="Verdana"/>
                <a:ea typeface="Verdana"/>
                <a:cs typeface="Verdana"/>
                <a:sym typeface="Verdana"/>
              </a:defRPr>
            </a:lvl1pPr>
          </a:lstStyle>
          <a:p>
            <a:pPr algn="l"/>
            <a:r>
              <a:rPr lang="en-GB" dirty="0" smtClean="0"/>
              <a:t>2, 4, 8, 16, __, __</a:t>
            </a:r>
            <a:endParaRPr dirty="0"/>
          </a:p>
        </p:txBody>
      </p:sp>
      <p:sp>
        <p:nvSpPr>
          <p:cNvPr id="11" name="TextBox 10"/>
          <p:cNvSpPr txBox="1"/>
          <p:nvPr/>
        </p:nvSpPr>
        <p:spPr>
          <a:xfrm>
            <a:off x="1231188" y="5402427"/>
            <a:ext cx="7538741"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GB" sz="2400" b="1" i="0" u="none" strike="noStrike" cap="none" spc="0" normalizeH="0" baseline="0" dirty="0" smtClean="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rPr>
              <a:t>Reason: Start at 2, double number each time</a:t>
            </a:r>
            <a:endParaRPr kumimoji="0" lang="en-GB" sz="2400" b="1" i="0" u="none" strike="noStrike" cap="none" spc="0" normalizeH="0" baseline="0" dirty="0">
              <a:ln>
                <a:noFill/>
              </a:ln>
              <a:solidFill>
                <a:schemeClr val="tx1">
                  <a:lumMod val="85000"/>
                  <a:lumOff val="15000"/>
                </a:schemeClr>
              </a:solidFill>
              <a:effectLst/>
              <a:uFillTx/>
              <a:latin typeface="Verdana" panose="020B0604030504040204" pitchFamily="34" charset="0"/>
              <a:ea typeface="Verdana" panose="020B0604030504040204" pitchFamily="34" charset="0"/>
              <a:cs typeface="Verdana" panose="020B0604030504040204" pitchFamily="34" charset="0"/>
              <a:sym typeface="Calibri"/>
            </a:endParaRPr>
          </a:p>
        </p:txBody>
      </p:sp>
      <p:sp>
        <p:nvSpPr>
          <p:cNvPr id="12" name="TextBox 12"/>
          <p:cNvSpPr txBox="1"/>
          <p:nvPr/>
        </p:nvSpPr>
        <p:spPr>
          <a:xfrm>
            <a:off x="5612024" y="2103177"/>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a:solidFill>
                  <a:schemeClr val="tx1">
                    <a:lumMod val="85000"/>
                    <a:lumOff val="15000"/>
                  </a:schemeClr>
                </a:solidFill>
              </a:rPr>
              <a:t>2</a:t>
            </a:r>
            <a:r>
              <a:rPr lang="en-GB" dirty="0" smtClean="0">
                <a:solidFill>
                  <a:schemeClr val="tx1">
                    <a:lumMod val="85000"/>
                    <a:lumOff val="15000"/>
                  </a:schemeClr>
                </a:solidFill>
              </a:rPr>
              <a:t>5</a:t>
            </a:r>
            <a:endParaRPr dirty="0">
              <a:solidFill>
                <a:schemeClr val="tx1">
                  <a:lumMod val="85000"/>
                  <a:lumOff val="15000"/>
                </a:schemeClr>
              </a:solidFill>
            </a:endParaRPr>
          </a:p>
        </p:txBody>
      </p:sp>
      <p:sp>
        <p:nvSpPr>
          <p:cNvPr id="13" name="TextBox 12"/>
          <p:cNvSpPr txBox="1"/>
          <p:nvPr/>
        </p:nvSpPr>
        <p:spPr>
          <a:xfrm>
            <a:off x="6814540" y="2117724"/>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30</a:t>
            </a:r>
            <a:endParaRPr dirty="0">
              <a:solidFill>
                <a:schemeClr val="tx1">
                  <a:lumMod val="85000"/>
                  <a:lumOff val="15000"/>
                </a:schemeClr>
              </a:solidFill>
            </a:endParaRPr>
          </a:p>
        </p:txBody>
      </p:sp>
      <p:sp>
        <p:nvSpPr>
          <p:cNvPr id="14" name="TextBox 13"/>
          <p:cNvSpPr txBox="1"/>
          <p:nvPr/>
        </p:nvSpPr>
        <p:spPr>
          <a:xfrm>
            <a:off x="5179723" y="3392620"/>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11</a:t>
            </a:r>
            <a:endParaRPr dirty="0">
              <a:solidFill>
                <a:schemeClr val="tx1">
                  <a:lumMod val="85000"/>
                  <a:lumOff val="15000"/>
                </a:schemeClr>
              </a:solidFill>
            </a:endParaRPr>
          </a:p>
        </p:txBody>
      </p:sp>
      <p:sp>
        <p:nvSpPr>
          <p:cNvPr id="15" name="TextBox 14"/>
          <p:cNvSpPr txBox="1"/>
          <p:nvPr/>
        </p:nvSpPr>
        <p:spPr>
          <a:xfrm>
            <a:off x="6397967" y="3392620"/>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13</a:t>
            </a:r>
            <a:endParaRPr dirty="0">
              <a:solidFill>
                <a:schemeClr val="tx1">
                  <a:lumMod val="85000"/>
                  <a:lumOff val="15000"/>
                </a:schemeClr>
              </a:solidFill>
            </a:endParaRPr>
          </a:p>
        </p:txBody>
      </p:sp>
      <p:sp>
        <p:nvSpPr>
          <p:cNvPr id="16" name="TextBox 15"/>
          <p:cNvSpPr txBox="1"/>
          <p:nvPr/>
        </p:nvSpPr>
        <p:spPr>
          <a:xfrm>
            <a:off x="4792729" y="4639248"/>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32</a:t>
            </a:r>
            <a:endParaRPr dirty="0">
              <a:solidFill>
                <a:schemeClr val="tx1">
                  <a:lumMod val="85000"/>
                  <a:lumOff val="15000"/>
                </a:schemeClr>
              </a:solidFill>
            </a:endParaRPr>
          </a:p>
        </p:txBody>
      </p:sp>
      <p:sp>
        <p:nvSpPr>
          <p:cNvPr id="17" name="TextBox 16"/>
          <p:cNvSpPr txBox="1"/>
          <p:nvPr/>
        </p:nvSpPr>
        <p:spPr>
          <a:xfrm>
            <a:off x="5981396" y="4639248"/>
            <a:ext cx="1027106" cy="784830"/>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lvl1pPr algn="ctr">
              <a:defRPr sz="4500" b="1">
                <a:solidFill>
                  <a:srgbClr val="00ACAE"/>
                </a:solidFill>
                <a:latin typeface="Verdana"/>
                <a:ea typeface="Verdana"/>
                <a:cs typeface="Verdana"/>
                <a:sym typeface="Verdana"/>
              </a:defRPr>
            </a:lvl1pPr>
          </a:lstStyle>
          <a:p>
            <a:r>
              <a:rPr lang="en-GB" dirty="0" smtClean="0">
                <a:solidFill>
                  <a:schemeClr val="tx1">
                    <a:lumMod val="85000"/>
                    <a:lumOff val="15000"/>
                  </a:schemeClr>
                </a:solidFill>
              </a:rPr>
              <a:t>64</a:t>
            </a:r>
            <a:endParaRPr dirty="0">
              <a:solidFill>
                <a:schemeClr val="tx1">
                  <a:lumMod val="85000"/>
                  <a:lumOff val="15000"/>
                </a:schemeClr>
              </a:solidFill>
            </a:endParaRPr>
          </a:p>
        </p:txBody>
      </p:sp>
      <p:sp>
        <p:nvSpPr>
          <p:cNvPr id="18" name="Rectangle 17"/>
          <p:cNvSpPr/>
          <p:nvPr/>
        </p:nvSpPr>
        <p:spPr>
          <a:xfrm>
            <a:off x="6556664" y="5818909"/>
            <a:ext cx="2490351" cy="935182"/>
          </a:xfrm>
          <a:prstGeom prst="rect">
            <a:avLst/>
          </a:prstGeom>
          <a:solidFill>
            <a:schemeClr val="bg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0000"/>
              </a:solidFill>
              <a:effectLst/>
              <a:uFillTx/>
              <a:latin typeface="+mn-lt"/>
              <a:ea typeface="+mn-ea"/>
              <a:cs typeface="+mn-cs"/>
              <a:sym typeface="Calibri"/>
            </a:endParaRPr>
          </a:p>
        </p:txBody>
      </p:sp>
    </p:spTree>
    <p:extLst>
      <p:ext uri="{BB962C8B-B14F-4D97-AF65-F5344CB8AC3E}">
        <p14:creationId xmlns:p14="http://schemas.microsoft.com/office/powerpoint/2010/main" val="126742859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animBg="1"/>
      <p:bldP spid="13" grpId="0" animBg="1"/>
      <p:bldP spid="14" grpId="0" animBg="1"/>
      <p:bldP spid="15" grpId="0" animBg="1"/>
      <p:bldP spid="16" grpId="0" animBg="1"/>
      <p:bldP spid="17" grpId="0" animBg="1"/>
    </p:bldLst>
  </p:timing>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2240</TotalTime>
  <Words>2809</Words>
  <Application>Microsoft Office PowerPoint</Application>
  <PresentationFormat>On-screen Show (4:3)</PresentationFormat>
  <Paragraphs>560</Paragraphs>
  <Slides>55</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55</vt:i4>
      </vt:variant>
    </vt:vector>
  </HeadingPairs>
  <TitlesOfParts>
    <vt:vector size="61" baseType="lpstr">
      <vt:lpstr>Calibri</vt:lpstr>
      <vt:lpstr>MetaBold-Roman</vt:lpstr>
      <vt:lpstr>Verdana</vt:lpstr>
      <vt:lpstr>MetaBook-Roman</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Alison Eves</dc:creator>
  <cp:lastModifiedBy>Samantha Durbin</cp:lastModifiedBy>
  <cp:revision>57</cp:revision>
  <dcterms:modified xsi:type="dcterms:W3CDTF">2018-11-22T16:08:15Z</dcterms:modified>
</cp:coreProperties>
</file>