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omments/comment1.xml" ContentType="application/vnd.openxmlformats-officedocument.presentationml.comment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52"/>
  </p:notesMasterIdLst>
  <p:handoutMasterIdLst>
    <p:handoutMasterId r:id="rId53"/>
  </p:handoutMasterIdLst>
  <p:sldIdLst>
    <p:sldId id="299" r:id="rId5"/>
    <p:sldId id="332" r:id="rId6"/>
    <p:sldId id="333" r:id="rId7"/>
    <p:sldId id="334" r:id="rId8"/>
    <p:sldId id="335" r:id="rId9"/>
    <p:sldId id="336" r:id="rId10"/>
    <p:sldId id="337" r:id="rId11"/>
    <p:sldId id="302" r:id="rId12"/>
    <p:sldId id="304" r:id="rId13"/>
    <p:sldId id="319" r:id="rId14"/>
    <p:sldId id="361" r:id="rId15"/>
    <p:sldId id="359" r:id="rId16"/>
    <p:sldId id="362" r:id="rId17"/>
    <p:sldId id="339" r:id="rId18"/>
    <p:sldId id="320" r:id="rId19"/>
    <p:sldId id="367" r:id="rId20"/>
    <p:sldId id="322" r:id="rId21"/>
    <p:sldId id="324" r:id="rId22"/>
    <p:sldId id="327" r:id="rId23"/>
    <p:sldId id="323" r:id="rId24"/>
    <p:sldId id="325" r:id="rId25"/>
    <p:sldId id="363" r:id="rId26"/>
    <p:sldId id="365" r:id="rId27"/>
    <p:sldId id="354" r:id="rId28"/>
    <p:sldId id="330" r:id="rId29"/>
    <p:sldId id="373" r:id="rId30"/>
    <p:sldId id="338" r:id="rId31"/>
    <p:sldId id="340" r:id="rId32"/>
    <p:sldId id="381" r:id="rId33"/>
    <p:sldId id="345" r:id="rId34"/>
    <p:sldId id="375" r:id="rId35"/>
    <p:sldId id="382" r:id="rId36"/>
    <p:sldId id="348" r:id="rId37"/>
    <p:sldId id="366" r:id="rId38"/>
    <p:sldId id="355" r:id="rId39"/>
    <p:sldId id="376" r:id="rId40"/>
    <p:sldId id="377" r:id="rId41"/>
    <p:sldId id="379" r:id="rId42"/>
    <p:sldId id="370" r:id="rId43"/>
    <p:sldId id="356" r:id="rId44"/>
    <p:sldId id="383" r:id="rId45"/>
    <p:sldId id="380" r:id="rId46"/>
    <p:sldId id="326" r:id="rId47"/>
    <p:sldId id="331" r:id="rId48"/>
    <p:sldId id="286" r:id="rId49"/>
    <p:sldId id="342" r:id="rId50"/>
    <p:sldId id="311" r:id="rId51"/>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urtney McLaughlin" initials="CM" lastIdx="1" clrIdx="0">
    <p:extLst>
      <p:ext uri="{19B8F6BF-5375-455C-9EA6-DF929625EA0E}">
        <p15:presenceInfo xmlns:p15="http://schemas.microsoft.com/office/powerpoint/2012/main" userId="S-1-5-21-2907497116-2697546570-1609353548-4023" providerId="AD"/>
      </p:ext>
    </p:extLst>
  </p:cmAuthor>
  <p:cmAuthor id="2" name="Aimee Cheesbrough" initials="AC" lastIdx="3" clrIdx="1">
    <p:extLst>
      <p:ext uri="{19B8F6BF-5375-455C-9EA6-DF929625EA0E}">
        <p15:presenceInfo xmlns:p15="http://schemas.microsoft.com/office/powerpoint/2012/main" userId="S::ACheesbrough@ri.ac.uk::2ad8f6fd-6fe9-453d-9ea7-49d662cb0f0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CC"/>
    <a:srgbClr val="00A2A2"/>
    <a:srgbClr val="00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92" autoAdjust="0"/>
    <p:restoredTop sz="94660"/>
  </p:normalViewPr>
  <p:slideViewPr>
    <p:cSldViewPr snapToGrid="0" showGuides="1">
      <p:cViewPr varScale="1">
        <p:scale>
          <a:sx n="94" d="100"/>
          <a:sy n="94" d="100"/>
        </p:scale>
        <p:origin x="84" y="108"/>
      </p:cViewPr>
      <p:guideLst>
        <p:guide orient="horz" pos="2160"/>
        <p:guide pos="2880"/>
      </p:guideLst>
    </p:cSldViewPr>
  </p:slideViewPr>
  <p:notesTextViewPr>
    <p:cViewPr>
      <p:scale>
        <a:sx n="1" d="1"/>
        <a:sy n="1" d="1"/>
      </p:scale>
      <p:origin x="0" y="0"/>
    </p:cViewPr>
  </p:notesTextViewPr>
  <p:sorterViewPr>
    <p:cViewPr>
      <p:scale>
        <a:sx n="100" d="100"/>
        <a:sy n="100" d="100"/>
      </p:scale>
      <p:origin x="0" y="-49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9-11-29T11:36:18.492" idx="3">
    <p:pos x="10" y="10"/>
    <p:text>Sentence here asking them to carry on to complete the higher numbers: 5, 7 etc?</p:text>
    <p:extLst>
      <p:ext uri="{C676402C-5697-4E1C-873F-D02D1690AC5C}">
        <p15:threadingInfo xmlns:p15="http://schemas.microsoft.com/office/powerpoint/2012/main" timeZoneBias="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835" cy="466644"/>
          </a:xfrm>
          <a:prstGeom prst="rect">
            <a:avLst/>
          </a:prstGeom>
        </p:spPr>
        <p:txBody>
          <a:bodyPr vert="horz" lIns="89639" tIns="44819" rIns="89639" bIns="44819" rtlCol="0"/>
          <a:lstStyle>
            <a:lvl1pPr algn="l">
              <a:defRPr sz="1200"/>
            </a:lvl1pPr>
          </a:lstStyle>
          <a:p>
            <a:endParaRPr lang="en-GB"/>
          </a:p>
        </p:txBody>
      </p:sp>
      <p:sp>
        <p:nvSpPr>
          <p:cNvPr id="3" name="Date Placeholder 2"/>
          <p:cNvSpPr>
            <a:spLocks noGrp="1"/>
          </p:cNvSpPr>
          <p:nvPr>
            <p:ph type="dt" sz="quarter" idx="1"/>
          </p:nvPr>
        </p:nvSpPr>
        <p:spPr>
          <a:xfrm>
            <a:off x="3977627" y="0"/>
            <a:ext cx="3043835" cy="466644"/>
          </a:xfrm>
          <a:prstGeom prst="rect">
            <a:avLst/>
          </a:prstGeom>
        </p:spPr>
        <p:txBody>
          <a:bodyPr vert="horz" lIns="89639" tIns="44819" rIns="89639" bIns="44819" rtlCol="0"/>
          <a:lstStyle>
            <a:lvl1pPr algn="r">
              <a:defRPr sz="1200"/>
            </a:lvl1pPr>
          </a:lstStyle>
          <a:p>
            <a:fld id="{76796DDB-04F5-4994-BC51-9546CE872AD8}" type="datetimeFigureOut">
              <a:rPr lang="en-GB" smtClean="0"/>
              <a:t>17/12/2019</a:t>
            </a:fld>
            <a:endParaRPr lang="en-GB"/>
          </a:p>
        </p:txBody>
      </p:sp>
      <p:sp>
        <p:nvSpPr>
          <p:cNvPr id="4" name="Footer Placeholder 3"/>
          <p:cNvSpPr>
            <a:spLocks noGrp="1"/>
          </p:cNvSpPr>
          <p:nvPr>
            <p:ph type="ftr" sz="quarter" idx="2"/>
          </p:nvPr>
        </p:nvSpPr>
        <p:spPr>
          <a:xfrm>
            <a:off x="0" y="8842457"/>
            <a:ext cx="3043835" cy="466644"/>
          </a:xfrm>
          <a:prstGeom prst="rect">
            <a:avLst/>
          </a:prstGeom>
        </p:spPr>
        <p:txBody>
          <a:bodyPr vert="horz" lIns="89639" tIns="44819" rIns="89639" bIns="44819" rtlCol="0" anchor="b"/>
          <a:lstStyle>
            <a:lvl1pPr algn="l">
              <a:defRPr sz="1200"/>
            </a:lvl1pPr>
          </a:lstStyle>
          <a:p>
            <a:endParaRPr lang="en-GB"/>
          </a:p>
        </p:txBody>
      </p:sp>
      <p:sp>
        <p:nvSpPr>
          <p:cNvPr id="5" name="Slide Number Placeholder 4"/>
          <p:cNvSpPr>
            <a:spLocks noGrp="1"/>
          </p:cNvSpPr>
          <p:nvPr>
            <p:ph type="sldNum" sz="quarter" idx="3"/>
          </p:nvPr>
        </p:nvSpPr>
        <p:spPr>
          <a:xfrm>
            <a:off x="3977627" y="8842457"/>
            <a:ext cx="3043835" cy="466644"/>
          </a:xfrm>
          <a:prstGeom prst="rect">
            <a:avLst/>
          </a:prstGeom>
        </p:spPr>
        <p:txBody>
          <a:bodyPr vert="horz" lIns="89639" tIns="44819" rIns="89639" bIns="44819" rtlCol="0" anchor="b"/>
          <a:lstStyle>
            <a:lvl1pPr algn="r">
              <a:defRPr sz="1200"/>
            </a:lvl1pPr>
          </a:lstStyle>
          <a:p>
            <a:fld id="{A98A447E-8D54-4A66-AABC-A5A7E634D5F3}" type="slidenum">
              <a:rPr lang="en-GB" smtClean="0"/>
              <a:t>‹#›</a:t>
            </a:fld>
            <a:endParaRPr lang="en-GB"/>
          </a:p>
        </p:txBody>
      </p:sp>
    </p:spTree>
    <p:extLst>
      <p:ext uri="{BB962C8B-B14F-4D97-AF65-F5344CB8AC3E}">
        <p14:creationId xmlns:p14="http://schemas.microsoft.com/office/powerpoint/2010/main" val="35579362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43343" cy="467072"/>
          </a:xfrm>
          <a:prstGeom prst="rect">
            <a:avLst/>
          </a:prstGeom>
        </p:spPr>
        <p:txBody>
          <a:bodyPr vert="horz" lIns="89639" tIns="44819" rIns="89639" bIns="44819" rtlCol="0"/>
          <a:lstStyle>
            <a:lvl1pPr algn="l">
              <a:defRPr sz="1200"/>
            </a:lvl1pPr>
          </a:lstStyle>
          <a:p>
            <a:endParaRPr lang="en-GB"/>
          </a:p>
        </p:txBody>
      </p:sp>
      <p:sp>
        <p:nvSpPr>
          <p:cNvPr id="3" name="Date Placeholder 2"/>
          <p:cNvSpPr>
            <a:spLocks noGrp="1"/>
          </p:cNvSpPr>
          <p:nvPr>
            <p:ph type="dt" idx="1"/>
          </p:nvPr>
        </p:nvSpPr>
        <p:spPr>
          <a:xfrm>
            <a:off x="3978132" y="0"/>
            <a:ext cx="3043343" cy="467072"/>
          </a:xfrm>
          <a:prstGeom prst="rect">
            <a:avLst/>
          </a:prstGeom>
        </p:spPr>
        <p:txBody>
          <a:bodyPr vert="horz" lIns="89639" tIns="44819" rIns="89639" bIns="44819" rtlCol="0"/>
          <a:lstStyle>
            <a:lvl1pPr algn="r">
              <a:defRPr sz="1200"/>
            </a:lvl1pPr>
          </a:lstStyle>
          <a:p>
            <a:fld id="{503D1D18-2B5C-47AB-B431-DB11CA3D4751}" type="datetimeFigureOut">
              <a:rPr lang="en-GB" smtClean="0"/>
              <a:t>17/12/2019</a:t>
            </a:fld>
            <a:endParaRPr lang="en-GB"/>
          </a:p>
        </p:txBody>
      </p:sp>
      <p:sp>
        <p:nvSpPr>
          <p:cNvPr id="4" name="Slide Image Placeholder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89639" tIns="44819" rIns="89639" bIns="44819" rtlCol="0" anchor="ctr"/>
          <a:lstStyle/>
          <a:p>
            <a:endParaRPr lang="en-GB"/>
          </a:p>
        </p:txBody>
      </p:sp>
      <p:sp>
        <p:nvSpPr>
          <p:cNvPr id="5" name="Notes Placeholder 4"/>
          <p:cNvSpPr>
            <a:spLocks noGrp="1"/>
          </p:cNvSpPr>
          <p:nvPr>
            <p:ph type="body" sz="quarter" idx="3"/>
          </p:nvPr>
        </p:nvSpPr>
        <p:spPr>
          <a:xfrm>
            <a:off x="702311" y="4480005"/>
            <a:ext cx="5618480" cy="3665458"/>
          </a:xfrm>
          <a:prstGeom prst="rect">
            <a:avLst/>
          </a:prstGeom>
        </p:spPr>
        <p:txBody>
          <a:bodyPr vert="horz" lIns="89639" tIns="44819" rIns="89639" bIns="4481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8842030"/>
            <a:ext cx="3043343" cy="467071"/>
          </a:xfrm>
          <a:prstGeom prst="rect">
            <a:avLst/>
          </a:prstGeom>
        </p:spPr>
        <p:txBody>
          <a:bodyPr vert="horz" lIns="89639" tIns="44819" rIns="89639" bIns="44819" rtlCol="0" anchor="b"/>
          <a:lstStyle>
            <a:lvl1pPr algn="l">
              <a:defRPr sz="1200"/>
            </a:lvl1pPr>
          </a:lstStyle>
          <a:p>
            <a:endParaRPr lang="en-GB"/>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89639" tIns="44819" rIns="89639" bIns="44819" rtlCol="0" anchor="b"/>
          <a:lstStyle>
            <a:lvl1pPr algn="r">
              <a:defRPr sz="1200"/>
            </a:lvl1pPr>
          </a:lstStyle>
          <a:p>
            <a:fld id="{44790431-14A4-4088-A1B3-5AB8287637DD}" type="slidenum">
              <a:rPr lang="en-GB" smtClean="0"/>
              <a:t>‹#›</a:t>
            </a:fld>
            <a:endParaRPr lang="en-GB"/>
          </a:p>
        </p:txBody>
      </p:sp>
    </p:spTree>
    <p:extLst>
      <p:ext uri="{BB962C8B-B14F-4D97-AF65-F5344CB8AC3E}">
        <p14:creationId xmlns:p14="http://schemas.microsoft.com/office/powerpoint/2010/main" val="2807128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rigb.org/christmas-lectures/watch/2006/the-num8er-my5teries/lecture-1"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a:t>
            </a:fld>
            <a:endParaRPr lang="en-GB"/>
          </a:p>
        </p:txBody>
      </p:sp>
    </p:spTree>
    <p:extLst>
      <p:ext uri="{BB962C8B-B14F-4D97-AF65-F5344CB8AC3E}">
        <p14:creationId xmlns:p14="http://schemas.microsoft.com/office/powerpoint/2010/main" val="1669478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10</a:t>
            </a:fld>
            <a:endParaRPr lang="en-GB"/>
          </a:p>
        </p:txBody>
      </p:sp>
    </p:spTree>
    <p:extLst>
      <p:ext uri="{BB962C8B-B14F-4D97-AF65-F5344CB8AC3E}">
        <p14:creationId xmlns:p14="http://schemas.microsoft.com/office/powerpoint/2010/main" val="2398888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11</a:t>
            </a:fld>
            <a:endParaRPr lang="en-GB"/>
          </a:p>
        </p:txBody>
      </p:sp>
    </p:spTree>
    <p:extLst>
      <p:ext uri="{BB962C8B-B14F-4D97-AF65-F5344CB8AC3E}">
        <p14:creationId xmlns:p14="http://schemas.microsoft.com/office/powerpoint/2010/main" val="3810663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12</a:t>
            </a:fld>
            <a:endParaRPr lang="en-GB"/>
          </a:p>
        </p:txBody>
      </p:sp>
    </p:spTree>
    <p:extLst>
      <p:ext uri="{BB962C8B-B14F-4D97-AF65-F5344CB8AC3E}">
        <p14:creationId xmlns:p14="http://schemas.microsoft.com/office/powerpoint/2010/main" val="3590492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13</a:t>
            </a:fld>
            <a:endParaRPr lang="en-GB"/>
          </a:p>
        </p:txBody>
      </p:sp>
    </p:spTree>
    <p:extLst>
      <p:ext uri="{BB962C8B-B14F-4D97-AF65-F5344CB8AC3E}">
        <p14:creationId xmlns:p14="http://schemas.microsoft.com/office/powerpoint/2010/main" val="79186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14</a:t>
            </a:fld>
            <a:endParaRPr lang="en-GB"/>
          </a:p>
        </p:txBody>
      </p:sp>
    </p:spTree>
    <p:extLst>
      <p:ext uri="{BB962C8B-B14F-4D97-AF65-F5344CB8AC3E}">
        <p14:creationId xmlns:p14="http://schemas.microsoft.com/office/powerpoint/2010/main" val="2932911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15</a:t>
            </a:fld>
            <a:endParaRPr lang="en-GB"/>
          </a:p>
        </p:txBody>
      </p:sp>
    </p:spTree>
    <p:extLst>
      <p:ext uri="{BB962C8B-B14F-4D97-AF65-F5344CB8AC3E}">
        <p14:creationId xmlns:p14="http://schemas.microsoft.com/office/powerpoint/2010/main" val="36665336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16</a:t>
            </a:fld>
            <a:endParaRPr lang="en-GB"/>
          </a:p>
        </p:txBody>
      </p:sp>
    </p:spTree>
    <p:extLst>
      <p:ext uri="{BB962C8B-B14F-4D97-AF65-F5344CB8AC3E}">
        <p14:creationId xmlns:p14="http://schemas.microsoft.com/office/powerpoint/2010/main" val="29042659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17</a:t>
            </a:fld>
            <a:endParaRPr lang="en-GB"/>
          </a:p>
        </p:txBody>
      </p:sp>
    </p:spTree>
    <p:extLst>
      <p:ext uri="{BB962C8B-B14F-4D97-AF65-F5344CB8AC3E}">
        <p14:creationId xmlns:p14="http://schemas.microsoft.com/office/powerpoint/2010/main" val="31527704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6386">
              <a:defRPr/>
            </a:pPr>
            <a:r>
              <a:rPr lang="en-GB" dirty="0"/>
              <a:t>https://www.youtube.com/watch?v=VSw5RUy9W5E</a:t>
            </a: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18</a:t>
            </a:fld>
            <a:endParaRPr lang="en-GB"/>
          </a:p>
        </p:txBody>
      </p:sp>
    </p:spTree>
    <p:extLst>
      <p:ext uri="{BB962C8B-B14F-4D97-AF65-F5344CB8AC3E}">
        <p14:creationId xmlns:p14="http://schemas.microsoft.com/office/powerpoint/2010/main" val="1303398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19</a:t>
            </a:fld>
            <a:endParaRPr lang="en-GB"/>
          </a:p>
        </p:txBody>
      </p:sp>
    </p:spTree>
    <p:extLst>
      <p:ext uri="{BB962C8B-B14F-4D97-AF65-F5344CB8AC3E}">
        <p14:creationId xmlns:p14="http://schemas.microsoft.com/office/powerpoint/2010/main" val="4189523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6386">
              <a:defRPr/>
            </a:pPr>
            <a:r>
              <a:rPr lang="en-GB" dirty="0"/>
              <a:t>The Ri is a science communication charity which has been around since 1799. We’ve got a huge amount of history and lots of famous scientists lived and worked at the Ri. Most importantly, we’ve always been about communicating science to the general public – and that’s something we still do today. We do talks and activities for the public as well as with schools all across the UK.</a:t>
            </a:r>
          </a:p>
          <a:p>
            <a:endParaRPr lang="en-GB" dirty="0"/>
          </a:p>
        </p:txBody>
      </p:sp>
      <p:sp>
        <p:nvSpPr>
          <p:cNvPr id="4" name="Slide Number Placeholder 3"/>
          <p:cNvSpPr>
            <a:spLocks noGrp="1"/>
          </p:cNvSpPr>
          <p:nvPr>
            <p:ph type="sldNum" sz="quarter" idx="10"/>
          </p:nvPr>
        </p:nvSpPr>
        <p:spPr>
          <a:xfrm>
            <a:off x="3978132" y="8842030"/>
            <a:ext cx="3043343" cy="467071"/>
          </a:xfrm>
          <a:prstGeom prst="rect">
            <a:avLst/>
          </a:prstGeom>
        </p:spPr>
        <p:txBody>
          <a:bodyPr/>
          <a:lstStyle/>
          <a:p>
            <a:fld id="{C7574F40-1275-42A8-AFEA-51C7CC288D57}" type="slidenum">
              <a:rPr lang="en-GB" smtClean="0">
                <a:solidFill>
                  <a:prstClr val="black"/>
                </a:solidFill>
              </a:rPr>
              <a:pPr/>
              <a:t>2</a:t>
            </a:fld>
            <a:endParaRPr lang="en-GB">
              <a:solidFill>
                <a:prstClr val="black"/>
              </a:solidFill>
            </a:endParaRPr>
          </a:p>
        </p:txBody>
      </p:sp>
    </p:spTree>
    <p:extLst>
      <p:ext uri="{BB962C8B-B14F-4D97-AF65-F5344CB8AC3E}">
        <p14:creationId xmlns:p14="http://schemas.microsoft.com/office/powerpoint/2010/main" val="3980305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20</a:t>
            </a:fld>
            <a:endParaRPr lang="en-GB"/>
          </a:p>
        </p:txBody>
      </p:sp>
    </p:spTree>
    <p:extLst>
      <p:ext uri="{BB962C8B-B14F-4D97-AF65-F5344CB8AC3E}">
        <p14:creationId xmlns:p14="http://schemas.microsoft.com/office/powerpoint/2010/main" val="2410439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21</a:t>
            </a:fld>
            <a:endParaRPr lang="en-GB"/>
          </a:p>
        </p:txBody>
      </p:sp>
    </p:spTree>
    <p:extLst>
      <p:ext uri="{BB962C8B-B14F-4D97-AF65-F5344CB8AC3E}">
        <p14:creationId xmlns:p14="http://schemas.microsoft.com/office/powerpoint/2010/main" val="34074380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https://en.wikipedia.org/wiki/Sieve_of_Eratosthenes#/media/File:Sieve_of_Eratosthenes_animation.gif</a:t>
            </a:r>
          </a:p>
        </p:txBody>
      </p:sp>
      <p:sp>
        <p:nvSpPr>
          <p:cNvPr id="4" name="Slide Number Placeholder 3"/>
          <p:cNvSpPr>
            <a:spLocks noGrp="1"/>
          </p:cNvSpPr>
          <p:nvPr>
            <p:ph type="sldNum" sz="quarter" idx="10"/>
          </p:nvPr>
        </p:nvSpPr>
        <p:spPr/>
        <p:txBody>
          <a:bodyPr/>
          <a:lstStyle/>
          <a:p>
            <a:fld id="{C7574F40-1275-42A8-AFEA-51C7CC288D57}" type="slidenum">
              <a:rPr lang="en-GB" smtClean="0"/>
              <a:pPr/>
              <a:t>22</a:t>
            </a:fld>
            <a:endParaRPr lang="en-GB"/>
          </a:p>
        </p:txBody>
      </p:sp>
    </p:spTree>
    <p:extLst>
      <p:ext uri="{BB962C8B-B14F-4D97-AF65-F5344CB8AC3E}">
        <p14:creationId xmlns:p14="http://schemas.microsoft.com/office/powerpoint/2010/main" val="31270020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https://en.wikipedia.org/wiki/Sieve_of_Eratosthenes#/media/File:Sieve_of_Eratosthenes_animation.gif</a:t>
            </a:r>
          </a:p>
        </p:txBody>
      </p:sp>
      <p:sp>
        <p:nvSpPr>
          <p:cNvPr id="4" name="Slide Number Placeholder 3"/>
          <p:cNvSpPr>
            <a:spLocks noGrp="1"/>
          </p:cNvSpPr>
          <p:nvPr>
            <p:ph type="sldNum" sz="quarter" idx="10"/>
          </p:nvPr>
        </p:nvSpPr>
        <p:spPr/>
        <p:txBody>
          <a:bodyPr/>
          <a:lstStyle/>
          <a:p>
            <a:fld id="{C7574F40-1275-42A8-AFEA-51C7CC288D57}" type="slidenum">
              <a:rPr lang="en-GB" smtClean="0"/>
              <a:pPr/>
              <a:t>23</a:t>
            </a:fld>
            <a:endParaRPr lang="en-GB"/>
          </a:p>
        </p:txBody>
      </p:sp>
    </p:spTree>
    <p:extLst>
      <p:ext uri="{BB962C8B-B14F-4D97-AF65-F5344CB8AC3E}">
        <p14:creationId xmlns:p14="http://schemas.microsoft.com/office/powerpoint/2010/main" val="41628002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https://en.wikipedia.org/wiki/Sieve_of_Eratosthenes#/media/File:Sieve_of_Eratosthenes_animation.gif</a:t>
            </a:r>
          </a:p>
        </p:txBody>
      </p:sp>
      <p:sp>
        <p:nvSpPr>
          <p:cNvPr id="4" name="Slide Number Placeholder 3"/>
          <p:cNvSpPr>
            <a:spLocks noGrp="1"/>
          </p:cNvSpPr>
          <p:nvPr>
            <p:ph type="sldNum" sz="quarter" idx="10"/>
          </p:nvPr>
        </p:nvSpPr>
        <p:spPr/>
        <p:txBody>
          <a:bodyPr/>
          <a:lstStyle/>
          <a:p>
            <a:fld id="{C7574F40-1275-42A8-AFEA-51C7CC288D57}" type="slidenum">
              <a:rPr lang="en-GB" smtClean="0"/>
              <a:pPr/>
              <a:t>24</a:t>
            </a:fld>
            <a:endParaRPr lang="en-GB"/>
          </a:p>
        </p:txBody>
      </p:sp>
    </p:spTree>
    <p:extLst>
      <p:ext uri="{BB962C8B-B14F-4D97-AF65-F5344CB8AC3E}">
        <p14:creationId xmlns:p14="http://schemas.microsoft.com/office/powerpoint/2010/main" val="5198172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25</a:t>
            </a:fld>
            <a:endParaRPr lang="en-GB"/>
          </a:p>
        </p:txBody>
      </p:sp>
    </p:spTree>
    <p:extLst>
      <p:ext uri="{BB962C8B-B14F-4D97-AF65-F5344CB8AC3E}">
        <p14:creationId xmlns:p14="http://schemas.microsoft.com/office/powerpoint/2010/main" val="2811309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26</a:t>
            </a:fld>
            <a:endParaRPr lang="en-GB"/>
          </a:p>
        </p:txBody>
      </p:sp>
    </p:spTree>
    <p:extLst>
      <p:ext uri="{BB962C8B-B14F-4D97-AF65-F5344CB8AC3E}">
        <p14:creationId xmlns:p14="http://schemas.microsoft.com/office/powerpoint/2010/main" val="18762772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https://en.wikipedia.org/wiki/Sieve_of_Eratosthenes#/media/File:Sieve_of_Eratosthenes_animation.gif</a:t>
            </a:r>
          </a:p>
        </p:txBody>
      </p:sp>
      <p:sp>
        <p:nvSpPr>
          <p:cNvPr id="4" name="Slide Number Placeholder 3"/>
          <p:cNvSpPr>
            <a:spLocks noGrp="1"/>
          </p:cNvSpPr>
          <p:nvPr>
            <p:ph type="sldNum" sz="quarter" idx="10"/>
          </p:nvPr>
        </p:nvSpPr>
        <p:spPr/>
        <p:txBody>
          <a:bodyPr/>
          <a:lstStyle/>
          <a:p>
            <a:fld id="{C7574F40-1275-42A8-AFEA-51C7CC288D57}" type="slidenum">
              <a:rPr lang="en-GB" smtClean="0"/>
              <a:pPr/>
              <a:t>27</a:t>
            </a:fld>
            <a:endParaRPr lang="en-GB"/>
          </a:p>
        </p:txBody>
      </p:sp>
    </p:spTree>
    <p:extLst>
      <p:ext uri="{BB962C8B-B14F-4D97-AF65-F5344CB8AC3E}">
        <p14:creationId xmlns:p14="http://schemas.microsoft.com/office/powerpoint/2010/main" val="25311543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28</a:t>
            </a:fld>
            <a:endParaRPr lang="en-GB"/>
          </a:p>
        </p:txBody>
      </p:sp>
    </p:spTree>
    <p:extLst>
      <p:ext uri="{BB962C8B-B14F-4D97-AF65-F5344CB8AC3E}">
        <p14:creationId xmlns:p14="http://schemas.microsoft.com/office/powerpoint/2010/main" val="23019952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29</a:t>
            </a:fld>
            <a:endParaRPr lang="en-GB"/>
          </a:p>
        </p:txBody>
      </p:sp>
    </p:spTree>
    <p:extLst>
      <p:ext uri="{BB962C8B-B14F-4D97-AF65-F5344CB8AC3E}">
        <p14:creationId xmlns:p14="http://schemas.microsoft.com/office/powerpoint/2010/main" val="2174242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are some of the things that the Ri does today. We especially have lots going on in London, so if you enjoy your Masterclasses there are a range of holiday workshops at the Ri which you might like to take part in. </a:t>
            </a:r>
          </a:p>
        </p:txBody>
      </p:sp>
      <p:sp>
        <p:nvSpPr>
          <p:cNvPr id="4" name="Slide Number Placeholder 3"/>
          <p:cNvSpPr>
            <a:spLocks noGrp="1"/>
          </p:cNvSpPr>
          <p:nvPr>
            <p:ph type="sldNum" sz="quarter" idx="10"/>
          </p:nvPr>
        </p:nvSpPr>
        <p:spPr>
          <a:xfrm>
            <a:off x="3978132" y="8842030"/>
            <a:ext cx="3043343" cy="467071"/>
          </a:xfrm>
          <a:prstGeom prst="rect">
            <a:avLst/>
          </a:prstGeom>
        </p:spPr>
        <p:txBody>
          <a:bodyPr/>
          <a:lstStyle/>
          <a:p>
            <a:fld id="{C7574F40-1275-42A8-AFEA-51C7CC288D57}" type="slidenum">
              <a:rPr lang="en-GB" smtClean="0">
                <a:solidFill>
                  <a:prstClr val="black"/>
                </a:solidFill>
              </a:rPr>
              <a:pPr/>
              <a:t>3</a:t>
            </a:fld>
            <a:endParaRPr lang="en-GB">
              <a:solidFill>
                <a:prstClr val="black"/>
              </a:solidFill>
            </a:endParaRPr>
          </a:p>
        </p:txBody>
      </p:sp>
    </p:spTree>
    <p:extLst>
      <p:ext uri="{BB962C8B-B14F-4D97-AF65-F5344CB8AC3E}">
        <p14:creationId xmlns:p14="http://schemas.microsoft.com/office/powerpoint/2010/main" val="24018155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30</a:t>
            </a:fld>
            <a:endParaRPr lang="en-GB"/>
          </a:p>
        </p:txBody>
      </p:sp>
    </p:spTree>
    <p:extLst>
      <p:ext uri="{BB962C8B-B14F-4D97-AF65-F5344CB8AC3E}">
        <p14:creationId xmlns:p14="http://schemas.microsoft.com/office/powerpoint/2010/main" val="1935681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31</a:t>
            </a:fld>
            <a:endParaRPr lang="en-GB"/>
          </a:p>
        </p:txBody>
      </p:sp>
    </p:spTree>
    <p:extLst>
      <p:ext uri="{BB962C8B-B14F-4D97-AF65-F5344CB8AC3E}">
        <p14:creationId xmlns:p14="http://schemas.microsoft.com/office/powerpoint/2010/main" val="16946806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32</a:t>
            </a:fld>
            <a:endParaRPr lang="en-GB"/>
          </a:p>
        </p:txBody>
      </p:sp>
    </p:spTree>
    <p:extLst>
      <p:ext uri="{BB962C8B-B14F-4D97-AF65-F5344CB8AC3E}">
        <p14:creationId xmlns:p14="http://schemas.microsoft.com/office/powerpoint/2010/main" val="34749358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33</a:t>
            </a:fld>
            <a:endParaRPr lang="en-GB"/>
          </a:p>
        </p:txBody>
      </p:sp>
    </p:spTree>
    <p:extLst>
      <p:ext uri="{BB962C8B-B14F-4D97-AF65-F5344CB8AC3E}">
        <p14:creationId xmlns:p14="http://schemas.microsoft.com/office/powerpoint/2010/main" val="26780939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34</a:t>
            </a:fld>
            <a:endParaRPr lang="en-GB"/>
          </a:p>
        </p:txBody>
      </p:sp>
    </p:spTree>
    <p:extLst>
      <p:ext uri="{BB962C8B-B14F-4D97-AF65-F5344CB8AC3E}">
        <p14:creationId xmlns:p14="http://schemas.microsoft.com/office/powerpoint/2010/main" val="27056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35</a:t>
            </a:fld>
            <a:endParaRPr lang="en-GB"/>
          </a:p>
        </p:txBody>
      </p:sp>
    </p:spTree>
    <p:extLst>
      <p:ext uri="{BB962C8B-B14F-4D97-AF65-F5344CB8AC3E}">
        <p14:creationId xmlns:p14="http://schemas.microsoft.com/office/powerpoint/2010/main" val="6660458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36</a:t>
            </a:fld>
            <a:endParaRPr lang="en-GB"/>
          </a:p>
        </p:txBody>
      </p:sp>
    </p:spTree>
    <p:extLst>
      <p:ext uri="{BB962C8B-B14F-4D97-AF65-F5344CB8AC3E}">
        <p14:creationId xmlns:p14="http://schemas.microsoft.com/office/powerpoint/2010/main" val="19306968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37</a:t>
            </a:fld>
            <a:endParaRPr lang="en-GB"/>
          </a:p>
        </p:txBody>
      </p:sp>
    </p:spTree>
    <p:extLst>
      <p:ext uri="{BB962C8B-B14F-4D97-AF65-F5344CB8AC3E}">
        <p14:creationId xmlns:p14="http://schemas.microsoft.com/office/powerpoint/2010/main" val="13364461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38</a:t>
            </a:fld>
            <a:endParaRPr lang="en-GB"/>
          </a:p>
        </p:txBody>
      </p:sp>
    </p:spTree>
    <p:extLst>
      <p:ext uri="{BB962C8B-B14F-4D97-AF65-F5344CB8AC3E}">
        <p14:creationId xmlns:p14="http://schemas.microsoft.com/office/powerpoint/2010/main" val="2077849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39</a:t>
            </a:fld>
            <a:endParaRPr lang="en-GB"/>
          </a:p>
        </p:txBody>
      </p:sp>
    </p:spTree>
    <p:extLst>
      <p:ext uri="{BB962C8B-B14F-4D97-AF65-F5344CB8AC3E}">
        <p14:creationId xmlns:p14="http://schemas.microsoft.com/office/powerpoint/2010/main" val="935392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Begun by Michael Faraday in 1825, the CHRISTMAS LECTURES are now broadcast on UK television every December and have formed part of the British Christmas tradition for generations. The Lectures have been broadcast on TV since 1936 – we think they were the very first science programme on television. The theme changes every year, with the Lectures delivered by an expert in their field. Many world-famous scientists have given the Lectures since 1925, including David Attenborough, Carl Sagan, Richard Dawkins, and our latest Lecturer Sophie Scott. You can watch all of the recent CHRISTMAS LECTURES on our website, along with many of the older ones – and more are going online all the time. Ri members and UK schools can apply for tickets to see them being filmed live – but no adults can attend without someone aged 11-17 accompanying them! To find out more about the Lectures (or Ri Membership) visit our website, www.rigb.org.</a:t>
            </a:r>
          </a:p>
          <a:p>
            <a:endParaRPr lang="en-GB" dirty="0"/>
          </a:p>
          <a:p>
            <a:r>
              <a:rPr lang="en-GB" dirty="0"/>
              <a:t>The first mathematics CHRISTMAS LECTURES were not until 1978, and were delivered by Professor Sir Christopher Zeeman. They were extremely popular and demonstrated all sorts of mathematical concepts, including mathematical proof – some of which you will see in your Masterclasses. In fact, the lectures were so popular that they started off the Masterclass programme and Christopher Zeeman delivered many of the sessions in the first few series of workshops in London. The most recent maths-themed CHRSITMAS LECTURES were delivered by Marcus Du </a:t>
            </a:r>
            <a:r>
              <a:rPr lang="en-GB" dirty="0" err="1"/>
              <a:t>Sautoy</a:t>
            </a:r>
            <a:r>
              <a:rPr lang="en-GB" dirty="0"/>
              <a:t> in 2006.</a:t>
            </a:r>
          </a:p>
          <a:p>
            <a:endParaRPr lang="en-GB" dirty="0"/>
          </a:p>
          <a:p>
            <a:r>
              <a:rPr lang="en-GB" dirty="0"/>
              <a:t>Watch Prof Sir Christopher Zeeman’s 1978 CHRISTMAS LECTURES:</a:t>
            </a:r>
          </a:p>
          <a:p>
            <a:r>
              <a:rPr lang="en-GB" dirty="0"/>
              <a:t>http://www.rigb.org/christmas-lectures/watch/1978/mathematics-into-pictures </a:t>
            </a:r>
          </a:p>
          <a:p>
            <a:endParaRPr lang="en-GB" dirty="0"/>
          </a:p>
          <a:p>
            <a:r>
              <a:rPr lang="en-GB" dirty="0"/>
              <a:t>Watch Marcus du </a:t>
            </a:r>
            <a:r>
              <a:rPr lang="en-GB" dirty="0" err="1"/>
              <a:t>Sautoy’s</a:t>
            </a:r>
            <a:r>
              <a:rPr lang="en-GB" dirty="0"/>
              <a:t> 2006 CHRISTMAS LECTURES:</a:t>
            </a:r>
          </a:p>
          <a:p>
            <a:r>
              <a:rPr lang="en-GB" u="sng" dirty="0">
                <a:hlinkClick r:id="rId3"/>
              </a:rPr>
              <a:t>http://www.rigb.org/christmas-lectures/watch/2006/the-num8er-my5teries/lecture-1</a:t>
            </a:r>
            <a:endParaRPr lang="en-GB" dirty="0"/>
          </a:p>
          <a:p>
            <a:r>
              <a:rPr lang="en-GB" dirty="0"/>
              <a:t> </a:t>
            </a:r>
          </a:p>
        </p:txBody>
      </p:sp>
      <p:sp>
        <p:nvSpPr>
          <p:cNvPr id="4" name="Slide Number Placeholder 3"/>
          <p:cNvSpPr>
            <a:spLocks noGrp="1"/>
          </p:cNvSpPr>
          <p:nvPr>
            <p:ph type="sldNum" sz="quarter" idx="10"/>
          </p:nvPr>
        </p:nvSpPr>
        <p:spPr>
          <a:xfrm>
            <a:off x="3978132" y="8842030"/>
            <a:ext cx="3043343" cy="467071"/>
          </a:xfrm>
          <a:prstGeom prst="rect">
            <a:avLst/>
          </a:prstGeom>
        </p:spPr>
        <p:txBody>
          <a:bodyPr/>
          <a:lstStyle/>
          <a:p>
            <a:fld id="{C7574F40-1275-42A8-AFEA-51C7CC288D57}"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5841367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40</a:t>
            </a:fld>
            <a:endParaRPr lang="en-GB"/>
          </a:p>
        </p:txBody>
      </p:sp>
    </p:spTree>
    <p:extLst>
      <p:ext uri="{BB962C8B-B14F-4D97-AF65-F5344CB8AC3E}">
        <p14:creationId xmlns:p14="http://schemas.microsoft.com/office/powerpoint/2010/main" val="39518549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41</a:t>
            </a:fld>
            <a:endParaRPr lang="en-GB"/>
          </a:p>
        </p:txBody>
      </p:sp>
    </p:spTree>
    <p:extLst>
      <p:ext uri="{BB962C8B-B14F-4D97-AF65-F5344CB8AC3E}">
        <p14:creationId xmlns:p14="http://schemas.microsoft.com/office/powerpoint/2010/main" val="9974811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42</a:t>
            </a:fld>
            <a:endParaRPr lang="en-GB"/>
          </a:p>
        </p:txBody>
      </p:sp>
    </p:spTree>
    <p:extLst>
      <p:ext uri="{BB962C8B-B14F-4D97-AF65-F5344CB8AC3E}">
        <p14:creationId xmlns:p14="http://schemas.microsoft.com/office/powerpoint/2010/main" val="11807783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6386">
              <a:defRPr/>
            </a:pPr>
            <a:r>
              <a:rPr lang="en-GB" dirty="0"/>
              <a:t>Marcus de </a:t>
            </a:r>
            <a:r>
              <a:rPr lang="en-GB" dirty="0" err="1"/>
              <a:t>Sautoy</a:t>
            </a:r>
            <a:r>
              <a:rPr lang="en-GB" dirty="0"/>
              <a:t>, Prime numbers make the internet</a:t>
            </a:r>
            <a:r>
              <a:rPr lang="en-GB" baseline="0" dirty="0"/>
              <a:t> safer: </a:t>
            </a:r>
            <a:r>
              <a:rPr lang="en-GB" dirty="0"/>
              <a:t>https://www.youtube.com/watch?v=rLUpFYH80i0</a:t>
            </a: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43</a:t>
            </a:fld>
            <a:endParaRPr lang="en-GB"/>
          </a:p>
        </p:txBody>
      </p:sp>
    </p:spTree>
    <p:extLst>
      <p:ext uri="{BB962C8B-B14F-4D97-AF65-F5344CB8AC3E}">
        <p14:creationId xmlns:p14="http://schemas.microsoft.com/office/powerpoint/2010/main" val="27773744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44</a:t>
            </a:fld>
            <a:endParaRPr lang="en-GB"/>
          </a:p>
        </p:txBody>
      </p:sp>
    </p:spTree>
    <p:extLst>
      <p:ext uri="{BB962C8B-B14F-4D97-AF65-F5344CB8AC3E}">
        <p14:creationId xmlns:p14="http://schemas.microsoft.com/office/powerpoint/2010/main" val="22279030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45</a:t>
            </a:fld>
            <a:endParaRPr lang="en-GB"/>
          </a:p>
        </p:txBody>
      </p:sp>
    </p:spTree>
    <p:extLst>
      <p:ext uri="{BB962C8B-B14F-4D97-AF65-F5344CB8AC3E}">
        <p14:creationId xmlns:p14="http://schemas.microsoft.com/office/powerpoint/2010/main" val="39659828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46</a:t>
            </a:fld>
            <a:endParaRPr lang="en-GB"/>
          </a:p>
        </p:txBody>
      </p:sp>
    </p:spTree>
    <p:extLst>
      <p:ext uri="{BB962C8B-B14F-4D97-AF65-F5344CB8AC3E}">
        <p14:creationId xmlns:p14="http://schemas.microsoft.com/office/powerpoint/2010/main" val="15390160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47</a:t>
            </a:fld>
            <a:endParaRPr lang="en-GB"/>
          </a:p>
        </p:txBody>
      </p:sp>
    </p:spTree>
    <p:extLst>
      <p:ext uri="{BB962C8B-B14F-4D97-AF65-F5344CB8AC3E}">
        <p14:creationId xmlns:p14="http://schemas.microsoft.com/office/powerpoint/2010/main" val="3191748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have a huge video channel on YouTube – if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dirty="0" err="1"/>
              <a:t>ExpeRimental</a:t>
            </a:r>
            <a:r>
              <a:rPr lang="en-GB" dirty="0"/>
              <a:t> which is mainly for parents and carers, or older brothers and sisters, all about doing science experiments at home with their children or younger siblings. As has been mentioned, recent CHRISTMAS LECTURES are available on the Ri website alongside select past Christmas Lectures – more are being digitised all the time. To watch our videos you can search for the Royal Institution on YouTube.  We hope that you will be able to find lots of fascinating things to watch and to help you continue your interest in science and maths once your Masterclass series has finished.</a:t>
            </a:r>
          </a:p>
        </p:txBody>
      </p:sp>
      <p:sp>
        <p:nvSpPr>
          <p:cNvPr id="4" name="Slide Number Placeholder 3"/>
          <p:cNvSpPr>
            <a:spLocks noGrp="1"/>
          </p:cNvSpPr>
          <p:nvPr>
            <p:ph type="sldNum" sz="quarter" idx="10"/>
          </p:nvPr>
        </p:nvSpPr>
        <p:spPr>
          <a:xfrm>
            <a:off x="3978132" y="8842030"/>
            <a:ext cx="3043343" cy="467071"/>
          </a:xfrm>
          <a:prstGeom prst="rect">
            <a:avLst/>
          </a:prstGeom>
        </p:spPr>
        <p:txBody>
          <a:bodyPr/>
          <a:lstStyle/>
          <a:p>
            <a:fld id="{C7574F40-1275-42A8-AFEA-51C7CC288D57}" type="slidenum">
              <a:rPr lang="en-GB" smtClean="0">
                <a:solidFill>
                  <a:prstClr val="black"/>
                </a:solidFill>
              </a:rPr>
              <a:pPr/>
              <a:t>5</a:t>
            </a:fld>
            <a:endParaRPr lang="en-GB">
              <a:solidFill>
                <a:prstClr val="black"/>
              </a:solidFill>
            </a:endParaRPr>
          </a:p>
        </p:txBody>
      </p:sp>
    </p:spTree>
    <p:extLst>
      <p:ext uri="{BB962C8B-B14F-4D97-AF65-F5344CB8AC3E}">
        <p14:creationId xmlns:p14="http://schemas.microsoft.com/office/powerpoint/2010/main" val="2835304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have a huge video channel on YouTube – if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dirty="0" err="1"/>
              <a:t>ExpeRimental</a:t>
            </a:r>
            <a:r>
              <a:rPr lang="en-GB" dirty="0"/>
              <a:t> which is mainly for parents and carers, or older brothers and sisters, all about doing science experiments at home with their children or younger siblings. As has been mentioned, recent CHRISTMAS LECTURES are available on the Ri website alongside select past Christmas Lectures – more are being digitised all the time. To watch our videos you can search for the Royal Institution on YouTube.  We hope that you will be able to find lots of fascinating things to watch and to help you continue your interest in science and maths once your Masterclass series has finished.</a:t>
            </a:r>
          </a:p>
        </p:txBody>
      </p:sp>
      <p:sp>
        <p:nvSpPr>
          <p:cNvPr id="4" name="Slide Number Placeholder 3"/>
          <p:cNvSpPr>
            <a:spLocks noGrp="1"/>
          </p:cNvSpPr>
          <p:nvPr>
            <p:ph type="sldNum" sz="quarter" idx="10"/>
          </p:nvPr>
        </p:nvSpPr>
        <p:spPr>
          <a:xfrm>
            <a:off x="3978132" y="8842030"/>
            <a:ext cx="3043343" cy="467071"/>
          </a:xfrm>
          <a:prstGeom prst="rect">
            <a:avLst/>
          </a:prstGeom>
        </p:spPr>
        <p:txBody>
          <a:bodyPr/>
          <a:lstStyle/>
          <a:p>
            <a:fld id="{C7574F40-1275-42A8-AFEA-51C7CC288D57}" type="slidenum">
              <a:rPr lang="en-GB" smtClean="0">
                <a:solidFill>
                  <a:prstClr val="black"/>
                </a:solidFill>
              </a:rPr>
              <a:pPr/>
              <a:t>6</a:t>
            </a:fld>
            <a:endParaRPr lang="en-GB">
              <a:solidFill>
                <a:prstClr val="black"/>
              </a:solidFill>
            </a:endParaRPr>
          </a:p>
        </p:txBody>
      </p:sp>
    </p:spTree>
    <p:extLst>
      <p:ext uri="{BB962C8B-B14F-4D97-AF65-F5344CB8AC3E}">
        <p14:creationId xmlns:p14="http://schemas.microsoft.com/office/powerpoint/2010/main" val="434077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have a huge video channel on YouTube – if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dirty="0" err="1"/>
              <a:t>ExpeRimental</a:t>
            </a:r>
            <a:r>
              <a:rPr lang="en-GB" dirty="0"/>
              <a:t> which is mainly for parents and carers, or older brothers and sisters, all about doing science experiments at home with their children or younger siblings. As has been mentioned, recent CHRISTMAS LECTURES are available on the Ri website alongside select past Christmas Lectures – more are being digitised all the time. To watch our videos you can search for the Royal Institution on YouTube.  We hope that you will be able to find lots of fascinating things to watch and to help you continue your interest in science and maths once your Masterclass series has finished.</a:t>
            </a:r>
          </a:p>
        </p:txBody>
      </p:sp>
      <p:sp>
        <p:nvSpPr>
          <p:cNvPr id="4" name="Slide Number Placeholder 3"/>
          <p:cNvSpPr>
            <a:spLocks noGrp="1"/>
          </p:cNvSpPr>
          <p:nvPr>
            <p:ph type="sldNum" sz="quarter" idx="10"/>
          </p:nvPr>
        </p:nvSpPr>
        <p:spPr>
          <a:xfrm>
            <a:off x="3978132" y="8842030"/>
            <a:ext cx="3043343" cy="467071"/>
          </a:xfrm>
          <a:prstGeom prst="rect">
            <a:avLst/>
          </a:prstGeom>
        </p:spPr>
        <p:txBody>
          <a:bodyPr/>
          <a:lstStyle/>
          <a:p>
            <a:fld id="{C7574F40-1275-42A8-AFEA-51C7CC288D57}" type="slidenum">
              <a:rPr lang="en-GB" smtClean="0">
                <a:solidFill>
                  <a:prstClr val="black"/>
                </a:solidFill>
              </a:rPr>
              <a:pPr/>
              <a:t>7</a:t>
            </a:fld>
            <a:endParaRPr lang="en-GB">
              <a:solidFill>
                <a:prstClr val="black"/>
              </a:solidFill>
            </a:endParaRPr>
          </a:p>
        </p:txBody>
      </p:sp>
    </p:spTree>
    <p:extLst>
      <p:ext uri="{BB962C8B-B14F-4D97-AF65-F5344CB8AC3E}">
        <p14:creationId xmlns:p14="http://schemas.microsoft.com/office/powerpoint/2010/main" val="3056349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8</a:t>
            </a:fld>
            <a:endParaRPr lang="en-GB"/>
          </a:p>
        </p:txBody>
      </p:sp>
    </p:spTree>
    <p:extLst>
      <p:ext uri="{BB962C8B-B14F-4D97-AF65-F5344CB8AC3E}">
        <p14:creationId xmlns:p14="http://schemas.microsoft.com/office/powerpoint/2010/main" val="1393433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9</a:t>
            </a:fld>
            <a:endParaRPr lang="en-GB"/>
          </a:p>
        </p:txBody>
      </p:sp>
    </p:spTree>
    <p:extLst>
      <p:ext uri="{BB962C8B-B14F-4D97-AF65-F5344CB8AC3E}">
        <p14:creationId xmlns:p14="http://schemas.microsoft.com/office/powerpoint/2010/main" val="3943223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6F5857D-26D7-4922-88C1-AF2C8BE65CDB}" type="datetimeFigureOut">
              <a:rPr lang="en-GB" smtClean="0"/>
              <a:t>17/12/2019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0A3E860-CF83-4189-900E-A10E50544E42}" type="slidenum">
              <a:rPr lang="en-GB" smtClean="0"/>
              <a:t>‹#›</a:t>
            </a:fld>
            <a:endParaRPr lang="en-GB"/>
          </a:p>
        </p:txBody>
      </p:sp>
    </p:spTree>
    <p:extLst>
      <p:ext uri="{BB962C8B-B14F-4D97-AF65-F5344CB8AC3E}">
        <p14:creationId xmlns:p14="http://schemas.microsoft.com/office/powerpoint/2010/main" val="3314213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276D8CD-1051-4C98-B983-D9832CF87256}" type="datetimeFigureOut">
              <a:rPr lang="en-GB" smtClean="0"/>
              <a:t>17/12/2019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21741271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276D8CD-1051-4C98-B983-D9832CF87256}" type="datetimeFigureOut">
              <a:rPr lang="en-GB" smtClean="0"/>
              <a:t>17/12/2019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739491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276D8CD-1051-4C98-B983-D9832CF87256}" type="datetimeFigureOut">
              <a:rPr lang="en-GB" smtClean="0"/>
              <a:t>17/12/2019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699233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76D8CD-1051-4C98-B983-D9832CF87256}" type="datetimeFigureOut">
              <a:rPr lang="en-GB" smtClean="0"/>
              <a:t>17/12/2019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4201000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276D8CD-1051-4C98-B983-D9832CF87256}" type="datetimeFigureOut">
              <a:rPr lang="en-GB" smtClean="0"/>
              <a:t>17/12/2019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3946970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276D8CD-1051-4C98-B983-D9832CF87256}" type="datetimeFigureOut">
              <a:rPr lang="en-GB" smtClean="0"/>
              <a:t>17/12/2019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3193129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276D8CD-1051-4C98-B983-D9832CF87256}" type="datetimeFigureOut">
              <a:rPr lang="en-GB" smtClean="0"/>
              <a:t>17/12/2019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3200323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76D8CD-1051-4C98-B983-D9832CF87256}" type="datetimeFigureOut">
              <a:rPr lang="en-GB" smtClean="0"/>
              <a:t>17/12/2019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740907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76D8CD-1051-4C98-B983-D9832CF87256}" type="datetimeFigureOut">
              <a:rPr lang="en-GB" smtClean="0"/>
              <a:t>17/12/2019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2489768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76D8CD-1051-4C98-B983-D9832CF87256}" type="datetimeFigureOut">
              <a:rPr lang="en-GB" smtClean="0"/>
              <a:t>17/12/2019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4234061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6F5857D-26D7-4922-88C1-AF2C8BE65CDB}" type="datetimeFigureOut">
              <a:rPr lang="en-GB" smtClean="0"/>
              <a:t>17/12/2019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0A3E860-CF83-4189-900E-A10E50544E42}" type="slidenum">
              <a:rPr lang="en-GB" smtClean="0"/>
              <a:t>‹#›</a:t>
            </a:fld>
            <a:endParaRPr lang="en-GB"/>
          </a:p>
        </p:txBody>
      </p:sp>
      <p:pic>
        <p:nvPicPr>
          <p:cNvPr id="7" name="Picture 6"/>
          <p:cNvPicPr>
            <a:picLocks noChangeAspect="1"/>
          </p:cNvPicPr>
          <p:nvPr userDrawn="1"/>
        </p:nvPicPr>
        <p:blipFill>
          <a:blip r:embed="rId1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Tree>
    <p:extLst>
      <p:ext uri="{BB962C8B-B14F-4D97-AF65-F5344CB8AC3E}">
        <p14:creationId xmlns:p14="http://schemas.microsoft.com/office/powerpoint/2010/main" val="203433058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hyperlink" Target="https://en.wikipedia.org/wiki/Sieve_of_Eratosthenes#/media/File:Sieve_of_Eratosthenes_animation.gif" TargetMode="External"/><Relationship Id="rId5" Type="http://schemas.openxmlformats.org/officeDocument/2006/relationships/image" Target="../media/image24.pn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3.jpeg"/></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2.pn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hyperlink" Target="http://www.datapointed.net/visualizations/math/factorization/animated-diagrams/" TargetMode="External"/><Relationship Id="rId4" Type="http://schemas.openxmlformats.org/officeDocument/2006/relationships/image" Target="../media/image3.jpe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9" name="TextBox 8"/>
          <p:cNvSpPr txBox="1"/>
          <p:nvPr/>
        </p:nvSpPr>
        <p:spPr>
          <a:xfrm>
            <a:off x="1079859" y="223319"/>
            <a:ext cx="7998238" cy="523220"/>
          </a:xfrm>
          <a:prstGeom prst="rect">
            <a:avLst/>
          </a:prstGeom>
          <a:noFill/>
        </p:spPr>
        <p:txBody>
          <a:bodyPr wrap="square" rtlCol="0">
            <a:spAutoFit/>
          </a:bodyPr>
          <a:lstStyle/>
          <a:p>
            <a:pPr algn="ctr"/>
            <a:r>
              <a:rPr lang="en-GB" sz="2800" dirty="0">
                <a:solidFill>
                  <a:srgbClr val="00ACAE"/>
                </a:solidFill>
                <a:latin typeface="MetaBold-Roman" panose="020B0802030000020004" pitchFamily="34" charset="0"/>
                <a:ea typeface="Verdana" pitchFamily="34" charset="0"/>
                <a:cs typeface="Verdana" pitchFamily="34" charset="0"/>
              </a:rPr>
              <a:t> Kantor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Primary Maths Masterclasses</a:t>
            </a:r>
            <a:endParaRPr lang="en-GB" sz="2800"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231186" y="859739"/>
            <a:ext cx="7702720" cy="954107"/>
          </a:xfrm>
          <a:prstGeom prst="rect">
            <a:avLst/>
          </a:prstGeom>
          <a:noFill/>
        </p:spPr>
        <p:txBody>
          <a:bodyPr wrap="square" rtlCol="0">
            <a:spAutoFit/>
          </a:bodyPr>
          <a:lstStyle/>
          <a:p>
            <a:pPr algn="ctr"/>
            <a:r>
              <a:rPr lang="en-GB" sz="2800" dirty="0">
                <a:solidFill>
                  <a:srgbClr val="00ACAE"/>
                </a:solidFill>
                <a:latin typeface="Verdana" panose="020B0604030504040204" pitchFamily="34" charset="0"/>
                <a:ea typeface="Verdana" panose="020B0604030504040204" pitchFamily="34" charset="0"/>
                <a:cs typeface="Verdana" panose="020B0604030504040204" pitchFamily="34" charset="0"/>
              </a:rPr>
              <a:t>Off the shelf Masterclass: </a:t>
            </a:r>
          </a:p>
          <a:p>
            <a:pPr algn="ctr"/>
            <a:r>
              <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rPr>
              <a:t>Patterns in Primes</a:t>
            </a:r>
          </a:p>
        </p:txBody>
      </p:sp>
      <p:sp>
        <p:nvSpPr>
          <p:cNvPr id="10" name="TextBox 9"/>
          <p:cNvSpPr txBox="1"/>
          <p:nvPr/>
        </p:nvSpPr>
        <p:spPr>
          <a:xfrm>
            <a:off x="1079859" y="5913414"/>
            <a:ext cx="3492141" cy="553998"/>
          </a:xfrm>
          <a:prstGeom prst="rect">
            <a:avLst/>
          </a:prstGeom>
          <a:noFill/>
        </p:spPr>
        <p:txBody>
          <a:bodyPr wrap="square" rtlCol="0">
            <a:spAutoFit/>
          </a:bodyPr>
          <a:lstStyle/>
          <a:p>
            <a:r>
              <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rigb.org</a:t>
            </a:r>
            <a:br>
              <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br>
            <a:r>
              <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t>
            </a:r>
            <a:r>
              <a:rPr lang="en-GB" sz="1500"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Ri_Science</a:t>
            </a:r>
            <a:endPar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11" name="Picture 1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pic>
        <p:nvPicPr>
          <p:cNvPr id="1026" name="Picture 2" descr="Image result for closing the gap vicky nea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124" y="2127385"/>
            <a:ext cx="2133351" cy="321614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4"/>
          <p:cNvSpPr txBox="1">
            <a:spLocks noChangeArrowheads="1"/>
          </p:cNvSpPr>
          <p:nvPr/>
        </p:nvSpPr>
        <p:spPr bwMode="auto">
          <a:xfrm>
            <a:off x="1308735" y="2970369"/>
            <a:ext cx="4504490" cy="1477328"/>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1800" b="1" dirty="0">
                <a:latin typeface="Verdana" panose="020B0604030504040204" pitchFamily="34" charset="0"/>
              </a:rPr>
              <a:t>Getting warmed up:</a:t>
            </a:r>
          </a:p>
          <a:p>
            <a:endParaRPr lang="en-GB" altLang="en-US" sz="1800" dirty="0">
              <a:latin typeface="Verdana" panose="020B0604030504040204" pitchFamily="34" charset="0"/>
            </a:endParaRPr>
          </a:p>
          <a:p>
            <a:r>
              <a:rPr lang="en-GB" altLang="en-US" sz="1800" dirty="0">
                <a:latin typeface="Verdana" panose="020B0604030504040204" pitchFamily="34" charset="0"/>
              </a:rPr>
              <a:t>Charlie wants to know how many factors 360 has.</a:t>
            </a:r>
          </a:p>
          <a:p>
            <a:r>
              <a:rPr lang="en-GB" altLang="en-US" sz="1800" dirty="0">
                <a:latin typeface="Verdana" panose="020B0604030504040204" pitchFamily="34" charset="0"/>
              </a:rPr>
              <a:t>How would you work it out? </a:t>
            </a:r>
          </a:p>
        </p:txBody>
      </p:sp>
      <p:sp>
        <p:nvSpPr>
          <p:cNvPr id="15" name="Rectangle 14"/>
          <p:cNvSpPr/>
          <p:nvPr/>
        </p:nvSpPr>
        <p:spPr>
          <a:xfrm>
            <a:off x="654367" y="6504345"/>
            <a:ext cx="6371122" cy="261610"/>
          </a:xfrm>
          <a:prstGeom prst="rect">
            <a:avLst/>
          </a:prstGeom>
        </p:spPr>
        <p:txBody>
          <a:bodyPr wrap="square">
            <a:spAutoFit/>
          </a:bodyPr>
          <a:lstStyle/>
          <a:p>
            <a:r>
              <a:rPr lang="en-GB" sz="105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Problem credit: https://nrich.maths.org/480</a:t>
            </a:r>
          </a:p>
        </p:txBody>
      </p:sp>
    </p:spTree>
    <p:extLst>
      <p:ext uri="{BB962C8B-B14F-4D97-AF65-F5344CB8AC3E}">
        <p14:creationId xmlns:p14="http://schemas.microsoft.com/office/powerpoint/2010/main" val="11990712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4"/>
          <p:cNvSpPr txBox="1">
            <a:spLocks noChangeArrowheads="1"/>
          </p:cNvSpPr>
          <p:nvPr/>
        </p:nvSpPr>
        <p:spPr bwMode="auto">
          <a:xfrm>
            <a:off x="1308734" y="193598"/>
            <a:ext cx="6992303" cy="830997"/>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1: </a:t>
            </a:r>
          </a:p>
          <a:p>
            <a:r>
              <a:rPr lang="en-GB" altLang="en-US" sz="2400" b="1" dirty="0">
                <a:latin typeface="Verdana" panose="020B0604030504040204" pitchFamily="34" charset="0"/>
              </a:rPr>
              <a:t>Place the cubes on the number grid</a:t>
            </a:r>
          </a:p>
        </p:txBody>
      </p:sp>
      <p:pic>
        <p:nvPicPr>
          <p:cNvPr id="13" name="Picture 1"/>
          <p:cNvPicPr>
            <a:picLocks/>
          </p:cNvPicPr>
          <p:nvPr/>
        </p:nvPicPr>
        <p:blipFill>
          <a:blip r:embed="rId5">
            <a:extLst>
              <a:ext uri="{28A0092B-C50C-407E-A947-70E740481C1C}">
                <a14:useLocalDpi xmlns:a14="http://schemas.microsoft.com/office/drawing/2010/main" val="0"/>
              </a:ext>
            </a:extLst>
          </a:blip>
          <a:srcRect/>
          <a:stretch>
            <a:fillRect/>
          </a:stretch>
        </p:blipFill>
        <p:spPr bwMode="auto">
          <a:xfrm>
            <a:off x="1503839" y="1874914"/>
            <a:ext cx="4457700" cy="4789488"/>
          </a:xfrm>
          <a:prstGeom prst="rect">
            <a:avLst/>
          </a:prstGeom>
          <a:solidFill>
            <a:srgbClr val="000000">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15324" y="1192494"/>
            <a:ext cx="1392238" cy="1392238"/>
          </a:xfrm>
          <a:prstGeom prst="rect">
            <a:avLst/>
          </a:prstGeom>
          <a:solidFill>
            <a:srgbClr val="000000">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 name="TextBox 3"/>
          <p:cNvSpPr txBox="1">
            <a:spLocks noChangeArrowheads="1"/>
          </p:cNvSpPr>
          <p:nvPr/>
        </p:nvSpPr>
        <p:spPr bwMode="auto">
          <a:xfrm>
            <a:off x="6501442" y="1527663"/>
            <a:ext cx="2277438"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3100" dirty="0">
                <a:solidFill>
                  <a:srgbClr val="000000"/>
                </a:solidFill>
                <a:latin typeface="Verdana" panose="020B0604030504040204" pitchFamily="34" charset="0"/>
                <a:ea typeface="Verdana" panose="020B0604030504040204" pitchFamily="34" charset="0"/>
              </a:rPr>
              <a:t>= 1 factor</a:t>
            </a:r>
          </a:p>
        </p:txBody>
      </p:sp>
      <p:sp>
        <p:nvSpPr>
          <p:cNvPr id="2" name="Rectangle 1"/>
          <p:cNvSpPr/>
          <p:nvPr/>
        </p:nvSpPr>
        <p:spPr>
          <a:xfrm>
            <a:off x="6197600" y="4972594"/>
            <a:ext cx="2550864" cy="1740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Picture 4"/>
          <p:cNvPicPr>
            <a:picLocks/>
          </p:cNvPicPr>
          <p:nvPr/>
        </p:nvPicPr>
        <p:blipFill>
          <a:blip r:embed="rId7">
            <a:extLst>
              <a:ext uri="{28A0092B-C50C-407E-A947-70E740481C1C}">
                <a14:useLocalDpi xmlns:a14="http://schemas.microsoft.com/office/drawing/2010/main" val="0"/>
              </a:ext>
            </a:extLst>
          </a:blip>
          <a:srcRect/>
          <a:stretch>
            <a:fillRect/>
          </a:stretch>
        </p:blipFill>
        <p:spPr bwMode="auto">
          <a:xfrm>
            <a:off x="5301465" y="3311656"/>
            <a:ext cx="3842535" cy="3618290"/>
          </a:xfrm>
          <a:prstGeom prst="rect">
            <a:avLst/>
          </a:prstGeom>
          <a:solidFill>
            <a:srgbClr val="000000">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99023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4"/>
          <p:cNvSpPr txBox="1">
            <a:spLocks noChangeArrowheads="1"/>
          </p:cNvSpPr>
          <p:nvPr/>
        </p:nvSpPr>
        <p:spPr bwMode="auto">
          <a:xfrm>
            <a:off x="1308734" y="193598"/>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1: Questions to think about</a:t>
            </a:r>
          </a:p>
        </p:txBody>
      </p:sp>
      <p:sp>
        <p:nvSpPr>
          <p:cNvPr id="5" name="TextBox 2"/>
          <p:cNvSpPr txBox="1">
            <a:spLocks noChangeArrowheads="1"/>
          </p:cNvSpPr>
          <p:nvPr/>
        </p:nvSpPr>
        <p:spPr bwMode="auto">
          <a:xfrm>
            <a:off x="1303655" y="1402859"/>
            <a:ext cx="7437120" cy="3107838"/>
          </a:xfrm>
          <a:prstGeom prst="rect">
            <a:avLst/>
          </a:prstGeom>
          <a:solidFill>
            <a:schemeClr val="bg1"/>
          </a:solid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285750" indent="-285750">
              <a:lnSpc>
                <a:spcPct val="150000"/>
              </a:lnSpc>
              <a:spcAft>
                <a:spcPts val="600"/>
              </a:spcAft>
              <a:buClr>
                <a:srgbClr val="00A2A2"/>
              </a:buClr>
              <a:buFont typeface="Arial" panose="020B0604020202020204" pitchFamily="34" charset="0"/>
              <a:buChar char="•"/>
            </a:pPr>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Can you spot any interesting patterns on your grid?</a:t>
            </a:r>
          </a:p>
          <a:p>
            <a:pPr marL="285750" indent="-285750">
              <a:lnSpc>
                <a:spcPct val="150000"/>
              </a:lnSpc>
              <a:spcAft>
                <a:spcPts val="600"/>
              </a:spcAft>
              <a:buClr>
                <a:srgbClr val="00A2A2"/>
              </a:buClr>
              <a:buFont typeface="Arial" panose="020B0604020202020204" pitchFamily="34" charset="0"/>
              <a:buChar char="•"/>
            </a:pPr>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eaLnBrk="1" hangingPunct="1">
              <a:lnSpc>
                <a:spcPct val="150000"/>
              </a:lnSpc>
              <a:spcAft>
                <a:spcPts val="600"/>
              </a:spcAft>
              <a:buClr>
                <a:srgbClr val="00A2A2"/>
              </a:buClr>
              <a:buFont typeface="Arial" panose="020B0604020202020204" pitchFamily="34" charset="0"/>
              <a:buChar char="•"/>
            </a:pPr>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Which number has the tallest tower?</a:t>
            </a:r>
          </a:p>
          <a:p>
            <a:pPr marL="285750" indent="-285750" eaLnBrk="1" hangingPunct="1">
              <a:lnSpc>
                <a:spcPct val="150000"/>
              </a:lnSpc>
              <a:spcAft>
                <a:spcPts val="600"/>
              </a:spcAft>
              <a:buClr>
                <a:srgbClr val="00A2A2"/>
              </a:buClr>
              <a:buFont typeface="Arial" panose="020B0604020202020204" pitchFamily="34" charset="0"/>
              <a:buChar char="•"/>
            </a:pPr>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eaLnBrk="1" hangingPunct="1">
              <a:lnSpc>
                <a:spcPct val="150000"/>
              </a:lnSpc>
              <a:spcAft>
                <a:spcPts val="600"/>
              </a:spcAft>
              <a:buClr>
                <a:srgbClr val="00A2A2"/>
              </a:buClr>
              <a:buFont typeface="Arial" panose="020B0604020202020204" pitchFamily="34" charset="0"/>
              <a:buChar char="•"/>
            </a:pPr>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397063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5" name="TextBox 2"/>
          <p:cNvSpPr txBox="1">
            <a:spLocks noChangeArrowheads="1"/>
          </p:cNvSpPr>
          <p:nvPr/>
        </p:nvSpPr>
        <p:spPr bwMode="auto">
          <a:xfrm>
            <a:off x="1308735" y="1402859"/>
            <a:ext cx="7439730" cy="3569503"/>
          </a:xfrm>
          <a:prstGeom prst="rect">
            <a:avLst/>
          </a:prstGeom>
          <a:solidFill>
            <a:schemeClr val="bg1"/>
          </a:solid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285750" indent="-285750">
              <a:lnSpc>
                <a:spcPct val="150000"/>
              </a:lnSpc>
              <a:spcAft>
                <a:spcPts val="600"/>
              </a:spcAft>
              <a:buClr>
                <a:srgbClr val="00A2A2"/>
              </a:buClr>
              <a:buFont typeface="Arial" panose="020B0604020202020204" pitchFamily="34" charset="0"/>
              <a:buChar char="•"/>
            </a:pPr>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Which number has the smallest tower of factors (cubes)?</a:t>
            </a:r>
          </a:p>
          <a:p>
            <a:pPr marL="1028700" lvl="1">
              <a:lnSpc>
                <a:spcPct val="150000"/>
              </a:lnSpc>
              <a:spcAft>
                <a:spcPts val="600"/>
              </a:spcAft>
              <a:buClr>
                <a:srgbClr val="00A2A2"/>
              </a:buClr>
              <a:buFont typeface="Verdana" panose="020B0604030504040204" pitchFamily="34" charset="0"/>
              <a:buChar char="?"/>
            </a:pPr>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Why is this?</a:t>
            </a:r>
          </a:p>
          <a:p>
            <a:pPr marL="285750" indent="-285750" eaLnBrk="1" hangingPunct="1">
              <a:lnSpc>
                <a:spcPct val="150000"/>
              </a:lnSpc>
              <a:spcAft>
                <a:spcPts val="600"/>
              </a:spcAft>
              <a:buClr>
                <a:srgbClr val="00A2A2"/>
              </a:buClr>
              <a:buFont typeface="Arial" panose="020B0604020202020204" pitchFamily="34" charset="0"/>
              <a:buChar char="•"/>
            </a:pPr>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eaLnBrk="1" hangingPunct="1">
              <a:lnSpc>
                <a:spcPct val="150000"/>
              </a:lnSpc>
              <a:spcAft>
                <a:spcPts val="600"/>
              </a:spcAft>
              <a:buClr>
                <a:srgbClr val="00A2A2"/>
              </a:buClr>
              <a:buFont typeface="Arial" panose="020B0604020202020204" pitchFamily="34" charset="0"/>
              <a:buChar char="•"/>
            </a:pPr>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Which numbers have the next smallest tower of factors (cubes)?</a:t>
            </a:r>
          </a:p>
          <a:p>
            <a:pPr marL="1028700" lvl="1">
              <a:lnSpc>
                <a:spcPct val="150000"/>
              </a:lnSpc>
              <a:spcAft>
                <a:spcPts val="600"/>
              </a:spcAft>
              <a:buClr>
                <a:srgbClr val="00A2A2"/>
              </a:buClr>
              <a:buFont typeface="Verdana" panose="020B0604030504040204" pitchFamily="34" charset="0"/>
              <a:buChar char="?"/>
            </a:pPr>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Why is this?</a:t>
            </a:r>
          </a:p>
        </p:txBody>
      </p:sp>
      <p:sp>
        <p:nvSpPr>
          <p:cNvPr id="6" name="TextBox 4">
            <a:extLst>
              <a:ext uri="{FF2B5EF4-FFF2-40B4-BE49-F238E27FC236}">
                <a16:creationId xmlns:a16="http://schemas.microsoft.com/office/drawing/2014/main" id="{462DAEDC-0397-4B9D-AD03-609055FFC6A2}"/>
              </a:ext>
            </a:extLst>
          </p:cNvPr>
          <p:cNvSpPr txBox="1">
            <a:spLocks noChangeArrowheads="1"/>
          </p:cNvSpPr>
          <p:nvPr/>
        </p:nvSpPr>
        <p:spPr bwMode="auto">
          <a:xfrm>
            <a:off x="1308734" y="193598"/>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1: Questions to think about</a:t>
            </a:r>
          </a:p>
        </p:txBody>
      </p:sp>
    </p:spTree>
    <p:extLst>
      <p:ext uri="{BB962C8B-B14F-4D97-AF65-F5344CB8AC3E}">
        <p14:creationId xmlns:p14="http://schemas.microsoft.com/office/powerpoint/2010/main" val="20495986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5" name="TextBox 2"/>
          <p:cNvSpPr txBox="1">
            <a:spLocks noChangeArrowheads="1"/>
          </p:cNvSpPr>
          <p:nvPr/>
        </p:nvSpPr>
        <p:spPr bwMode="auto">
          <a:xfrm>
            <a:off x="1308735" y="1402859"/>
            <a:ext cx="7164706" cy="3030894"/>
          </a:xfrm>
          <a:prstGeom prst="rect">
            <a:avLst/>
          </a:prstGeom>
          <a:solidFill>
            <a:schemeClr val="bg1"/>
          </a:solid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285750" indent="-285750" eaLnBrk="1" hangingPunct="1">
              <a:lnSpc>
                <a:spcPct val="150000"/>
              </a:lnSpc>
              <a:spcAft>
                <a:spcPts val="600"/>
              </a:spcAft>
              <a:buClr>
                <a:srgbClr val="00A2A2"/>
              </a:buClr>
              <a:buFont typeface="Arial" panose="020B0604020202020204" pitchFamily="34" charset="0"/>
              <a:buChar char="•"/>
            </a:pPr>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Do all the numbers have an even number of factors (cubes)?</a:t>
            </a:r>
          </a:p>
          <a:p>
            <a:pPr marL="1085850" lvl="1" indent="-342900">
              <a:lnSpc>
                <a:spcPct val="150000"/>
              </a:lnSpc>
              <a:spcAft>
                <a:spcPts val="600"/>
              </a:spcAft>
              <a:buClr>
                <a:srgbClr val="00A2A2"/>
              </a:buClr>
              <a:buFont typeface="Verdana" panose="020B0604030504040204" pitchFamily="34" charset="0"/>
              <a:buChar char="?"/>
            </a:pPr>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Why is this?</a:t>
            </a:r>
          </a:p>
          <a:p>
            <a:pPr marL="285750" indent="-285750" eaLnBrk="1" hangingPunct="1">
              <a:lnSpc>
                <a:spcPct val="150000"/>
              </a:lnSpc>
              <a:spcAft>
                <a:spcPts val="600"/>
              </a:spcAft>
              <a:buClr>
                <a:srgbClr val="00A2A2"/>
              </a:buClr>
              <a:buFont typeface="Arial" panose="020B0604020202020204" pitchFamily="34" charset="0"/>
              <a:buChar char="•"/>
            </a:pPr>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eaLnBrk="1" hangingPunct="1">
              <a:lnSpc>
                <a:spcPct val="150000"/>
              </a:lnSpc>
              <a:spcAft>
                <a:spcPts val="600"/>
              </a:spcAft>
              <a:buClr>
                <a:srgbClr val="00A2A2"/>
              </a:buClr>
              <a:buFont typeface="Arial" panose="020B0604020202020204" pitchFamily="34" charset="0"/>
              <a:buChar char="•"/>
            </a:pPr>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Is there any pattern to the numbers that have only two factors?</a:t>
            </a:r>
          </a:p>
        </p:txBody>
      </p:sp>
      <p:sp>
        <p:nvSpPr>
          <p:cNvPr id="6" name="TextBox 4">
            <a:extLst>
              <a:ext uri="{FF2B5EF4-FFF2-40B4-BE49-F238E27FC236}">
                <a16:creationId xmlns:a16="http://schemas.microsoft.com/office/drawing/2014/main" id="{4BE2C1B9-EBD4-49A9-941F-85D7C77AA863}"/>
              </a:ext>
            </a:extLst>
          </p:cNvPr>
          <p:cNvSpPr txBox="1">
            <a:spLocks noChangeArrowheads="1"/>
          </p:cNvSpPr>
          <p:nvPr/>
        </p:nvSpPr>
        <p:spPr bwMode="auto">
          <a:xfrm>
            <a:off x="1308734" y="193598"/>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1: Questions to think about</a:t>
            </a:r>
          </a:p>
        </p:txBody>
      </p:sp>
    </p:spTree>
    <p:extLst>
      <p:ext uri="{BB962C8B-B14F-4D97-AF65-F5344CB8AC3E}">
        <p14:creationId xmlns:p14="http://schemas.microsoft.com/office/powerpoint/2010/main" val="29562849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pic>
        <p:nvPicPr>
          <p:cNvPr id="10" name="Picture 9"/>
          <p:cNvPicPr/>
          <p:nvPr/>
        </p:nvPicPr>
        <p:blipFill>
          <a:blip r:embed="rId5"/>
          <a:stretch>
            <a:fillRect/>
          </a:stretch>
        </p:blipFill>
        <p:spPr>
          <a:xfrm>
            <a:off x="1609973" y="1420097"/>
            <a:ext cx="5035193" cy="4910266"/>
          </a:xfrm>
          <a:prstGeom prst="rect">
            <a:avLst/>
          </a:prstGeom>
        </p:spPr>
      </p:pic>
      <p:sp>
        <p:nvSpPr>
          <p:cNvPr id="6" name="TextBox 4">
            <a:extLst>
              <a:ext uri="{FF2B5EF4-FFF2-40B4-BE49-F238E27FC236}">
                <a16:creationId xmlns:a16="http://schemas.microsoft.com/office/drawing/2014/main" id="{747F02F6-7A20-4F7F-ABBA-A48F4093BA95}"/>
              </a:ext>
            </a:extLst>
          </p:cNvPr>
          <p:cNvSpPr txBox="1">
            <a:spLocks noChangeArrowheads="1"/>
          </p:cNvSpPr>
          <p:nvPr/>
        </p:nvSpPr>
        <p:spPr bwMode="auto">
          <a:xfrm>
            <a:off x="1308734" y="193598"/>
            <a:ext cx="7835266" cy="830997"/>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1: </a:t>
            </a:r>
          </a:p>
          <a:p>
            <a:r>
              <a:rPr lang="en-GB" altLang="en-US" sz="2400" b="1" dirty="0">
                <a:latin typeface="Verdana" panose="020B0604030504040204" pitchFamily="34" charset="0"/>
              </a:rPr>
              <a:t>Place the cubes on the number grid </a:t>
            </a:r>
            <a:r>
              <a:rPr lang="en-GB" altLang="en-US" sz="2400" b="1" dirty="0">
                <a:solidFill>
                  <a:srgbClr val="FF0000"/>
                </a:solidFill>
                <a:latin typeface="Verdana" panose="020B0604030504040204" pitchFamily="34" charset="0"/>
              </a:rPr>
              <a:t>solution</a:t>
            </a:r>
            <a:endParaRPr lang="en-GB" altLang="en-US" sz="2400" b="1" dirty="0">
              <a:latin typeface="Verdana" panose="020B0604030504040204" pitchFamily="34" charset="0"/>
            </a:endParaRPr>
          </a:p>
        </p:txBody>
      </p:sp>
    </p:spTree>
    <p:extLst>
      <p:ext uri="{BB962C8B-B14F-4D97-AF65-F5344CB8AC3E}">
        <p14:creationId xmlns:p14="http://schemas.microsoft.com/office/powerpoint/2010/main" val="25475453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4"/>
          <p:cNvSpPr txBox="1">
            <a:spLocks noChangeArrowheads="1"/>
          </p:cNvSpPr>
          <p:nvPr/>
        </p:nvSpPr>
        <p:spPr bwMode="auto">
          <a:xfrm>
            <a:off x="1384300" y="280935"/>
            <a:ext cx="6992303" cy="1292662"/>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2: Patterns in primes</a:t>
            </a:r>
          </a:p>
          <a:p>
            <a:endParaRPr lang="en-GB" altLang="en-US" sz="1800" b="1" dirty="0">
              <a:latin typeface="Verdana" panose="020B0604030504040204" pitchFamily="34" charset="0"/>
            </a:endParaRPr>
          </a:p>
          <a:p>
            <a:endParaRPr lang="en-GB" altLang="en-US" sz="1800" dirty="0">
              <a:latin typeface="Verdana" panose="020B0604030504040204" pitchFamily="34" charset="0"/>
            </a:endParaRPr>
          </a:p>
          <a:p>
            <a:endParaRPr lang="en-GB" altLang="en-US" sz="1800" dirty="0">
              <a:latin typeface="Verdana" panose="020B0604030504040204" pitchFamily="34" charset="0"/>
            </a:endParaRPr>
          </a:p>
        </p:txBody>
      </p:sp>
      <p:pic>
        <p:nvPicPr>
          <p:cNvPr id="9" name="Picture 1"/>
          <p:cNvPicPr>
            <a:picLocks/>
          </p:cNvPicPr>
          <p:nvPr/>
        </p:nvPicPr>
        <p:blipFill>
          <a:blip r:embed="rId5">
            <a:extLst>
              <a:ext uri="{28A0092B-C50C-407E-A947-70E740481C1C}">
                <a14:useLocalDpi xmlns:a14="http://schemas.microsoft.com/office/drawing/2010/main" val="0"/>
              </a:ext>
            </a:extLst>
          </a:blip>
          <a:srcRect/>
          <a:stretch>
            <a:fillRect/>
          </a:stretch>
        </p:blipFill>
        <p:spPr bwMode="auto">
          <a:xfrm>
            <a:off x="2747909" y="1788607"/>
            <a:ext cx="3648182" cy="3635424"/>
          </a:xfrm>
          <a:prstGeom prst="rect">
            <a:avLst/>
          </a:prstGeom>
          <a:solidFill>
            <a:srgbClr val="000000">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 name="TextBox 2"/>
          <p:cNvSpPr txBox="1">
            <a:spLocks noChangeArrowheads="1"/>
          </p:cNvSpPr>
          <p:nvPr/>
        </p:nvSpPr>
        <p:spPr bwMode="auto">
          <a:xfrm>
            <a:off x="1219200" y="864572"/>
            <a:ext cx="7924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Circle the prime numbers on your individual number square</a:t>
            </a:r>
          </a:p>
        </p:txBody>
      </p:sp>
    </p:spTree>
    <p:extLst>
      <p:ext uri="{BB962C8B-B14F-4D97-AF65-F5344CB8AC3E}">
        <p14:creationId xmlns:p14="http://schemas.microsoft.com/office/powerpoint/2010/main" val="6923891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grpSp>
        <p:nvGrpSpPr>
          <p:cNvPr id="11" name="Group 3"/>
          <p:cNvGrpSpPr>
            <a:grpSpLocks/>
          </p:cNvGrpSpPr>
          <p:nvPr/>
        </p:nvGrpSpPr>
        <p:grpSpPr bwMode="auto">
          <a:xfrm>
            <a:off x="5563235" y="1448209"/>
            <a:ext cx="3203575" cy="3441700"/>
            <a:chOff x="6705600" y="1676400"/>
            <a:chExt cx="3203067" cy="3441065"/>
          </a:xfrm>
        </p:grpSpPr>
        <p:sp>
          <p:nvSpPr>
            <p:cNvPr id="12" name="Freeform 11"/>
            <p:cNvSpPr/>
            <p:nvPr/>
          </p:nvSpPr>
          <p:spPr>
            <a:xfrm>
              <a:off x="6740519" y="1735127"/>
              <a:ext cx="3114181" cy="3290280"/>
            </a:xfrm>
            <a:custGeom>
              <a:avLst/>
              <a:gdLst/>
              <a:ahLst/>
              <a:cxnLst/>
              <a:rect l="0" t="0" r="0" b="0"/>
              <a:pathLst>
                <a:path w="3114719" h="3289794">
                  <a:moveTo>
                    <a:pt x="0" y="0"/>
                  </a:moveTo>
                  <a:lnTo>
                    <a:pt x="3114718" y="0"/>
                  </a:lnTo>
                  <a:lnTo>
                    <a:pt x="3114718" y="3289793"/>
                  </a:lnTo>
                  <a:lnTo>
                    <a:pt x="0" y="3289793"/>
                  </a:lnTo>
                  <a:close/>
                </a:path>
              </a:pathLst>
            </a:custGeom>
            <a:solidFill>
              <a:srgbClr val="AFEEEE">
                <a:alpha val="60000"/>
              </a:srgbClr>
            </a:solidFill>
            <a:ln w="38100" cap="flat" cmpd="sng" algn="ctr">
              <a:solidFill>
                <a:srgbClr val="AFEEEE">
                  <a:alpha val="6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latin typeface="Verdana" panose="020B0604030504040204" pitchFamily="34" charset="0"/>
                <a:ea typeface="Verdana" panose="020B0604030504040204" pitchFamily="34" charset="0"/>
                <a:cs typeface="Verdana" panose="020B0604030504040204" pitchFamily="34" charset="0"/>
              </a:endParaRPr>
            </a:p>
          </p:txBody>
        </p:sp>
        <p:pic>
          <p:nvPicPr>
            <p:cNvPr id="13" name="Picture 2"/>
            <p:cNvPicPr>
              <a:picLocks/>
            </p:cNvPicPr>
            <p:nvPr/>
          </p:nvPicPr>
          <p:blipFill>
            <a:blip r:embed="rId5">
              <a:extLst>
                <a:ext uri="{28A0092B-C50C-407E-A947-70E740481C1C}">
                  <a14:useLocalDpi xmlns:a14="http://schemas.microsoft.com/office/drawing/2010/main" val="0"/>
                </a:ext>
              </a:extLst>
            </a:blip>
            <a:srcRect/>
            <a:stretch>
              <a:fillRect/>
            </a:stretch>
          </p:blipFill>
          <p:spPr bwMode="auto">
            <a:xfrm>
              <a:off x="6705600" y="1676400"/>
              <a:ext cx="3203067" cy="3441065"/>
            </a:xfrm>
            <a:prstGeom prst="rect">
              <a:avLst/>
            </a:prstGeom>
            <a:solidFill>
              <a:srgbClr val="000000">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4" name="TextBox 5"/>
          <p:cNvSpPr txBox="1">
            <a:spLocks noChangeArrowheads="1"/>
          </p:cNvSpPr>
          <p:nvPr/>
        </p:nvSpPr>
        <p:spPr bwMode="auto">
          <a:xfrm>
            <a:off x="1308735" y="1448209"/>
            <a:ext cx="3975100"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What does the grid tell us about prime numbers?</a:t>
            </a:r>
          </a:p>
          <a:p>
            <a:pPr eaLnBrk="1" hangingPunct="1"/>
            <a:endPar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Can we create any rules for prime numbers?</a:t>
            </a:r>
          </a:p>
          <a:p>
            <a:pPr eaLnBrk="1" hangingPunct="1"/>
            <a:endParaRPr lang="en-GB" altLang="en-US" sz="16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0526B1B8-381D-4FA1-952F-9339D8D367AA}"/>
              </a:ext>
            </a:extLst>
          </p:cNvPr>
          <p:cNvGrpSpPr/>
          <p:nvPr/>
        </p:nvGrpSpPr>
        <p:grpSpPr>
          <a:xfrm>
            <a:off x="5598758" y="1524717"/>
            <a:ext cx="2588664" cy="3273117"/>
            <a:chOff x="5598758" y="1524717"/>
            <a:chExt cx="2588664" cy="3273117"/>
          </a:xfrm>
        </p:grpSpPr>
        <p:sp>
          <p:nvSpPr>
            <p:cNvPr id="16" name="Oval 15">
              <a:extLst>
                <a:ext uri="{FF2B5EF4-FFF2-40B4-BE49-F238E27FC236}">
                  <a16:creationId xmlns:a16="http://schemas.microsoft.com/office/drawing/2014/main" id="{C7FFF616-96A8-495D-AD58-66318C927A51}"/>
                </a:ext>
              </a:extLst>
            </p:cNvPr>
            <p:cNvSpPr/>
            <p:nvPr/>
          </p:nvSpPr>
          <p:spPr>
            <a:xfrm>
              <a:off x="6154987" y="1535157"/>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04D01C3D-83FA-413F-ABB1-27157A5DBCE8}"/>
                </a:ext>
              </a:extLst>
            </p:cNvPr>
            <p:cNvSpPr/>
            <p:nvPr/>
          </p:nvSpPr>
          <p:spPr>
            <a:xfrm>
              <a:off x="6692092" y="1524717"/>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CD597B17-89E9-475D-8D6B-DF0248E75F50}"/>
                </a:ext>
              </a:extLst>
            </p:cNvPr>
            <p:cNvSpPr/>
            <p:nvPr/>
          </p:nvSpPr>
          <p:spPr>
            <a:xfrm>
              <a:off x="7729982" y="1535157"/>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F02F2121-5178-4BB0-9DF2-BFF92AF60997}"/>
                </a:ext>
              </a:extLst>
            </p:cNvPr>
            <p:cNvSpPr/>
            <p:nvPr/>
          </p:nvSpPr>
          <p:spPr>
            <a:xfrm>
              <a:off x="5598758" y="2063147"/>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id="{BD66AB9E-6B3E-45FD-B40B-4C84C253F74F}"/>
                </a:ext>
              </a:extLst>
            </p:cNvPr>
            <p:cNvSpPr/>
            <p:nvPr/>
          </p:nvSpPr>
          <p:spPr>
            <a:xfrm>
              <a:off x="5629238" y="2653436"/>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DC5BDA99-41AB-4878-AD0E-A279862A0A67}"/>
                </a:ext>
              </a:extLst>
            </p:cNvPr>
            <p:cNvSpPr/>
            <p:nvPr/>
          </p:nvSpPr>
          <p:spPr>
            <a:xfrm>
              <a:off x="5601319" y="4348713"/>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1BCA7F03-B544-4BAD-95B7-EF5853B0B2F3}"/>
                </a:ext>
              </a:extLst>
            </p:cNvPr>
            <p:cNvSpPr/>
            <p:nvPr/>
          </p:nvSpPr>
          <p:spPr>
            <a:xfrm>
              <a:off x="5629238" y="3187589"/>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53088633-33E0-45CF-9B70-8C033BB1C099}"/>
                </a:ext>
              </a:extLst>
            </p:cNvPr>
            <p:cNvSpPr/>
            <p:nvPr/>
          </p:nvSpPr>
          <p:spPr>
            <a:xfrm>
              <a:off x="7707106" y="2083782"/>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a:extLst>
                <a:ext uri="{FF2B5EF4-FFF2-40B4-BE49-F238E27FC236}">
                  <a16:creationId xmlns:a16="http://schemas.microsoft.com/office/drawing/2014/main" id="{BA855A95-B1C2-4A7C-8133-A10C55F9FA90}"/>
                </a:ext>
              </a:extLst>
            </p:cNvPr>
            <p:cNvSpPr/>
            <p:nvPr/>
          </p:nvSpPr>
          <p:spPr>
            <a:xfrm>
              <a:off x="7729982" y="2667622"/>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a:extLst>
                <a:ext uri="{FF2B5EF4-FFF2-40B4-BE49-F238E27FC236}">
                  <a16:creationId xmlns:a16="http://schemas.microsoft.com/office/drawing/2014/main" id="{0BDB2D67-3D0B-4B78-892D-376C5F4C5D7A}"/>
                </a:ext>
              </a:extLst>
            </p:cNvPr>
            <p:cNvSpPr/>
            <p:nvPr/>
          </p:nvSpPr>
          <p:spPr>
            <a:xfrm>
              <a:off x="7752416" y="3211401"/>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1CE20DEB-F20C-4AEF-828C-5E263BE4EF41}"/>
                </a:ext>
              </a:extLst>
            </p:cNvPr>
            <p:cNvSpPr/>
            <p:nvPr/>
          </p:nvSpPr>
          <p:spPr>
            <a:xfrm>
              <a:off x="7752416" y="3792064"/>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7" name="TextBox 4">
            <a:extLst>
              <a:ext uri="{FF2B5EF4-FFF2-40B4-BE49-F238E27FC236}">
                <a16:creationId xmlns:a16="http://schemas.microsoft.com/office/drawing/2014/main" id="{A68CFAFA-CD28-4BC6-9D33-8DBA6FECA369}"/>
              </a:ext>
            </a:extLst>
          </p:cNvPr>
          <p:cNvSpPr txBox="1">
            <a:spLocks noChangeArrowheads="1"/>
          </p:cNvSpPr>
          <p:nvPr/>
        </p:nvSpPr>
        <p:spPr bwMode="auto">
          <a:xfrm>
            <a:off x="1384300" y="280935"/>
            <a:ext cx="6992303" cy="1292662"/>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2: Patterns in primes</a:t>
            </a:r>
          </a:p>
          <a:p>
            <a:endParaRPr lang="en-GB" altLang="en-US" sz="1800" b="1" dirty="0">
              <a:latin typeface="Verdana" panose="020B0604030504040204" pitchFamily="34" charset="0"/>
            </a:endParaRPr>
          </a:p>
          <a:p>
            <a:endParaRPr lang="en-GB" altLang="en-US" sz="1800" dirty="0">
              <a:latin typeface="Verdana" panose="020B0604030504040204" pitchFamily="34" charset="0"/>
            </a:endParaRPr>
          </a:p>
          <a:p>
            <a:endParaRPr lang="en-GB" altLang="en-US" sz="1800" dirty="0">
              <a:latin typeface="Verdana" panose="020B0604030504040204" pitchFamily="34" charset="0"/>
            </a:endParaRPr>
          </a:p>
        </p:txBody>
      </p:sp>
    </p:spTree>
    <p:extLst>
      <p:ext uri="{BB962C8B-B14F-4D97-AF65-F5344CB8AC3E}">
        <p14:creationId xmlns:p14="http://schemas.microsoft.com/office/powerpoint/2010/main" val="4108581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grpSp>
        <p:nvGrpSpPr>
          <p:cNvPr id="11" name="Group 3"/>
          <p:cNvGrpSpPr>
            <a:grpSpLocks/>
          </p:cNvGrpSpPr>
          <p:nvPr/>
        </p:nvGrpSpPr>
        <p:grpSpPr bwMode="auto">
          <a:xfrm>
            <a:off x="5563235" y="1448209"/>
            <a:ext cx="3203575" cy="3441700"/>
            <a:chOff x="6705600" y="1676400"/>
            <a:chExt cx="3203067" cy="3441065"/>
          </a:xfrm>
        </p:grpSpPr>
        <p:sp>
          <p:nvSpPr>
            <p:cNvPr id="12" name="Freeform 11"/>
            <p:cNvSpPr/>
            <p:nvPr/>
          </p:nvSpPr>
          <p:spPr>
            <a:xfrm>
              <a:off x="6740519" y="1735127"/>
              <a:ext cx="3114181" cy="3290280"/>
            </a:xfrm>
            <a:custGeom>
              <a:avLst/>
              <a:gdLst/>
              <a:ahLst/>
              <a:cxnLst/>
              <a:rect l="0" t="0" r="0" b="0"/>
              <a:pathLst>
                <a:path w="3114719" h="3289794">
                  <a:moveTo>
                    <a:pt x="0" y="0"/>
                  </a:moveTo>
                  <a:lnTo>
                    <a:pt x="3114718" y="0"/>
                  </a:lnTo>
                  <a:lnTo>
                    <a:pt x="3114718" y="3289793"/>
                  </a:lnTo>
                  <a:lnTo>
                    <a:pt x="0" y="3289793"/>
                  </a:lnTo>
                  <a:close/>
                </a:path>
              </a:pathLst>
            </a:custGeom>
            <a:solidFill>
              <a:srgbClr val="AFEEEE">
                <a:alpha val="60000"/>
              </a:srgbClr>
            </a:solidFill>
            <a:ln w="38100" cap="flat" cmpd="sng" algn="ctr">
              <a:solidFill>
                <a:srgbClr val="AFEEEE">
                  <a:alpha val="6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latin typeface="Verdana" panose="020B0604030504040204" pitchFamily="34" charset="0"/>
                <a:ea typeface="Verdana" panose="020B0604030504040204" pitchFamily="34" charset="0"/>
                <a:cs typeface="Verdana" panose="020B0604030504040204" pitchFamily="34" charset="0"/>
              </a:endParaRPr>
            </a:p>
          </p:txBody>
        </p:sp>
        <p:pic>
          <p:nvPicPr>
            <p:cNvPr id="13" name="Picture 2"/>
            <p:cNvPicPr>
              <a:picLocks/>
            </p:cNvPicPr>
            <p:nvPr/>
          </p:nvPicPr>
          <p:blipFill>
            <a:blip r:embed="rId5">
              <a:extLst>
                <a:ext uri="{28A0092B-C50C-407E-A947-70E740481C1C}">
                  <a14:useLocalDpi xmlns:a14="http://schemas.microsoft.com/office/drawing/2010/main" val="0"/>
                </a:ext>
              </a:extLst>
            </a:blip>
            <a:srcRect/>
            <a:stretch>
              <a:fillRect/>
            </a:stretch>
          </p:blipFill>
          <p:spPr bwMode="auto">
            <a:xfrm>
              <a:off x="6705600" y="1676400"/>
              <a:ext cx="3203067" cy="3441065"/>
            </a:xfrm>
            <a:prstGeom prst="rect">
              <a:avLst/>
            </a:prstGeom>
            <a:solidFill>
              <a:srgbClr val="000000">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4" name="TextBox 5"/>
          <p:cNvSpPr txBox="1">
            <a:spLocks noChangeArrowheads="1"/>
          </p:cNvSpPr>
          <p:nvPr/>
        </p:nvSpPr>
        <p:spPr bwMode="auto">
          <a:xfrm>
            <a:off x="1308735" y="1448209"/>
            <a:ext cx="3975100"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What does the grid tell us about prime numbers?</a:t>
            </a:r>
          </a:p>
          <a:p>
            <a:pPr eaLnBrk="1" hangingPunct="1"/>
            <a:endPar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Can we create any rules for prime numbers?</a:t>
            </a:r>
          </a:p>
          <a:p>
            <a:pPr eaLnBrk="1" hangingPunct="1"/>
            <a:endParaRPr lang="en-GB" altLang="en-US" sz="16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6"/>
          <p:cNvSpPr txBox="1">
            <a:spLocks noChangeArrowheads="1"/>
          </p:cNvSpPr>
          <p:nvPr/>
        </p:nvSpPr>
        <p:spPr bwMode="auto">
          <a:xfrm>
            <a:off x="1308735" y="5067709"/>
            <a:ext cx="67357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Does this help us predict future prime numbers?</a:t>
            </a:r>
          </a:p>
        </p:txBody>
      </p:sp>
      <p:sp>
        <p:nvSpPr>
          <p:cNvPr id="2" name="Rectangle 1"/>
          <p:cNvSpPr/>
          <p:nvPr/>
        </p:nvSpPr>
        <p:spPr>
          <a:xfrm>
            <a:off x="1339813" y="3255225"/>
            <a:ext cx="3785779" cy="1323439"/>
          </a:xfrm>
          <a:prstGeom prst="rect">
            <a:avLst/>
          </a:prstGeom>
          <a:ln w="28575">
            <a:solidFill>
              <a:srgbClr val="00A2A2"/>
            </a:solidFill>
          </a:ln>
        </p:spPr>
        <p:txBody>
          <a:bodyPr wrap="square">
            <a:spAutoFit/>
          </a:bodyPr>
          <a:lstStyle/>
          <a:p>
            <a:r>
              <a:rPr lang="en-GB" altLang="en-US" sz="2000" i="1" dirty="0">
                <a:solidFill>
                  <a:srgbClr val="000000"/>
                </a:solidFill>
                <a:latin typeface="Verdana" panose="020B0604030504040204" pitchFamily="34" charset="0"/>
                <a:ea typeface="Verdana" panose="020B0604030504040204" pitchFamily="34" charset="0"/>
                <a:cs typeface="Verdana" panose="020B0604030504040204" pitchFamily="34" charset="0"/>
              </a:rPr>
              <a:t>They are always one more than or one less than a multiple of 6. (If we ignore 2 and 3)</a:t>
            </a:r>
          </a:p>
        </p:txBody>
      </p:sp>
      <p:sp>
        <p:nvSpPr>
          <p:cNvPr id="16" name="Oval 15">
            <a:extLst>
              <a:ext uri="{FF2B5EF4-FFF2-40B4-BE49-F238E27FC236}">
                <a16:creationId xmlns:a16="http://schemas.microsoft.com/office/drawing/2014/main" id="{C7FFF616-96A8-495D-AD58-66318C927A51}"/>
              </a:ext>
            </a:extLst>
          </p:cNvPr>
          <p:cNvSpPr/>
          <p:nvPr/>
        </p:nvSpPr>
        <p:spPr>
          <a:xfrm>
            <a:off x="6154987" y="1535157"/>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04D01C3D-83FA-413F-ABB1-27157A5DBCE8}"/>
              </a:ext>
            </a:extLst>
          </p:cNvPr>
          <p:cNvSpPr/>
          <p:nvPr/>
        </p:nvSpPr>
        <p:spPr>
          <a:xfrm>
            <a:off x="6692092" y="1524717"/>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CD597B17-89E9-475D-8D6B-DF0248E75F50}"/>
              </a:ext>
            </a:extLst>
          </p:cNvPr>
          <p:cNvSpPr/>
          <p:nvPr/>
        </p:nvSpPr>
        <p:spPr>
          <a:xfrm>
            <a:off x="7729982" y="1535157"/>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F02F2121-5178-4BB0-9DF2-BFF92AF60997}"/>
              </a:ext>
            </a:extLst>
          </p:cNvPr>
          <p:cNvSpPr/>
          <p:nvPr/>
        </p:nvSpPr>
        <p:spPr>
          <a:xfrm>
            <a:off x="5598758" y="2063147"/>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id="{BD66AB9E-6B3E-45FD-B40B-4C84C253F74F}"/>
              </a:ext>
            </a:extLst>
          </p:cNvPr>
          <p:cNvSpPr/>
          <p:nvPr/>
        </p:nvSpPr>
        <p:spPr>
          <a:xfrm>
            <a:off x="5629238" y="2653436"/>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DC5BDA99-41AB-4878-AD0E-A279862A0A67}"/>
              </a:ext>
            </a:extLst>
          </p:cNvPr>
          <p:cNvSpPr/>
          <p:nvPr/>
        </p:nvSpPr>
        <p:spPr>
          <a:xfrm>
            <a:off x="5601319" y="4348713"/>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1BCA7F03-B544-4BAD-95B7-EF5853B0B2F3}"/>
              </a:ext>
            </a:extLst>
          </p:cNvPr>
          <p:cNvSpPr/>
          <p:nvPr/>
        </p:nvSpPr>
        <p:spPr>
          <a:xfrm>
            <a:off x="5629238" y="3187589"/>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53088633-33E0-45CF-9B70-8C033BB1C099}"/>
              </a:ext>
            </a:extLst>
          </p:cNvPr>
          <p:cNvSpPr/>
          <p:nvPr/>
        </p:nvSpPr>
        <p:spPr>
          <a:xfrm>
            <a:off x="7707106" y="2083782"/>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a:extLst>
              <a:ext uri="{FF2B5EF4-FFF2-40B4-BE49-F238E27FC236}">
                <a16:creationId xmlns:a16="http://schemas.microsoft.com/office/drawing/2014/main" id="{BA855A95-B1C2-4A7C-8133-A10C55F9FA90}"/>
              </a:ext>
            </a:extLst>
          </p:cNvPr>
          <p:cNvSpPr/>
          <p:nvPr/>
        </p:nvSpPr>
        <p:spPr>
          <a:xfrm>
            <a:off x="7729982" y="2667622"/>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a:extLst>
              <a:ext uri="{FF2B5EF4-FFF2-40B4-BE49-F238E27FC236}">
                <a16:creationId xmlns:a16="http://schemas.microsoft.com/office/drawing/2014/main" id="{0BDB2D67-3D0B-4B78-892D-376C5F4C5D7A}"/>
              </a:ext>
            </a:extLst>
          </p:cNvPr>
          <p:cNvSpPr/>
          <p:nvPr/>
        </p:nvSpPr>
        <p:spPr>
          <a:xfrm>
            <a:off x="7752416" y="3211401"/>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1CE20DEB-F20C-4AEF-828C-5E263BE4EF41}"/>
              </a:ext>
            </a:extLst>
          </p:cNvPr>
          <p:cNvSpPr/>
          <p:nvPr/>
        </p:nvSpPr>
        <p:spPr>
          <a:xfrm>
            <a:off x="7752416" y="3792064"/>
            <a:ext cx="435006" cy="4491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4">
            <a:extLst>
              <a:ext uri="{FF2B5EF4-FFF2-40B4-BE49-F238E27FC236}">
                <a16:creationId xmlns:a16="http://schemas.microsoft.com/office/drawing/2014/main" id="{57991F47-06FE-4391-B905-8997CD6822DA}"/>
              </a:ext>
            </a:extLst>
          </p:cNvPr>
          <p:cNvSpPr txBox="1">
            <a:spLocks noChangeArrowheads="1"/>
          </p:cNvSpPr>
          <p:nvPr/>
        </p:nvSpPr>
        <p:spPr bwMode="auto">
          <a:xfrm>
            <a:off x="1384300" y="280935"/>
            <a:ext cx="6992303" cy="1292662"/>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2: Patterns in primes</a:t>
            </a:r>
          </a:p>
          <a:p>
            <a:endParaRPr lang="en-GB" altLang="en-US" sz="1800" b="1" dirty="0">
              <a:latin typeface="Verdana" panose="020B0604030504040204" pitchFamily="34" charset="0"/>
            </a:endParaRPr>
          </a:p>
          <a:p>
            <a:endParaRPr lang="en-GB" altLang="en-US" sz="1800" dirty="0">
              <a:latin typeface="Verdana" panose="020B0604030504040204" pitchFamily="34" charset="0"/>
            </a:endParaRPr>
          </a:p>
          <a:p>
            <a:endParaRPr lang="en-GB" altLang="en-US" sz="1800" dirty="0">
              <a:latin typeface="Verdana" panose="020B0604030504040204" pitchFamily="34" charset="0"/>
            </a:endParaRPr>
          </a:p>
        </p:txBody>
      </p:sp>
    </p:spTree>
    <p:extLst>
      <p:ext uri="{BB962C8B-B14F-4D97-AF65-F5344CB8AC3E}">
        <p14:creationId xmlns:p14="http://schemas.microsoft.com/office/powerpoint/2010/main" val="996866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5" name="TextBox 1"/>
          <p:cNvSpPr txBox="1">
            <a:spLocks noChangeArrowheads="1"/>
          </p:cNvSpPr>
          <p:nvPr/>
        </p:nvSpPr>
        <p:spPr bwMode="auto">
          <a:xfrm>
            <a:off x="1308735" y="1560066"/>
            <a:ext cx="3073400" cy="400110"/>
          </a:xfrm>
          <a:prstGeom prst="rect">
            <a:avLst/>
          </a:prstGeom>
          <a:noFill/>
        </p:spPr>
        <p:txBody>
          <a:bodyPr wrap="square" rtlCol="0">
            <a:spAutoFit/>
          </a:bodyPr>
          <a:lstStyle>
            <a:defPPr>
              <a:defRPr lang="en-US"/>
            </a:defPPr>
            <a:lvl1pPr>
              <a:defRPr b="1">
                <a:solidFill>
                  <a:srgbClr val="00ACAE"/>
                </a:solidFill>
                <a:latin typeface="Verdana" panose="020B0604030504040204" pitchFamily="34" charset="0"/>
                <a:ea typeface="Verdana" pitchFamily="34" charset="0"/>
                <a:cs typeface="Verdana" pitchFamily="34" charset="0"/>
              </a:defRPr>
            </a:lvl1pPr>
          </a:lstStyle>
          <a:p>
            <a:r>
              <a:rPr lang="en-GB" altLang="en-US" sz="2000" dirty="0" err="1"/>
              <a:t>Dr.</a:t>
            </a:r>
            <a:r>
              <a:rPr lang="en-GB" altLang="en-US" sz="2000" dirty="0"/>
              <a:t> Vicky Neale</a:t>
            </a:r>
          </a:p>
        </p:txBody>
      </p:sp>
      <p:sp>
        <p:nvSpPr>
          <p:cNvPr id="6" name="TextBox 2"/>
          <p:cNvSpPr txBox="1">
            <a:spLocks noChangeArrowheads="1"/>
          </p:cNvSpPr>
          <p:nvPr/>
        </p:nvSpPr>
        <p:spPr bwMode="auto">
          <a:xfrm>
            <a:off x="1308735" y="214402"/>
            <a:ext cx="6969125" cy="707886"/>
          </a:xfrm>
          <a:prstGeom prst="rect">
            <a:avLst/>
          </a:prstGeom>
          <a:noFill/>
        </p:spPr>
        <p:txBody>
          <a:bodyPr wrap="square" rtlCol="0">
            <a:spAutoFit/>
          </a:bodyPr>
          <a:lstStyle>
            <a:defPPr>
              <a:defRPr lang="en-US"/>
            </a:defPPr>
            <a:lvl1pPr>
              <a:defRPr b="1">
                <a:solidFill>
                  <a:srgbClr val="00ACAE"/>
                </a:solidFill>
                <a:latin typeface="Verdana" panose="020B0604030504040204" pitchFamily="34" charset="0"/>
                <a:ea typeface="Verdana" pitchFamily="34" charset="0"/>
                <a:cs typeface="Verdana" pitchFamily="34" charset="0"/>
              </a:defRPr>
            </a:lvl1pPr>
          </a:lstStyle>
          <a:p>
            <a:r>
              <a:rPr lang="en-GB" altLang="en-US" sz="2000" dirty="0"/>
              <a:t>This is exactly the research of some mathematical experts!</a:t>
            </a:r>
          </a:p>
        </p:txBody>
      </p:sp>
      <p:pic>
        <p:nvPicPr>
          <p:cNvPr id="10" name="Picture 2" descr="Image result for closing the gap vicky nea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7223" y="1560066"/>
            <a:ext cx="2133351" cy="32161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1537405" y="3105834"/>
            <a:ext cx="3147806" cy="646331"/>
          </a:xfrm>
          <a:prstGeom prst="rect">
            <a:avLst/>
          </a:prstGeom>
        </p:spPr>
        <p:txBody>
          <a:bodyPr wrap="square">
            <a:spAutoFit/>
          </a:bodyPr>
          <a:lstStyle/>
          <a:p>
            <a:r>
              <a:rPr lang="en-GB" dirty="0"/>
              <a:t>https://www.youtube.com/watch?v=VSw5RUy9W5E</a:t>
            </a:r>
          </a:p>
        </p:txBody>
      </p:sp>
      <p:sp>
        <p:nvSpPr>
          <p:cNvPr id="3" name="TextBox 2"/>
          <p:cNvSpPr txBox="1"/>
          <p:nvPr/>
        </p:nvSpPr>
        <p:spPr>
          <a:xfrm>
            <a:off x="2085975" y="5429250"/>
            <a:ext cx="1900392" cy="369332"/>
          </a:xfrm>
          <a:prstGeom prst="rect">
            <a:avLst/>
          </a:prstGeom>
          <a:noFill/>
        </p:spPr>
        <p:txBody>
          <a:bodyPr wrap="none" rtlCol="0">
            <a:spAutoFit/>
          </a:bodyPr>
          <a:lstStyle/>
          <a:p>
            <a:r>
              <a:rPr lang="en-GB" dirty="0"/>
              <a:t>Play 01.00 - 08.00 </a:t>
            </a:r>
          </a:p>
        </p:txBody>
      </p:sp>
    </p:spTree>
    <p:extLst>
      <p:ext uri="{BB962C8B-B14F-4D97-AF65-F5344CB8AC3E}">
        <p14:creationId xmlns:p14="http://schemas.microsoft.com/office/powerpoint/2010/main" val="13677661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5" name="TextBox 1"/>
          <p:cNvSpPr txBox="1">
            <a:spLocks noChangeArrowheads="1"/>
          </p:cNvSpPr>
          <p:nvPr/>
        </p:nvSpPr>
        <p:spPr bwMode="auto">
          <a:xfrm>
            <a:off x="1308734" y="288478"/>
            <a:ext cx="7439729" cy="369332"/>
          </a:xfrm>
          <a:prstGeom prst="rect">
            <a:avLst/>
          </a:prstGeom>
          <a:noFill/>
        </p:spPr>
        <p:txBody>
          <a:bodyPr wrap="square" rtlCol="0">
            <a:spAutoFit/>
          </a:bodyPr>
          <a:lstStyle>
            <a:defPPr>
              <a:defRPr lang="en-US"/>
            </a:defPPr>
            <a:lvl1pPr>
              <a:defRPr b="1">
                <a:solidFill>
                  <a:srgbClr val="00ACAE"/>
                </a:solidFill>
                <a:latin typeface="Verdana" panose="020B0604030504040204" pitchFamily="34" charset="0"/>
                <a:ea typeface="Verdana" pitchFamily="34" charset="0"/>
                <a:cs typeface="Verdana" pitchFamily="34" charset="0"/>
              </a:defRPr>
            </a:lvl1pPr>
          </a:lstStyle>
          <a:p>
            <a:r>
              <a:rPr lang="en-GB" altLang="en-US" dirty="0" err="1"/>
              <a:t>Dr.</a:t>
            </a:r>
            <a:r>
              <a:rPr lang="en-GB" altLang="en-US" dirty="0"/>
              <a:t> Vicky Neale says ‘there are infinitely many primes’</a:t>
            </a:r>
          </a:p>
        </p:txBody>
      </p:sp>
      <p:sp>
        <p:nvSpPr>
          <p:cNvPr id="7" name="Rectangle 6"/>
          <p:cNvSpPr/>
          <p:nvPr/>
        </p:nvSpPr>
        <p:spPr>
          <a:xfrm>
            <a:off x="1308734" y="818106"/>
            <a:ext cx="7439729" cy="830997"/>
          </a:xfrm>
          <a:prstGeom prst="rect">
            <a:avLst/>
          </a:prstGeom>
        </p:spPr>
        <p:txBody>
          <a:bodyPr wrap="square">
            <a:spAutoFit/>
          </a:bodyPr>
          <a:lstStyle/>
          <a:p>
            <a:r>
              <a:rPr lang="en-GB" sz="1600" dirty="0">
                <a:solidFill>
                  <a:srgbClr val="222222"/>
                </a:solidFill>
                <a:latin typeface="Verdana" panose="020B0604030504040204" pitchFamily="34" charset="0"/>
                <a:ea typeface="Verdana" panose="020B0604030504040204" pitchFamily="34" charset="0"/>
                <a:cs typeface="Verdana" panose="020B0604030504040204" pitchFamily="34" charset="0"/>
              </a:rPr>
              <a:t>The largest known prime number (as of July 2018) is </a:t>
            </a:r>
            <a:r>
              <a:rPr lang="en-GB" sz="1600" b="1" dirty="0">
                <a:solidFill>
                  <a:srgbClr val="222222"/>
                </a:solidFill>
                <a:latin typeface="Verdana" panose="020B0604030504040204" pitchFamily="34" charset="0"/>
                <a:ea typeface="Verdana" panose="020B0604030504040204" pitchFamily="34" charset="0"/>
                <a:cs typeface="Verdana" panose="020B0604030504040204" pitchFamily="34" charset="0"/>
              </a:rPr>
              <a:t>2</a:t>
            </a:r>
            <a:r>
              <a:rPr lang="en-GB" sz="1600" b="1" baseline="30000" dirty="0">
                <a:solidFill>
                  <a:srgbClr val="222222"/>
                </a:solidFill>
                <a:latin typeface="Verdana" panose="020B0604030504040204" pitchFamily="34" charset="0"/>
                <a:ea typeface="Verdana" panose="020B0604030504040204" pitchFamily="34" charset="0"/>
                <a:cs typeface="Verdana" panose="020B0604030504040204" pitchFamily="34" charset="0"/>
              </a:rPr>
              <a:t>77,232,917</a:t>
            </a:r>
            <a:r>
              <a:rPr lang="en-GB" sz="1600" dirty="0">
                <a:solidFill>
                  <a:srgbClr val="222222"/>
                </a:solidFill>
                <a:latin typeface="Verdana" panose="020B0604030504040204" pitchFamily="34" charset="0"/>
                <a:ea typeface="Verdana" panose="020B0604030504040204" pitchFamily="34" charset="0"/>
                <a:cs typeface="Verdana" panose="020B0604030504040204" pitchFamily="34" charset="0"/>
              </a:rPr>
              <a:t> − 1, a number with </a:t>
            </a:r>
            <a:r>
              <a:rPr lang="en-GB" sz="1600" b="1" dirty="0">
                <a:solidFill>
                  <a:srgbClr val="222222"/>
                </a:solidFill>
                <a:latin typeface="Verdana" panose="020B0604030504040204" pitchFamily="34" charset="0"/>
                <a:ea typeface="Verdana" panose="020B0604030504040204" pitchFamily="34" charset="0"/>
                <a:cs typeface="Verdana" panose="020B0604030504040204" pitchFamily="34" charset="0"/>
              </a:rPr>
              <a:t>23,249,425</a:t>
            </a:r>
            <a:r>
              <a:rPr lang="en-GB" sz="1600" dirty="0">
                <a:solidFill>
                  <a:srgbClr val="222222"/>
                </a:solidFill>
                <a:latin typeface="Verdana" panose="020B0604030504040204" pitchFamily="34" charset="0"/>
                <a:ea typeface="Verdana" panose="020B0604030504040204" pitchFamily="34" charset="0"/>
                <a:cs typeface="Verdana" panose="020B0604030504040204" pitchFamily="34" charset="0"/>
              </a:rPr>
              <a:t> digits. It was found by the Great Internet </a:t>
            </a:r>
            <a:r>
              <a:rPr lang="en-GB" sz="1600" dirty="0" err="1">
                <a:solidFill>
                  <a:srgbClr val="222222"/>
                </a:solidFill>
                <a:latin typeface="Verdana" panose="020B0604030504040204" pitchFamily="34" charset="0"/>
                <a:ea typeface="Verdana" panose="020B0604030504040204" pitchFamily="34" charset="0"/>
                <a:cs typeface="Verdana" panose="020B0604030504040204" pitchFamily="34" charset="0"/>
              </a:rPr>
              <a:t>Mersenne</a:t>
            </a:r>
            <a:r>
              <a:rPr lang="en-GB" sz="1600" dirty="0">
                <a:solidFill>
                  <a:srgbClr val="222222"/>
                </a:solidFill>
                <a:latin typeface="Verdana" panose="020B0604030504040204" pitchFamily="34" charset="0"/>
                <a:ea typeface="Verdana" panose="020B0604030504040204" pitchFamily="34" charset="0"/>
                <a:cs typeface="Verdana" panose="020B0604030504040204" pitchFamily="34" charset="0"/>
              </a:rPr>
              <a:t> Prime Search (GIMPS) in 2017.</a:t>
            </a:r>
            <a:endParaRPr lang="en-GB" sz="1600" dirty="0">
              <a:latin typeface="Verdana" panose="020B0604030504040204" pitchFamily="34" charset="0"/>
              <a:ea typeface="Verdana" panose="020B0604030504040204" pitchFamily="34" charset="0"/>
              <a:cs typeface="Verdana" panose="020B0604030504040204" pitchFamily="34" charset="0"/>
            </a:endParaRP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37806" y="1809399"/>
            <a:ext cx="5614116" cy="3777780"/>
          </a:xfrm>
          <a:prstGeom prst="rect">
            <a:avLst/>
          </a:prstGeom>
          <a:ln>
            <a:noFill/>
          </a:ln>
          <a:effectLst>
            <a:outerShdw blurRad="292100" dist="139700" dir="2700000" algn="tl" rotWithShape="0">
              <a:srgbClr val="333333">
                <a:alpha val="65000"/>
              </a:srgbClr>
            </a:outerShdw>
          </a:effectLst>
        </p:spPr>
      </p:pic>
      <p:sp>
        <p:nvSpPr>
          <p:cNvPr id="12" name="Rectangle 11"/>
          <p:cNvSpPr/>
          <p:nvPr/>
        </p:nvSpPr>
        <p:spPr>
          <a:xfrm>
            <a:off x="654367" y="6442502"/>
            <a:ext cx="6371122" cy="415498"/>
          </a:xfrm>
          <a:prstGeom prst="rect">
            <a:avLst/>
          </a:prstGeom>
        </p:spPr>
        <p:txBody>
          <a:bodyPr wrap="square">
            <a:spAutoFit/>
          </a:bodyPr>
          <a:lstStyle/>
          <a:p>
            <a:r>
              <a:rPr lang="en-GB" sz="105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https://www.theguardian.com/science/2018/jan/04/largest-prime-number-discovered-with-more-than-23m-digits</a:t>
            </a:r>
          </a:p>
        </p:txBody>
      </p:sp>
    </p:spTree>
    <p:extLst>
      <p:ext uri="{BB962C8B-B14F-4D97-AF65-F5344CB8AC3E}">
        <p14:creationId xmlns:p14="http://schemas.microsoft.com/office/powerpoint/2010/main" val="1051247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748395"/>
            <a:ext cx="5771701" cy="584775"/>
          </a:xfrm>
          <a:prstGeom prst="rect">
            <a:avLst/>
          </a:prstGeom>
          <a:noFill/>
        </p:spPr>
        <p:txBody>
          <a:bodyPr wrap="square" rtlCol="0">
            <a:spAutoFit/>
          </a:bodyPr>
          <a:lstStyle/>
          <a:p>
            <a:r>
              <a:rPr lang="en-GB" sz="3200" b="1" dirty="0">
                <a:solidFill>
                  <a:srgbClr val="00ACAE"/>
                </a:solidFill>
                <a:latin typeface="Verdana" panose="020B0604030504040204" pitchFamily="34" charset="0"/>
                <a:ea typeface="Verdana" panose="020B0604030504040204" pitchFamily="34" charset="0"/>
                <a:cs typeface="Verdana" panose="020B0604030504040204" pitchFamily="34" charset="0"/>
              </a:rPr>
              <a:t>The Royal Institution</a:t>
            </a:r>
          </a:p>
        </p:txBody>
      </p:sp>
      <p:sp>
        <p:nvSpPr>
          <p:cNvPr id="8" name="Rectangle 7"/>
          <p:cNvSpPr/>
          <p:nvPr/>
        </p:nvSpPr>
        <p:spPr>
          <a:xfrm>
            <a:off x="654367" y="6364239"/>
            <a:ext cx="1774845" cy="230832"/>
          </a:xfrm>
          <a:prstGeom prst="rect">
            <a:avLst/>
          </a:prstGeom>
        </p:spPr>
        <p:txBody>
          <a:bodyPr wrap="non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credits: Tim Mitchell</a:t>
            </a:r>
          </a:p>
        </p:txBody>
      </p:sp>
      <p:sp>
        <p:nvSpPr>
          <p:cNvPr id="10" name="TextBox 9"/>
          <p:cNvSpPr txBox="1"/>
          <p:nvPr/>
        </p:nvSpPr>
        <p:spPr>
          <a:xfrm>
            <a:off x="1231186" y="1599704"/>
            <a:ext cx="4495448" cy="1938992"/>
          </a:xfrm>
          <a:prstGeom prst="rect">
            <a:avLst/>
          </a:prstGeom>
          <a:noFill/>
        </p:spPr>
        <p:txBody>
          <a:bodyPr wrap="square" rtlCol="0">
            <a:spAutoFit/>
          </a:bodyPr>
          <a:lstStyle/>
          <a:p>
            <a:r>
              <a:rPr lang="en-GB" sz="24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Our vision is:</a:t>
            </a:r>
          </a:p>
          <a:p>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A world where everyone is inspired to think more deeply about science and its place in our lives.</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1810" y="1599704"/>
            <a:ext cx="3025920" cy="4914900"/>
          </a:xfrm>
          <a:prstGeom prst="snip1Rect">
            <a:avLst/>
          </a:prstGeom>
        </p:spPr>
      </p:pic>
    </p:spTree>
    <p:extLst>
      <p:ext uri="{BB962C8B-B14F-4D97-AF65-F5344CB8AC3E}">
        <p14:creationId xmlns:p14="http://schemas.microsoft.com/office/powerpoint/2010/main" val="19801508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4"/>
          <p:cNvSpPr txBox="1">
            <a:spLocks noChangeArrowheads="1"/>
          </p:cNvSpPr>
          <p:nvPr/>
        </p:nvSpPr>
        <p:spPr bwMode="auto">
          <a:xfrm>
            <a:off x="1308735" y="2828835"/>
            <a:ext cx="6992303" cy="1815882"/>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800" b="1" dirty="0">
                <a:latin typeface="Verdana" panose="020B0604030504040204" pitchFamily="34" charset="0"/>
              </a:rPr>
              <a:t>Break time!</a:t>
            </a:r>
          </a:p>
          <a:p>
            <a:endParaRPr lang="en-GB" altLang="en-US" sz="2800" b="1" dirty="0">
              <a:latin typeface="Verdana" panose="020B0604030504040204" pitchFamily="34" charset="0"/>
            </a:endParaRPr>
          </a:p>
          <a:p>
            <a:endParaRPr lang="en-GB" altLang="en-US" sz="2800" dirty="0">
              <a:latin typeface="Verdana" panose="020B0604030504040204" pitchFamily="34" charset="0"/>
            </a:endParaRPr>
          </a:p>
          <a:p>
            <a:endParaRPr lang="en-GB" altLang="en-US" sz="2800" dirty="0">
              <a:latin typeface="Verdana" panose="020B0604030504040204" pitchFamily="34" charset="0"/>
            </a:endParaRPr>
          </a:p>
        </p:txBody>
      </p:sp>
    </p:spTree>
    <p:extLst>
      <p:ext uri="{BB962C8B-B14F-4D97-AF65-F5344CB8AC3E}">
        <p14:creationId xmlns:p14="http://schemas.microsoft.com/office/powerpoint/2010/main" val="29979185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7" name="TextBox 4"/>
          <p:cNvSpPr txBox="1">
            <a:spLocks noChangeArrowheads="1"/>
          </p:cNvSpPr>
          <p:nvPr/>
        </p:nvSpPr>
        <p:spPr bwMode="auto">
          <a:xfrm>
            <a:off x="1308735" y="114210"/>
            <a:ext cx="6992303" cy="1815882"/>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Extending the pattern…</a:t>
            </a:r>
          </a:p>
          <a:p>
            <a:endParaRPr lang="en-GB" altLang="en-US" sz="2800" b="1" dirty="0">
              <a:latin typeface="Verdana" panose="020B0604030504040204" pitchFamily="34" charset="0"/>
            </a:endParaRPr>
          </a:p>
          <a:p>
            <a:endParaRPr lang="en-GB" altLang="en-US" sz="2800" dirty="0">
              <a:latin typeface="Verdana" panose="020B0604030504040204" pitchFamily="34" charset="0"/>
            </a:endParaRPr>
          </a:p>
          <a:p>
            <a:endParaRPr lang="en-GB" altLang="en-US" sz="2800" dirty="0">
              <a:latin typeface="Verdana" panose="020B0604030504040204" pitchFamily="34" charset="0"/>
            </a:endParaRPr>
          </a:p>
        </p:txBody>
      </p:sp>
      <p:sp>
        <p:nvSpPr>
          <p:cNvPr id="5" name="TextBox 1"/>
          <p:cNvSpPr txBox="1">
            <a:spLocks noChangeArrowheads="1"/>
          </p:cNvSpPr>
          <p:nvPr/>
        </p:nvSpPr>
        <p:spPr bwMode="auto">
          <a:xfrm>
            <a:off x="1308735" y="620355"/>
            <a:ext cx="7899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How can we find more prime numbers?</a:t>
            </a:r>
          </a:p>
        </p:txBody>
      </p:sp>
      <p:sp>
        <p:nvSpPr>
          <p:cNvPr id="2" name="Rectangle 1"/>
          <p:cNvSpPr/>
          <p:nvPr/>
        </p:nvSpPr>
        <p:spPr>
          <a:xfrm>
            <a:off x="6580909" y="5680364"/>
            <a:ext cx="2563091" cy="1177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 name="Table 2"/>
          <p:cNvGraphicFramePr>
            <a:graphicFrameLocks noGrp="1"/>
          </p:cNvGraphicFramePr>
          <p:nvPr>
            <p:extLst>
              <p:ext uri="{D42A27DB-BD31-4B8C-83A1-F6EECF244321}">
                <p14:modId xmlns:p14="http://schemas.microsoft.com/office/powerpoint/2010/main" val="1887820142"/>
              </p:ext>
            </p:extLst>
          </p:nvPr>
        </p:nvGraphicFramePr>
        <p:xfrm>
          <a:off x="2876094" y="1329024"/>
          <a:ext cx="5625166" cy="4351340"/>
        </p:xfrm>
        <a:graphic>
          <a:graphicData uri="http://schemas.openxmlformats.org/drawingml/2006/table">
            <a:tbl>
              <a:tblPr firstRow="1" firstCol="1" bandRow="1">
                <a:tableStyleId>{5940675A-B579-460E-94D1-54222C63F5DA}</a:tableStyleId>
              </a:tblPr>
              <a:tblGrid>
                <a:gridCol w="562000">
                  <a:extLst>
                    <a:ext uri="{9D8B030D-6E8A-4147-A177-3AD203B41FA5}">
                      <a16:colId xmlns:a16="http://schemas.microsoft.com/office/drawing/2014/main" val="20000"/>
                    </a:ext>
                  </a:extLst>
                </a:gridCol>
                <a:gridCol w="562574">
                  <a:extLst>
                    <a:ext uri="{9D8B030D-6E8A-4147-A177-3AD203B41FA5}">
                      <a16:colId xmlns:a16="http://schemas.microsoft.com/office/drawing/2014/main" val="20001"/>
                    </a:ext>
                  </a:extLst>
                </a:gridCol>
                <a:gridCol w="562574">
                  <a:extLst>
                    <a:ext uri="{9D8B030D-6E8A-4147-A177-3AD203B41FA5}">
                      <a16:colId xmlns:a16="http://schemas.microsoft.com/office/drawing/2014/main" val="20002"/>
                    </a:ext>
                  </a:extLst>
                </a:gridCol>
                <a:gridCol w="562574">
                  <a:extLst>
                    <a:ext uri="{9D8B030D-6E8A-4147-A177-3AD203B41FA5}">
                      <a16:colId xmlns:a16="http://schemas.microsoft.com/office/drawing/2014/main" val="20003"/>
                    </a:ext>
                  </a:extLst>
                </a:gridCol>
                <a:gridCol w="562574">
                  <a:extLst>
                    <a:ext uri="{9D8B030D-6E8A-4147-A177-3AD203B41FA5}">
                      <a16:colId xmlns:a16="http://schemas.microsoft.com/office/drawing/2014/main" val="20004"/>
                    </a:ext>
                  </a:extLst>
                </a:gridCol>
                <a:gridCol w="562574">
                  <a:extLst>
                    <a:ext uri="{9D8B030D-6E8A-4147-A177-3AD203B41FA5}">
                      <a16:colId xmlns:a16="http://schemas.microsoft.com/office/drawing/2014/main" val="20005"/>
                    </a:ext>
                  </a:extLst>
                </a:gridCol>
                <a:gridCol w="562574">
                  <a:extLst>
                    <a:ext uri="{9D8B030D-6E8A-4147-A177-3AD203B41FA5}">
                      <a16:colId xmlns:a16="http://schemas.microsoft.com/office/drawing/2014/main" val="20006"/>
                    </a:ext>
                  </a:extLst>
                </a:gridCol>
                <a:gridCol w="562574">
                  <a:extLst>
                    <a:ext uri="{9D8B030D-6E8A-4147-A177-3AD203B41FA5}">
                      <a16:colId xmlns:a16="http://schemas.microsoft.com/office/drawing/2014/main" val="20007"/>
                    </a:ext>
                  </a:extLst>
                </a:gridCol>
                <a:gridCol w="562574">
                  <a:extLst>
                    <a:ext uri="{9D8B030D-6E8A-4147-A177-3AD203B41FA5}">
                      <a16:colId xmlns:a16="http://schemas.microsoft.com/office/drawing/2014/main" val="20008"/>
                    </a:ext>
                  </a:extLst>
                </a:gridCol>
                <a:gridCol w="562574">
                  <a:extLst>
                    <a:ext uri="{9D8B030D-6E8A-4147-A177-3AD203B41FA5}">
                      <a16:colId xmlns:a16="http://schemas.microsoft.com/office/drawing/2014/main" val="20009"/>
                    </a:ext>
                  </a:extLst>
                </a:gridCol>
              </a:tblGrid>
              <a:tr h="435134">
                <a:tc>
                  <a:txBody>
                    <a:bodyPr/>
                    <a:lstStyle/>
                    <a:p>
                      <a:pPr marL="107950" marR="71755" algn="r">
                        <a:lnSpc>
                          <a:spcPct val="107000"/>
                        </a:lnSpc>
                        <a:spcBef>
                          <a:spcPts val="1000"/>
                        </a:spcBef>
                        <a:spcAft>
                          <a:spcPts val="1000"/>
                        </a:spcAft>
                      </a:pPr>
                      <a:r>
                        <a:rPr lang="en-GB" sz="1600" b="1" dirty="0">
                          <a:effectLst/>
                        </a:rPr>
                        <a:t>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10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r h="435134">
                <a:tc>
                  <a:txBody>
                    <a:bodyPr/>
                    <a:lstStyle/>
                    <a:p>
                      <a:pPr marL="107950" marR="71755" algn="r">
                        <a:lnSpc>
                          <a:spcPct val="107000"/>
                        </a:lnSpc>
                        <a:spcBef>
                          <a:spcPts val="1000"/>
                        </a:spcBef>
                        <a:spcAft>
                          <a:spcPts val="1000"/>
                        </a:spcAft>
                      </a:pPr>
                      <a:r>
                        <a:rPr lang="en-GB" sz="1600" b="1" dirty="0">
                          <a:effectLst/>
                        </a:rPr>
                        <a:t>11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12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13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14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15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16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17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18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19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20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1"/>
                  </a:ext>
                </a:extLst>
              </a:tr>
              <a:tr h="435134">
                <a:tc>
                  <a:txBody>
                    <a:bodyPr/>
                    <a:lstStyle/>
                    <a:p>
                      <a:pPr marL="107950" marR="71755" algn="r">
                        <a:lnSpc>
                          <a:spcPct val="107000"/>
                        </a:lnSpc>
                        <a:spcBef>
                          <a:spcPts val="1000"/>
                        </a:spcBef>
                        <a:spcAft>
                          <a:spcPts val="1000"/>
                        </a:spcAft>
                      </a:pPr>
                      <a:r>
                        <a:rPr lang="en-GB" sz="1600" b="1" dirty="0">
                          <a:effectLst/>
                        </a:rPr>
                        <a:t>21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22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23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24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25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26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27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28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29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30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2"/>
                  </a:ext>
                </a:extLst>
              </a:tr>
              <a:tr h="435134">
                <a:tc>
                  <a:txBody>
                    <a:bodyPr/>
                    <a:lstStyle/>
                    <a:p>
                      <a:pPr marL="107950" marR="71755" algn="r">
                        <a:lnSpc>
                          <a:spcPct val="107000"/>
                        </a:lnSpc>
                        <a:spcBef>
                          <a:spcPts val="1000"/>
                        </a:spcBef>
                        <a:spcAft>
                          <a:spcPts val="1000"/>
                        </a:spcAft>
                      </a:pPr>
                      <a:r>
                        <a:rPr lang="en-GB" sz="1600" b="1" dirty="0">
                          <a:effectLst/>
                        </a:rPr>
                        <a:t>31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32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33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34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35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36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37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38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39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40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3"/>
                  </a:ext>
                </a:extLst>
              </a:tr>
              <a:tr h="435134">
                <a:tc>
                  <a:txBody>
                    <a:bodyPr/>
                    <a:lstStyle/>
                    <a:p>
                      <a:pPr marL="107950" marR="71755" algn="r">
                        <a:lnSpc>
                          <a:spcPct val="107000"/>
                        </a:lnSpc>
                        <a:spcBef>
                          <a:spcPts val="1000"/>
                        </a:spcBef>
                        <a:spcAft>
                          <a:spcPts val="1000"/>
                        </a:spcAft>
                      </a:pPr>
                      <a:r>
                        <a:rPr lang="en-GB" sz="1600" b="1" dirty="0">
                          <a:effectLst/>
                        </a:rPr>
                        <a:t>41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42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43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44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45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46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47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48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49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50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4"/>
                  </a:ext>
                </a:extLst>
              </a:tr>
              <a:tr h="435134">
                <a:tc>
                  <a:txBody>
                    <a:bodyPr/>
                    <a:lstStyle/>
                    <a:p>
                      <a:pPr marL="107950" marR="71755" algn="r">
                        <a:lnSpc>
                          <a:spcPct val="107000"/>
                        </a:lnSpc>
                        <a:spcBef>
                          <a:spcPts val="1000"/>
                        </a:spcBef>
                        <a:spcAft>
                          <a:spcPts val="1000"/>
                        </a:spcAft>
                      </a:pPr>
                      <a:r>
                        <a:rPr lang="en-GB" sz="1600" b="1" dirty="0">
                          <a:effectLst/>
                        </a:rPr>
                        <a:t>51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52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53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54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55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56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57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58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59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60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5"/>
                  </a:ext>
                </a:extLst>
              </a:tr>
              <a:tr h="435134">
                <a:tc>
                  <a:txBody>
                    <a:bodyPr/>
                    <a:lstStyle/>
                    <a:p>
                      <a:pPr marL="107950" marR="71755" algn="r">
                        <a:lnSpc>
                          <a:spcPct val="107000"/>
                        </a:lnSpc>
                        <a:spcBef>
                          <a:spcPts val="1000"/>
                        </a:spcBef>
                        <a:spcAft>
                          <a:spcPts val="1000"/>
                        </a:spcAft>
                      </a:pPr>
                      <a:r>
                        <a:rPr lang="en-GB" sz="1600" b="1" dirty="0">
                          <a:effectLst/>
                        </a:rPr>
                        <a:t>61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62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63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64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65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66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67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68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69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70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6"/>
                  </a:ext>
                </a:extLst>
              </a:tr>
              <a:tr h="435134">
                <a:tc>
                  <a:txBody>
                    <a:bodyPr/>
                    <a:lstStyle/>
                    <a:p>
                      <a:pPr marL="107950" marR="71755" algn="r">
                        <a:lnSpc>
                          <a:spcPct val="107000"/>
                        </a:lnSpc>
                        <a:spcBef>
                          <a:spcPts val="1000"/>
                        </a:spcBef>
                        <a:spcAft>
                          <a:spcPts val="1000"/>
                        </a:spcAft>
                      </a:pPr>
                      <a:r>
                        <a:rPr lang="en-GB" sz="1600" b="1" dirty="0">
                          <a:effectLst/>
                        </a:rPr>
                        <a:t>71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72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73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74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75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76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77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78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79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80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7"/>
                  </a:ext>
                </a:extLst>
              </a:tr>
              <a:tr h="435134">
                <a:tc>
                  <a:txBody>
                    <a:bodyPr/>
                    <a:lstStyle/>
                    <a:p>
                      <a:pPr marL="107950" marR="71755" algn="r">
                        <a:lnSpc>
                          <a:spcPct val="107000"/>
                        </a:lnSpc>
                        <a:spcBef>
                          <a:spcPts val="1000"/>
                        </a:spcBef>
                        <a:spcAft>
                          <a:spcPts val="1000"/>
                        </a:spcAft>
                      </a:pPr>
                      <a:r>
                        <a:rPr lang="en-GB" sz="1600" b="1" dirty="0">
                          <a:effectLst/>
                        </a:rPr>
                        <a:t>81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82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83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84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85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86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87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88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89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90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8"/>
                  </a:ext>
                </a:extLst>
              </a:tr>
              <a:tr h="435134">
                <a:tc>
                  <a:txBody>
                    <a:bodyPr/>
                    <a:lstStyle/>
                    <a:p>
                      <a:pPr marL="107950" marR="71755" algn="r">
                        <a:lnSpc>
                          <a:spcPct val="107000"/>
                        </a:lnSpc>
                        <a:spcBef>
                          <a:spcPts val="1000"/>
                        </a:spcBef>
                        <a:spcAft>
                          <a:spcPts val="1000"/>
                        </a:spcAft>
                      </a:pPr>
                      <a:r>
                        <a:rPr lang="en-GB" sz="1600" b="1" dirty="0">
                          <a:effectLst/>
                        </a:rPr>
                        <a:t>91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92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93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94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95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96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97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98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99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107950" marR="71755" algn="r">
                        <a:lnSpc>
                          <a:spcPct val="107000"/>
                        </a:lnSpc>
                        <a:spcBef>
                          <a:spcPts val="1000"/>
                        </a:spcBef>
                        <a:spcAft>
                          <a:spcPts val="1000"/>
                        </a:spcAft>
                      </a:pPr>
                      <a:r>
                        <a:rPr lang="en-GB" sz="1600" b="1" dirty="0">
                          <a:effectLst/>
                        </a:rPr>
                        <a:t>100</a:t>
                      </a:r>
                      <a:endParaRPr lang="en-GB" sz="1600" b="1" dirty="0">
                        <a:effectLst/>
                        <a:latin typeface="Calibri"/>
                        <a:ea typeface="Calibri" panose="020F0502020204030204" pitchFamily="34" charset="0"/>
                        <a:cs typeface="Times New Roman"/>
                      </a:endParaRPr>
                    </a:p>
                  </a:txBody>
                  <a:tcPr marL="0" marR="0" marT="0" marB="0" anchor="ctr"/>
                </a:tc>
                <a:extLst>
                  <a:ext uri="{0D108BD9-81ED-4DB2-BD59-A6C34878D82A}">
                    <a16:rowId xmlns:a16="http://schemas.microsoft.com/office/drawing/2014/main" val="10009"/>
                  </a:ext>
                </a:extLst>
              </a:tr>
            </a:tbl>
          </a:graphicData>
        </a:graphic>
      </p:graphicFrame>
      <p:sp>
        <p:nvSpPr>
          <p:cNvPr id="9" name="TextBox 1"/>
          <p:cNvSpPr txBox="1">
            <a:spLocks noChangeArrowheads="1"/>
          </p:cNvSpPr>
          <p:nvPr/>
        </p:nvSpPr>
        <p:spPr bwMode="auto">
          <a:xfrm>
            <a:off x="1507793" y="2044302"/>
            <a:ext cx="5153026" cy="2554545"/>
          </a:xfrm>
          <a:prstGeom prst="rect">
            <a:avLst/>
          </a:prstGeom>
          <a:solidFill>
            <a:schemeClr val="bg1"/>
          </a:solidFill>
          <a:ln w="28575">
            <a:solidFill>
              <a:srgbClr val="00A2A2"/>
            </a:solid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How easy would it be to test every number in a 100 square to check if they have more than 2 factors? </a:t>
            </a:r>
          </a:p>
          <a:p>
            <a:endPar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How long would that take us?</a:t>
            </a:r>
          </a:p>
          <a:p>
            <a:endPar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Would we always be accurate, or might we make some mistakes? </a:t>
            </a:r>
          </a:p>
        </p:txBody>
      </p:sp>
    </p:spTree>
    <p:extLst>
      <p:ext uri="{BB962C8B-B14F-4D97-AF65-F5344CB8AC3E}">
        <p14:creationId xmlns:p14="http://schemas.microsoft.com/office/powerpoint/2010/main" val="19244255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4"/>
          <p:cNvSpPr txBox="1">
            <a:spLocks noChangeArrowheads="1"/>
          </p:cNvSpPr>
          <p:nvPr/>
        </p:nvSpPr>
        <p:spPr bwMode="auto">
          <a:xfrm>
            <a:off x="1308735" y="114210"/>
            <a:ext cx="6992303" cy="1815882"/>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Extending the pattern…</a:t>
            </a:r>
          </a:p>
          <a:p>
            <a:endParaRPr lang="en-GB" altLang="en-US" sz="2800" b="1" dirty="0">
              <a:latin typeface="Verdana" panose="020B0604030504040204" pitchFamily="34" charset="0"/>
            </a:endParaRPr>
          </a:p>
          <a:p>
            <a:endParaRPr lang="en-GB" altLang="en-US" sz="2800" dirty="0">
              <a:latin typeface="Verdana" panose="020B0604030504040204" pitchFamily="34" charset="0"/>
            </a:endParaRPr>
          </a:p>
          <a:p>
            <a:endParaRPr lang="en-GB" altLang="en-US" sz="2800" dirty="0">
              <a:latin typeface="Verdana" panose="020B0604030504040204" pitchFamily="34" charset="0"/>
            </a:endParaRPr>
          </a:p>
        </p:txBody>
      </p:sp>
      <p:sp>
        <p:nvSpPr>
          <p:cNvPr id="5" name="TextBox 1"/>
          <p:cNvSpPr txBox="1">
            <a:spLocks noChangeArrowheads="1"/>
          </p:cNvSpPr>
          <p:nvPr/>
        </p:nvSpPr>
        <p:spPr bwMode="auto">
          <a:xfrm>
            <a:off x="1308735" y="620355"/>
            <a:ext cx="78994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How can we find more prime numbers?</a:t>
            </a: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p:cNvSpPr/>
          <p:nvPr/>
        </p:nvSpPr>
        <p:spPr>
          <a:xfrm>
            <a:off x="501967" y="6572382"/>
            <a:ext cx="3456459" cy="307777"/>
          </a:xfrm>
          <a:prstGeom prst="rect">
            <a:avLst/>
          </a:prstGeom>
        </p:spPr>
        <p:txBody>
          <a:bodyPr wrap="none">
            <a:spAutoFit/>
          </a:bodyPr>
          <a:lstStyle/>
          <a:p>
            <a:r>
              <a:rPr lang="en-GB" sz="1400" dirty="0">
                <a:solidFill>
                  <a:schemeClr val="bg2">
                    <a:lumMod val="50000"/>
                  </a:schemeClr>
                </a:solidFill>
              </a:rPr>
              <a:t>Credit for task: https://nrich.maths.org/7520</a:t>
            </a:r>
          </a:p>
        </p:txBody>
      </p:sp>
      <p:sp>
        <p:nvSpPr>
          <p:cNvPr id="10" name="Rectangle 9"/>
          <p:cNvSpPr/>
          <p:nvPr/>
        </p:nvSpPr>
        <p:spPr>
          <a:xfrm>
            <a:off x="1355251" y="1323071"/>
            <a:ext cx="4556759" cy="4016484"/>
          </a:xfrm>
          <a:prstGeom prst="rect">
            <a:avLst/>
          </a:prstGeom>
        </p:spPr>
        <p:txBody>
          <a:bodyPr wrap="square">
            <a:spAutoFit/>
          </a:bodyPr>
          <a:lstStyle/>
          <a:p>
            <a:pPr>
              <a:lnSpc>
                <a:spcPct val="150000"/>
              </a:lnSpc>
              <a:spcAft>
                <a:spcPts val="600"/>
              </a:spcAft>
              <a:buClr>
                <a:srgbClr val="00A2A2"/>
              </a:buClr>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Here is a method for finding prime numbers called a ‘sieve’. </a:t>
            </a:r>
          </a:p>
          <a:p>
            <a:pPr>
              <a:spcAft>
                <a:spcPts val="600"/>
              </a:spcAft>
              <a:buClr>
                <a:srgbClr val="00A2A2"/>
              </a:buClr>
            </a:pPr>
            <a:endParaRPr lang="en-GB"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Aft>
                <a:spcPts val="600"/>
              </a:spcAft>
              <a:buClr>
                <a:srgbClr val="00A2A2"/>
              </a:buClr>
            </a:pPr>
            <a:endParaRPr lang="en-GB"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Aft>
                <a:spcPts val="600"/>
              </a:spcAft>
              <a:buClr>
                <a:srgbClr val="00A2A2"/>
              </a:buClr>
            </a:pPr>
            <a:endParaRPr lang="en-GB"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Aft>
                <a:spcPts val="600"/>
              </a:spcAft>
              <a:buClr>
                <a:srgbClr val="00A2A2"/>
              </a:buClr>
            </a:pPr>
            <a:endParaRPr lang="en-GB"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Aft>
                <a:spcPts val="600"/>
              </a:spcAft>
              <a:buClr>
                <a:srgbClr val="00A2A2"/>
              </a:buClr>
            </a:pPr>
            <a:r>
              <a:rPr lang="en-GB" sz="2000" b="1" dirty="0">
                <a:solidFill>
                  <a:srgbClr val="00A2A2"/>
                </a:solidFill>
                <a:latin typeface="Verdana" panose="020B0604030504040204" pitchFamily="34" charset="0"/>
                <a:ea typeface="Verdana" panose="020B0604030504040204" pitchFamily="34" charset="0"/>
                <a:cs typeface="Verdana" panose="020B0604030504040204" pitchFamily="34" charset="0"/>
              </a:rPr>
              <a:t>Sieve of </a:t>
            </a:r>
            <a:r>
              <a:rPr lang="en-GB" altLang="en-US" sz="2000" b="1" dirty="0">
                <a:solidFill>
                  <a:srgbClr val="00A2A2"/>
                </a:solidFill>
                <a:latin typeface="Verdana" panose="020B0604030504040204" pitchFamily="34" charset="0"/>
                <a:ea typeface="Verdana" panose="020B0604030504040204" pitchFamily="34" charset="0"/>
                <a:cs typeface="Verdana" panose="020B0604030504040204" pitchFamily="34" charset="0"/>
              </a:rPr>
              <a:t>Eratosthenes</a:t>
            </a:r>
            <a:endParaRPr lang="en-GB" sz="2000" b="1" dirty="0">
              <a:solidFill>
                <a:srgbClr val="00A2A2"/>
              </a:solidFill>
              <a:latin typeface="Verdana" panose="020B0604030504040204" pitchFamily="34" charset="0"/>
              <a:ea typeface="Verdana" panose="020B0604030504040204" pitchFamily="34" charset="0"/>
              <a:cs typeface="Verdana" panose="020B0604030504040204" pitchFamily="34" charset="0"/>
            </a:endParaRPr>
          </a:p>
          <a:p>
            <a:pPr>
              <a:spcAft>
                <a:spcPts val="600"/>
              </a:spcAft>
              <a:buClr>
                <a:srgbClr val="00A2A2"/>
              </a:buClr>
            </a:pPr>
            <a:endPar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457200" indent="-457200">
              <a:spcAft>
                <a:spcPts val="600"/>
              </a:spcAft>
              <a:buClr>
                <a:srgbClr val="00A2A2"/>
              </a:buClr>
              <a:buFont typeface="+mj-lt"/>
              <a:buAutoNum type="arabicPeriod"/>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Start by sieving out 1 (cross it out)</a:t>
            </a:r>
          </a:p>
        </p:txBody>
      </p:sp>
      <p:pic>
        <p:nvPicPr>
          <p:cNvPr id="3" name="Picture 2">
            <a:extLst>
              <a:ext uri="{FF2B5EF4-FFF2-40B4-BE49-F238E27FC236}">
                <a16:creationId xmlns:a16="http://schemas.microsoft.com/office/drawing/2014/main" id="{2C443D1E-7224-4563-95D3-6076E2F02212}"/>
              </a:ext>
            </a:extLst>
          </p:cNvPr>
          <p:cNvPicPr>
            <a:picLocks noChangeAspect="1"/>
          </p:cNvPicPr>
          <p:nvPr/>
        </p:nvPicPr>
        <p:blipFill>
          <a:blip r:embed="rId5"/>
          <a:stretch>
            <a:fillRect/>
          </a:stretch>
        </p:blipFill>
        <p:spPr>
          <a:xfrm>
            <a:off x="6235728" y="2966974"/>
            <a:ext cx="2619438" cy="3745796"/>
          </a:xfrm>
          <a:prstGeom prst="rect">
            <a:avLst/>
          </a:prstGeom>
        </p:spPr>
      </p:pic>
      <p:sp>
        <p:nvSpPr>
          <p:cNvPr id="6" name="TextBox 5">
            <a:extLst>
              <a:ext uri="{FF2B5EF4-FFF2-40B4-BE49-F238E27FC236}">
                <a16:creationId xmlns:a16="http://schemas.microsoft.com/office/drawing/2014/main" id="{614C06A0-8F37-4DA9-947A-2A43A6366724}"/>
              </a:ext>
            </a:extLst>
          </p:cNvPr>
          <p:cNvSpPr txBox="1"/>
          <p:nvPr/>
        </p:nvSpPr>
        <p:spPr>
          <a:xfrm>
            <a:off x="6045200" y="1605013"/>
            <a:ext cx="2952206" cy="1282787"/>
          </a:xfrm>
          <a:prstGeom prst="rect">
            <a:avLst/>
          </a:prstGeom>
          <a:noFill/>
          <a:ln w="28575">
            <a:solidFill>
              <a:srgbClr val="00A2A2"/>
            </a:solidFill>
          </a:ln>
        </p:spPr>
        <p:txBody>
          <a:bodyPr wrap="square" rtlCol="0">
            <a:spAutoFit/>
          </a:bodyPr>
          <a:lstStyle/>
          <a:p>
            <a:pPr algn="ctr">
              <a:lnSpc>
                <a:spcPct val="150000"/>
              </a:lnSpc>
            </a:pPr>
            <a:r>
              <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rPr>
              <a:t>Named after the ancient Greek scientist, Eratosthenes</a:t>
            </a:r>
            <a:endParaRPr lang="en-GB"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026" name="Picture 2">
            <a:extLst>
              <a:ext uri="{FF2B5EF4-FFF2-40B4-BE49-F238E27FC236}">
                <a16:creationId xmlns:a16="http://schemas.microsoft.com/office/drawing/2014/main" id="{EE5F757B-88A2-40A9-9640-A16927E048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9085" y="2304986"/>
            <a:ext cx="3805238" cy="1323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5719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coloured pencils">
            <a:extLst>
              <a:ext uri="{FF2B5EF4-FFF2-40B4-BE49-F238E27FC236}">
                <a16:creationId xmlns:a16="http://schemas.microsoft.com/office/drawing/2014/main" id="{C73F43F8-91B7-4071-B0BD-97F30BB1A51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8441" y="4589488"/>
            <a:ext cx="3615559" cy="226851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7" name="TextBox 4"/>
          <p:cNvSpPr txBox="1">
            <a:spLocks noChangeArrowheads="1"/>
          </p:cNvSpPr>
          <p:nvPr/>
        </p:nvSpPr>
        <p:spPr bwMode="auto">
          <a:xfrm>
            <a:off x="1308735" y="114210"/>
            <a:ext cx="6992303" cy="1815882"/>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Extending the pattern…</a:t>
            </a:r>
          </a:p>
          <a:p>
            <a:endParaRPr lang="en-GB" altLang="en-US" sz="2800" b="1" dirty="0">
              <a:latin typeface="Verdana" panose="020B0604030504040204" pitchFamily="34" charset="0"/>
            </a:endParaRPr>
          </a:p>
          <a:p>
            <a:endParaRPr lang="en-GB" altLang="en-US" sz="2800" dirty="0">
              <a:latin typeface="Verdana" panose="020B0604030504040204" pitchFamily="34" charset="0"/>
            </a:endParaRPr>
          </a:p>
          <a:p>
            <a:endParaRPr lang="en-GB" altLang="en-US" sz="2800" dirty="0">
              <a:latin typeface="Verdana" panose="020B0604030504040204" pitchFamily="34" charset="0"/>
            </a:endParaRPr>
          </a:p>
        </p:txBody>
      </p:sp>
      <p:sp>
        <p:nvSpPr>
          <p:cNvPr id="5" name="TextBox 1"/>
          <p:cNvSpPr txBox="1">
            <a:spLocks noChangeArrowheads="1"/>
          </p:cNvSpPr>
          <p:nvPr/>
        </p:nvSpPr>
        <p:spPr bwMode="auto">
          <a:xfrm>
            <a:off x="1308735" y="620355"/>
            <a:ext cx="78994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How can we find more prime numbers?</a:t>
            </a: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Rectangle 9"/>
          <p:cNvSpPr/>
          <p:nvPr/>
        </p:nvSpPr>
        <p:spPr>
          <a:xfrm>
            <a:off x="1355251" y="1323071"/>
            <a:ext cx="7393213" cy="3554819"/>
          </a:xfrm>
          <a:prstGeom prst="rect">
            <a:avLst/>
          </a:prstGeom>
        </p:spPr>
        <p:txBody>
          <a:bodyPr wrap="square">
            <a:spAutoFit/>
          </a:bodyPr>
          <a:lstStyle/>
          <a:p>
            <a:pPr>
              <a:spcAft>
                <a:spcPts val="600"/>
              </a:spcAft>
              <a:buClr>
                <a:srgbClr val="00A2A2"/>
              </a:buClr>
            </a:pPr>
            <a:r>
              <a:rPr lang="en-GB" sz="2000" b="1" dirty="0">
                <a:solidFill>
                  <a:srgbClr val="00A2A2"/>
                </a:solidFill>
                <a:latin typeface="Verdana" panose="020B0604030504040204" pitchFamily="34" charset="0"/>
                <a:ea typeface="Verdana" panose="020B0604030504040204" pitchFamily="34" charset="0"/>
                <a:cs typeface="Verdana" panose="020B0604030504040204" pitchFamily="34" charset="0"/>
              </a:rPr>
              <a:t>Sieve of </a:t>
            </a:r>
            <a:r>
              <a:rPr lang="en-GB" altLang="en-US" sz="2000" b="1" dirty="0">
                <a:solidFill>
                  <a:srgbClr val="00A2A2"/>
                </a:solidFill>
                <a:latin typeface="Verdana" panose="020B0604030504040204" pitchFamily="34" charset="0"/>
                <a:ea typeface="Verdana" panose="020B0604030504040204" pitchFamily="34" charset="0"/>
                <a:cs typeface="Verdana" panose="020B0604030504040204" pitchFamily="34" charset="0"/>
              </a:rPr>
              <a:t>Eratosthenes</a:t>
            </a:r>
            <a:endParaRPr lang="en-GB" sz="2000" b="1" dirty="0">
              <a:solidFill>
                <a:srgbClr val="00A2A2"/>
              </a:solidFill>
              <a:latin typeface="Verdana" panose="020B0604030504040204" pitchFamily="34" charset="0"/>
              <a:ea typeface="Verdana" panose="020B0604030504040204" pitchFamily="34" charset="0"/>
              <a:cs typeface="Verdana" panose="020B0604030504040204" pitchFamily="34" charset="0"/>
            </a:endParaRPr>
          </a:p>
          <a:p>
            <a:pPr>
              <a:spcAft>
                <a:spcPts val="600"/>
              </a:spcAft>
              <a:buClr>
                <a:srgbClr val="00A2A2"/>
              </a:buClr>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Next, sieve out multiples of 2,3,5, and 7:</a:t>
            </a:r>
          </a:p>
          <a:p>
            <a:pPr>
              <a:spcAft>
                <a:spcPts val="600"/>
              </a:spcAft>
              <a:buClr>
                <a:srgbClr val="00A2A2"/>
              </a:buClr>
            </a:pPr>
            <a:endPar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457200" indent="-457200">
              <a:spcAft>
                <a:spcPts val="1200"/>
              </a:spcAft>
              <a:buClr>
                <a:srgbClr val="00A2A2"/>
              </a:buClr>
              <a:buFont typeface="+mj-lt"/>
              <a:buAutoNum type="arabicPeriod" startAt="2"/>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Start from 2, circle 2 but cross out every multiple of 2 from your sieve</a:t>
            </a:r>
          </a:p>
          <a:p>
            <a:pPr marL="457200" indent="-457200">
              <a:spcAft>
                <a:spcPts val="1200"/>
              </a:spcAft>
              <a:buClr>
                <a:srgbClr val="00A2A2"/>
              </a:buClr>
              <a:buFont typeface="+mj-lt"/>
              <a:buAutoNum type="arabicPeriod" startAt="2"/>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Starting with 3, circle 3, but cross out every other multiple of 3</a:t>
            </a:r>
          </a:p>
          <a:p>
            <a:pPr marL="457200" indent="-457200">
              <a:spcAft>
                <a:spcPts val="1200"/>
              </a:spcAft>
              <a:buClr>
                <a:srgbClr val="00A2A2"/>
              </a:buClr>
              <a:buFont typeface="+mj-lt"/>
              <a:buAutoNum type="arabicPeriod" startAt="2"/>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Repeat for 5</a:t>
            </a:r>
          </a:p>
          <a:p>
            <a:pPr marL="457200" indent="-457200">
              <a:spcAft>
                <a:spcPts val="1200"/>
              </a:spcAft>
              <a:buClr>
                <a:srgbClr val="00A2A2"/>
              </a:buClr>
              <a:buFont typeface="+mj-lt"/>
              <a:buAutoNum type="arabicPeriod" startAt="2"/>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Repeat for 7</a:t>
            </a:r>
          </a:p>
        </p:txBody>
      </p:sp>
      <p:sp>
        <p:nvSpPr>
          <p:cNvPr id="3" name="Thought Bubble: Cloud 2">
            <a:extLst>
              <a:ext uri="{FF2B5EF4-FFF2-40B4-BE49-F238E27FC236}">
                <a16:creationId xmlns:a16="http://schemas.microsoft.com/office/drawing/2014/main" id="{293F642F-7C10-472E-9F3B-E9C13AB51534}"/>
              </a:ext>
            </a:extLst>
          </p:cNvPr>
          <p:cNvSpPr/>
          <p:nvPr/>
        </p:nvSpPr>
        <p:spPr>
          <a:xfrm rot="20648933" flipH="1">
            <a:off x="3649334" y="4305662"/>
            <a:ext cx="3550939" cy="1959413"/>
          </a:xfrm>
          <a:prstGeom prst="cloudCallout">
            <a:avLst>
              <a:gd name="adj1" fmla="val -27525"/>
              <a:gd name="adj2" fmla="val 7605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ysClr val="windowText" lastClr="000000"/>
                </a:solidFill>
                <a:latin typeface="Verdana" panose="020B0604030504040204" pitchFamily="34" charset="0"/>
                <a:ea typeface="Verdana" panose="020B0604030504040204" pitchFamily="34" charset="0"/>
              </a:rPr>
              <a:t>If you have coloured pencils, choose a different colour for each step above</a:t>
            </a:r>
          </a:p>
        </p:txBody>
      </p:sp>
    </p:spTree>
    <p:extLst>
      <p:ext uri="{BB962C8B-B14F-4D97-AF65-F5344CB8AC3E}">
        <p14:creationId xmlns:p14="http://schemas.microsoft.com/office/powerpoint/2010/main" val="8682444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4"/>
          <p:cNvSpPr txBox="1">
            <a:spLocks noChangeArrowheads="1"/>
          </p:cNvSpPr>
          <p:nvPr/>
        </p:nvSpPr>
        <p:spPr bwMode="auto">
          <a:xfrm>
            <a:off x="1308735" y="114210"/>
            <a:ext cx="6992303" cy="1815882"/>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3. Extending the pattern…</a:t>
            </a:r>
          </a:p>
          <a:p>
            <a:endParaRPr lang="en-GB" altLang="en-US" sz="2800" b="1" dirty="0">
              <a:latin typeface="Verdana" panose="020B0604030504040204" pitchFamily="34" charset="0"/>
            </a:endParaRPr>
          </a:p>
          <a:p>
            <a:endParaRPr lang="en-GB" altLang="en-US" sz="2800" dirty="0">
              <a:latin typeface="Verdana" panose="020B0604030504040204" pitchFamily="34" charset="0"/>
            </a:endParaRPr>
          </a:p>
          <a:p>
            <a:endParaRPr lang="en-GB" altLang="en-US" sz="2800" dirty="0">
              <a:latin typeface="Verdana" panose="020B0604030504040204" pitchFamily="34" charset="0"/>
            </a:endParaRPr>
          </a:p>
        </p:txBody>
      </p:sp>
      <p:sp>
        <p:nvSpPr>
          <p:cNvPr id="5" name="TextBox 1"/>
          <p:cNvSpPr txBox="1">
            <a:spLocks noChangeArrowheads="1"/>
          </p:cNvSpPr>
          <p:nvPr/>
        </p:nvSpPr>
        <p:spPr bwMode="auto">
          <a:xfrm>
            <a:off x="1308735" y="620355"/>
            <a:ext cx="78994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How can we find more prime numbers?</a:t>
            </a: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9" name="Table 8">
            <a:extLst>
              <a:ext uri="{FF2B5EF4-FFF2-40B4-BE49-F238E27FC236}">
                <a16:creationId xmlns:a16="http://schemas.microsoft.com/office/drawing/2014/main" id="{FC358B28-332A-49AB-9E59-BC44895360D8}"/>
              </a:ext>
            </a:extLst>
          </p:cNvPr>
          <p:cNvGraphicFramePr>
            <a:graphicFrameLocks noGrp="1"/>
          </p:cNvGraphicFramePr>
          <p:nvPr>
            <p:extLst>
              <p:ext uri="{D42A27DB-BD31-4B8C-83A1-F6EECF244321}">
                <p14:modId xmlns:p14="http://schemas.microsoft.com/office/powerpoint/2010/main" val="3538400865"/>
              </p:ext>
            </p:extLst>
          </p:nvPr>
        </p:nvGraphicFramePr>
        <p:xfrm>
          <a:off x="3414574" y="2361430"/>
          <a:ext cx="5625166" cy="4351340"/>
        </p:xfrm>
        <a:graphic>
          <a:graphicData uri="http://schemas.openxmlformats.org/drawingml/2006/table">
            <a:tbl>
              <a:tblPr firstRow="1" firstCol="1" bandRow="1">
                <a:tableStyleId>{5940675A-B579-460E-94D1-54222C63F5DA}</a:tableStyleId>
              </a:tblPr>
              <a:tblGrid>
                <a:gridCol w="562000">
                  <a:extLst>
                    <a:ext uri="{9D8B030D-6E8A-4147-A177-3AD203B41FA5}">
                      <a16:colId xmlns:a16="http://schemas.microsoft.com/office/drawing/2014/main" val="20000"/>
                    </a:ext>
                  </a:extLst>
                </a:gridCol>
                <a:gridCol w="562574">
                  <a:extLst>
                    <a:ext uri="{9D8B030D-6E8A-4147-A177-3AD203B41FA5}">
                      <a16:colId xmlns:a16="http://schemas.microsoft.com/office/drawing/2014/main" val="20001"/>
                    </a:ext>
                  </a:extLst>
                </a:gridCol>
                <a:gridCol w="562574">
                  <a:extLst>
                    <a:ext uri="{9D8B030D-6E8A-4147-A177-3AD203B41FA5}">
                      <a16:colId xmlns:a16="http://schemas.microsoft.com/office/drawing/2014/main" val="20002"/>
                    </a:ext>
                  </a:extLst>
                </a:gridCol>
                <a:gridCol w="562574">
                  <a:extLst>
                    <a:ext uri="{9D8B030D-6E8A-4147-A177-3AD203B41FA5}">
                      <a16:colId xmlns:a16="http://schemas.microsoft.com/office/drawing/2014/main" val="20003"/>
                    </a:ext>
                  </a:extLst>
                </a:gridCol>
                <a:gridCol w="562574">
                  <a:extLst>
                    <a:ext uri="{9D8B030D-6E8A-4147-A177-3AD203B41FA5}">
                      <a16:colId xmlns:a16="http://schemas.microsoft.com/office/drawing/2014/main" val="20004"/>
                    </a:ext>
                  </a:extLst>
                </a:gridCol>
                <a:gridCol w="562574">
                  <a:extLst>
                    <a:ext uri="{9D8B030D-6E8A-4147-A177-3AD203B41FA5}">
                      <a16:colId xmlns:a16="http://schemas.microsoft.com/office/drawing/2014/main" val="20005"/>
                    </a:ext>
                  </a:extLst>
                </a:gridCol>
                <a:gridCol w="562574">
                  <a:extLst>
                    <a:ext uri="{9D8B030D-6E8A-4147-A177-3AD203B41FA5}">
                      <a16:colId xmlns:a16="http://schemas.microsoft.com/office/drawing/2014/main" val="20006"/>
                    </a:ext>
                  </a:extLst>
                </a:gridCol>
                <a:gridCol w="562574">
                  <a:extLst>
                    <a:ext uri="{9D8B030D-6E8A-4147-A177-3AD203B41FA5}">
                      <a16:colId xmlns:a16="http://schemas.microsoft.com/office/drawing/2014/main" val="20007"/>
                    </a:ext>
                  </a:extLst>
                </a:gridCol>
                <a:gridCol w="562574">
                  <a:extLst>
                    <a:ext uri="{9D8B030D-6E8A-4147-A177-3AD203B41FA5}">
                      <a16:colId xmlns:a16="http://schemas.microsoft.com/office/drawing/2014/main" val="20008"/>
                    </a:ext>
                  </a:extLst>
                </a:gridCol>
                <a:gridCol w="562574">
                  <a:extLst>
                    <a:ext uri="{9D8B030D-6E8A-4147-A177-3AD203B41FA5}">
                      <a16:colId xmlns:a16="http://schemas.microsoft.com/office/drawing/2014/main" val="20009"/>
                    </a:ext>
                  </a:extLst>
                </a:gridCol>
              </a:tblGrid>
              <a:tr h="435134">
                <a:tc>
                  <a:txBody>
                    <a:bodyPr/>
                    <a:lstStyle/>
                    <a:p>
                      <a:pPr marL="107950" marR="71755" algn="r">
                        <a:lnSpc>
                          <a:spcPct val="107000"/>
                        </a:lnSpc>
                        <a:spcBef>
                          <a:spcPts val="1000"/>
                        </a:spcBef>
                        <a:spcAft>
                          <a:spcPts val="1000"/>
                        </a:spcAft>
                      </a:pPr>
                      <a:r>
                        <a:rPr lang="en-GB" sz="1600" b="1" dirty="0">
                          <a:effectLst/>
                        </a:rPr>
                        <a:t>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10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10000"/>
                  </a:ext>
                </a:extLst>
              </a:tr>
              <a:tr h="435134">
                <a:tc>
                  <a:txBody>
                    <a:bodyPr/>
                    <a:lstStyle/>
                    <a:p>
                      <a:pPr marL="107950" marR="71755" algn="r">
                        <a:lnSpc>
                          <a:spcPct val="107000"/>
                        </a:lnSpc>
                        <a:spcBef>
                          <a:spcPts val="1000"/>
                        </a:spcBef>
                        <a:spcAft>
                          <a:spcPts val="1000"/>
                        </a:spcAft>
                      </a:pPr>
                      <a:r>
                        <a:rPr lang="en-GB" sz="1600" b="1" dirty="0">
                          <a:effectLst/>
                        </a:rPr>
                        <a:t>11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12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13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14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15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16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17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18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19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20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10001"/>
                  </a:ext>
                </a:extLst>
              </a:tr>
              <a:tr h="435134">
                <a:tc>
                  <a:txBody>
                    <a:bodyPr/>
                    <a:lstStyle/>
                    <a:p>
                      <a:pPr marL="107950" marR="71755" algn="r">
                        <a:lnSpc>
                          <a:spcPct val="107000"/>
                        </a:lnSpc>
                        <a:spcBef>
                          <a:spcPts val="1000"/>
                        </a:spcBef>
                        <a:spcAft>
                          <a:spcPts val="1000"/>
                        </a:spcAft>
                      </a:pPr>
                      <a:r>
                        <a:rPr lang="en-GB" sz="1600" b="1" dirty="0">
                          <a:effectLst/>
                        </a:rPr>
                        <a:t>21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22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23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24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25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26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27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28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29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30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10002"/>
                  </a:ext>
                </a:extLst>
              </a:tr>
              <a:tr h="435134">
                <a:tc>
                  <a:txBody>
                    <a:bodyPr/>
                    <a:lstStyle/>
                    <a:p>
                      <a:pPr marL="107950" marR="71755" algn="r">
                        <a:lnSpc>
                          <a:spcPct val="107000"/>
                        </a:lnSpc>
                        <a:spcBef>
                          <a:spcPts val="1000"/>
                        </a:spcBef>
                        <a:spcAft>
                          <a:spcPts val="1000"/>
                        </a:spcAft>
                      </a:pPr>
                      <a:r>
                        <a:rPr lang="en-GB" sz="1600" b="1" dirty="0">
                          <a:effectLst/>
                        </a:rPr>
                        <a:t>31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32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33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34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35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36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37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38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39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40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10003"/>
                  </a:ext>
                </a:extLst>
              </a:tr>
              <a:tr h="435134">
                <a:tc>
                  <a:txBody>
                    <a:bodyPr/>
                    <a:lstStyle/>
                    <a:p>
                      <a:pPr marL="107950" marR="71755" algn="r">
                        <a:lnSpc>
                          <a:spcPct val="107000"/>
                        </a:lnSpc>
                        <a:spcBef>
                          <a:spcPts val="1000"/>
                        </a:spcBef>
                        <a:spcAft>
                          <a:spcPts val="1000"/>
                        </a:spcAft>
                      </a:pPr>
                      <a:r>
                        <a:rPr lang="en-GB" sz="1600" b="1" dirty="0">
                          <a:effectLst/>
                        </a:rPr>
                        <a:t>41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42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43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44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45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46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47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48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49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50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10004"/>
                  </a:ext>
                </a:extLst>
              </a:tr>
              <a:tr h="435134">
                <a:tc>
                  <a:txBody>
                    <a:bodyPr/>
                    <a:lstStyle/>
                    <a:p>
                      <a:pPr marL="107950" marR="71755" algn="r">
                        <a:lnSpc>
                          <a:spcPct val="107000"/>
                        </a:lnSpc>
                        <a:spcBef>
                          <a:spcPts val="1000"/>
                        </a:spcBef>
                        <a:spcAft>
                          <a:spcPts val="1000"/>
                        </a:spcAft>
                      </a:pPr>
                      <a:r>
                        <a:rPr lang="en-GB" sz="1600" b="1" dirty="0">
                          <a:effectLst/>
                        </a:rPr>
                        <a:t>51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52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53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54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55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56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57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58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59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60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10005"/>
                  </a:ext>
                </a:extLst>
              </a:tr>
              <a:tr h="435134">
                <a:tc>
                  <a:txBody>
                    <a:bodyPr/>
                    <a:lstStyle/>
                    <a:p>
                      <a:pPr marL="107950" marR="71755" algn="r">
                        <a:lnSpc>
                          <a:spcPct val="107000"/>
                        </a:lnSpc>
                        <a:spcBef>
                          <a:spcPts val="1000"/>
                        </a:spcBef>
                        <a:spcAft>
                          <a:spcPts val="1000"/>
                        </a:spcAft>
                      </a:pPr>
                      <a:r>
                        <a:rPr lang="en-GB" sz="1600" b="1" dirty="0">
                          <a:effectLst/>
                        </a:rPr>
                        <a:t>61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62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63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64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65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66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67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68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69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70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10006"/>
                  </a:ext>
                </a:extLst>
              </a:tr>
              <a:tr h="435134">
                <a:tc>
                  <a:txBody>
                    <a:bodyPr/>
                    <a:lstStyle/>
                    <a:p>
                      <a:pPr marL="107950" marR="71755" algn="r">
                        <a:lnSpc>
                          <a:spcPct val="107000"/>
                        </a:lnSpc>
                        <a:spcBef>
                          <a:spcPts val="1000"/>
                        </a:spcBef>
                        <a:spcAft>
                          <a:spcPts val="1000"/>
                        </a:spcAft>
                      </a:pPr>
                      <a:r>
                        <a:rPr lang="en-GB" sz="1600" b="1" dirty="0">
                          <a:effectLst/>
                        </a:rPr>
                        <a:t>71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72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73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74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75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76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77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78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79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80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10007"/>
                  </a:ext>
                </a:extLst>
              </a:tr>
              <a:tr h="435134">
                <a:tc>
                  <a:txBody>
                    <a:bodyPr/>
                    <a:lstStyle/>
                    <a:p>
                      <a:pPr marL="107950" marR="71755" algn="r">
                        <a:lnSpc>
                          <a:spcPct val="107000"/>
                        </a:lnSpc>
                        <a:spcBef>
                          <a:spcPts val="1000"/>
                        </a:spcBef>
                        <a:spcAft>
                          <a:spcPts val="1000"/>
                        </a:spcAft>
                      </a:pPr>
                      <a:r>
                        <a:rPr lang="en-GB" sz="1600" b="1" dirty="0">
                          <a:effectLst/>
                        </a:rPr>
                        <a:t>81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82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83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84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85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86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87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88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89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90</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10008"/>
                  </a:ext>
                </a:extLst>
              </a:tr>
              <a:tr h="435134">
                <a:tc>
                  <a:txBody>
                    <a:bodyPr/>
                    <a:lstStyle/>
                    <a:p>
                      <a:pPr marL="107950" marR="71755" algn="r">
                        <a:lnSpc>
                          <a:spcPct val="107000"/>
                        </a:lnSpc>
                        <a:spcBef>
                          <a:spcPts val="1000"/>
                        </a:spcBef>
                        <a:spcAft>
                          <a:spcPts val="1000"/>
                        </a:spcAft>
                      </a:pPr>
                      <a:r>
                        <a:rPr lang="en-GB" sz="1600" b="1" dirty="0">
                          <a:effectLst/>
                        </a:rPr>
                        <a:t>91</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92</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93</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94</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95</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96</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97</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98</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99</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solidFill>
                      <a:schemeClr val="bg1"/>
                    </a:solidFill>
                  </a:tcPr>
                </a:tc>
                <a:tc>
                  <a:txBody>
                    <a:bodyPr/>
                    <a:lstStyle/>
                    <a:p>
                      <a:pPr marL="107950" marR="71755" algn="r">
                        <a:lnSpc>
                          <a:spcPct val="107000"/>
                        </a:lnSpc>
                        <a:spcBef>
                          <a:spcPts val="1000"/>
                        </a:spcBef>
                        <a:spcAft>
                          <a:spcPts val="1000"/>
                        </a:spcAft>
                      </a:pPr>
                      <a:r>
                        <a:rPr lang="en-GB" sz="1600" b="1" dirty="0">
                          <a:effectLst/>
                        </a:rPr>
                        <a:t>100</a:t>
                      </a:r>
                      <a:endParaRPr lang="en-GB" sz="1600" b="1" dirty="0">
                        <a:effectLst/>
                        <a:latin typeface="Calibri"/>
                        <a:ea typeface="Calibri" panose="020F0502020204030204" pitchFamily="34" charset="0"/>
                        <a:cs typeface="Times New Roman"/>
                      </a:endParaRPr>
                    </a:p>
                  </a:txBody>
                  <a:tcPr marL="0" marR="0" marT="0" marB="0" anchor="ctr">
                    <a:solidFill>
                      <a:schemeClr val="bg1"/>
                    </a:solidFill>
                  </a:tcPr>
                </a:tc>
                <a:extLst>
                  <a:ext uri="{0D108BD9-81ED-4DB2-BD59-A6C34878D82A}">
                    <a16:rowId xmlns:a16="http://schemas.microsoft.com/office/drawing/2014/main" val="10009"/>
                  </a:ext>
                </a:extLst>
              </a:tr>
            </a:tbl>
          </a:graphicData>
        </a:graphic>
      </p:graphicFrame>
      <p:sp>
        <p:nvSpPr>
          <p:cNvPr id="15" name="TextBox 3"/>
          <p:cNvSpPr txBox="1">
            <a:spLocks noChangeArrowheads="1"/>
          </p:cNvSpPr>
          <p:nvPr/>
        </p:nvSpPr>
        <p:spPr bwMode="auto">
          <a:xfrm>
            <a:off x="1196228" y="1439532"/>
            <a:ext cx="6261212" cy="4370427"/>
          </a:xfrm>
          <a:prstGeom prst="rect">
            <a:avLst/>
          </a:prstGeom>
          <a:solidFill>
            <a:schemeClr val="bg1"/>
          </a:solidFill>
          <a:ln w="28575">
            <a:solidFill>
              <a:srgbClr val="00A2A2"/>
            </a:solid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spcBef>
                <a:spcPts val="1200"/>
              </a:spcBef>
            </a:pPr>
            <a:r>
              <a:rPr lang="en-GB" altLang="en-US" sz="2400" b="1" dirty="0">
                <a:solidFill>
                  <a:srgbClr val="000000"/>
                </a:solidFill>
                <a:latin typeface="Verdana" panose="020B0604030504040204" pitchFamily="34" charset="0"/>
                <a:ea typeface="Verdana" panose="020B0604030504040204" pitchFamily="34" charset="0"/>
                <a:cs typeface="Verdana" panose="020B0604030504040204" pitchFamily="34" charset="0"/>
              </a:rPr>
              <a:t>Worksheet 3: 100 grid</a:t>
            </a:r>
          </a:p>
          <a:p>
            <a:pPr lvl="1">
              <a:spcBef>
                <a:spcPts val="1200"/>
              </a:spcBef>
            </a:pPr>
            <a:r>
              <a:rPr lang="en-GB" altLang="en-US" sz="2400" i="1" dirty="0">
                <a:solidFill>
                  <a:srgbClr val="000000"/>
                </a:solidFill>
                <a:latin typeface="Verdana" panose="020B0604030504040204" pitchFamily="34" charset="0"/>
                <a:ea typeface="Verdana" panose="020B0604030504040204" pitchFamily="34" charset="0"/>
                <a:cs typeface="Verdana" panose="020B0604030504040204" pitchFamily="34" charset="0"/>
              </a:rPr>
              <a:t>Now have a go yourself!</a:t>
            </a:r>
          </a:p>
          <a:p>
            <a:pPr>
              <a:spcBef>
                <a:spcPts val="1200"/>
              </a:spcBef>
            </a:pPr>
            <a:endParaRPr lang="en-GB" altLang="en-US" sz="24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ts val="1200"/>
              </a:spcBef>
            </a:pPr>
            <a:endParaRPr lang="en-GB" altLang="en-US" sz="24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ts val="1200"/>
              </a:spcBef>
            </a:pPr>
            <a:endParaRPr lang="en-GB" altLang="en-US" sz="24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ts val="1200"/>
              </a:spcBef>
            </a:pPr>
            <a:endParaRPr lang="en-GB" altLang="en-US" sz="24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ts val="1200"/>
              </a:spcBef>
            </a:pPr>
            <a:r>
              <a:rPr lang="en-GB" altLang="en-US" sz="2400" b="1" dirty="0">
                <a:solidFill>
                  <a:srgbClr val="000000"/>
                </a:solidFill>
                <a:latin typeface="Verdana" panose="020B0604030504040204" pitchFamily="34" charset="0"/>
                <a:ea typeface="Verdana" panose="020B0604030504040204" pitchFamily="34" charset="0"/>
                <a:cs typeface="Verdana" panose="020B0604030504040204" pitchFamily="34" charset="0"/>
              </a:rPr>
              <a:t>What do you think of this method?</a:t>
            </a:r>
          </a:p>
          <a:p>
            <a:pPr lvl="1">
              <a:spcBef>
                <a:spcPts val="1200"/>
              </a:spcBef>
            </a:pPr>
            <a:r>
              <a:rPr lang="en-GB" altLang="en-US" sz="2400" i="1" dirty="0">
                <a:solidFill>
                  <a:srgbClr val="000000"/>
                </a:solidFill>
                <a:latin typeface="Verdana" panose="020B0604030504040204" pitchFamily="34" charset="0"/>
                <a:ea typeface="Verdana" panose="020B0604030504040204" pitchFamily="34" charset="0"/>
                <a:cs typeface="Verdana" panose="020B0604030504040204" pitchFamily="34" charset="0"/>
              </a:rPr>
              <a:t>Key questions to think about…</a:t>
            </a:r>
          </a:p>
          <a:p>
            <a:endParaRPr lang="en-GB" altLang="en-US" sz="16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a:extLst>
              <a:ext uri="{FF2B5EF4-FFF2-40B4-BE49-F238E27FC236}">
                <a16:creationId xmlns:a16="http://schemas.microsoft.com/office/drawing/2014/main" id="{80E5D1E0-58C5-4439-8930-6319CDAB0769}"/>
              </a:ext>
            </a:extLst>
          </p:cNvPr>
          <p:cNvSpPr txBox="1"/>
          <p:nvPr/>
        </p:nvSpPr>
        <p:spPr>
          <a:xfrm>
            <a:off x="4320138" y="2792807"/>
            <a:ext cx="3814037" cy="1323439"/>
          </a:xfrm>
          <a:prstGeom prst="rect">
            <a:avLst/>
          </a:prstGeom>
          <a:solidFill>
            <a:schemeClr val="bg1"/>
          </a:solidFill>
          <a:ln w="28575">
            <a:solidFill>
              <a:srgbClr val="00A2A2"/>
            </a:solidFill>
          </a:ln>
        </p:spPr>
        <p:txBody>
          <a:bodyPr wrap="square" rtlCol="0">
            <a:spAutoFit/>
          </a:bodyPr>
          <a:lstStyle/>
          <a:p>
            <a:r>
              <a:rPr lang="en-GB" sz="1600" i="1" dirty="0">
                <a:solidFill>
                  <a:srgbClr val="000000"/>
                </a:solidFill>
                <a:latin typeface="Verdana" panose="020B0604030504040204" pitchFamily="34" charset="0"/>
                <a:ea typeface="Verdana" panose="020B0604030504040204" pitchFamily="34" charset="0"/>
                <a:cs typeface="Verdana" panose="020B0604030504040204" pitchFamily="34" charset="0"/>
              </a:rPr>
              <a:t>Note: all but one number have an easy to recognise ‘times table’ pattern on the grid. Identify these patterns to help you sieve more easily.  </a:t>
            </a:r>
          </a:p>
        </p:txBody>
      </p:sp>
    </p:spTree>
    <p:extLst>
      <p:ext uri="{BB962C8B-B14F-4D97-AF65-F5344CB8AC3E}">
        <p14:creationId xmlns:p14="http://schemas.microsoft.com/office/powerpoint/2010/main" val="22911407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a:solidFill>
            <a:schemeClr val="bg1"/>
          </a:solidFill>
        </p:spPr>
      </p:pic>
      <p:sp>
        <p:nvSpPr>
          <p:cNvPr id="7" name="TextBox 4"/>
          <p:cNvSpPr txBox="1">
            <a:spLocks noChangeArrowheads="1"/>
          </p:cNvSpPr>
          <p:nvPr/>
        </p:nvSpPr>
        <p:spPr bwMode="auto">
          <a:xfrm>
            <a:off x="1308735" y="114210"/>
            <a:ext cx="6992303" cy="769441"/>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3. Extending the pattern…</a:t>
            </a:r>
          </a:p>
          <a:p>
            <a:r>
              <a:rPr lang="en-GB" altLang="en-US" sz="2000" i="1" dirty="0">
                <a:solidFill>
                  <a:srgbClr val="00A2A2"/>
                </a:solidFill>
                <a:latin typeface="Verdana" panose="020B0604030504040204" pitchFamily="34" charset="0"/>
              </a:rPr>
              <a:t>Key questions to think about</a:t>
            </a:r>
            <a:endParaRPr lang="en-GB" altLang="en-US" sz="2800" i="1" dirty="0">
              <a:solidFill>
                <a:srgbClr val="00A2A2"/>
              </a:solidFill>
              <a:latin typeface="Verdana" panose="020B0604030504040204" pitchFamily="34" charset="0"/>
            </a:endParaRPr>
          </a:p>
        </p:txBody>
      </p:sp>
      <p:sp>
        <p:nvSpPr>
          <p:cNvPr id="3" name="Rectangle 2"/>
          <p:cNvSpPr/>
          <p:nvPr/>
        </p:nvSpPr>
        <p:spPr>
          <a:xfrm>
            <a:off x="1417417" y="1022151"/>
            <a:ext cx="7632919" cy="953403"/>
          </a:xfrm>
          <a:prstGeom prst="rect">
            <a:avLst/>
          </a:prstGeom>
        </p:spPr>
        <p:txBody>
          <a:bodyPr wrap="square">
            <a:spAutoFit/>
          </a:bodyPr>
          <a:lstStyle/>
          <a:p>
            <a:pPr marL="285750" indent="-285750">
              <a:lnSpc>
                <a:spcPct val="150000"/>
              </a:lnSpc>
              <a:buClr>
                <a:srgbClr val="00A2A2"/>
              </a:buClr>
              <a:buFont typeface="Arial" panose="020B0604020202020204" pitchFamily="34" charset="0"/>
              <a:buChar char="•"/>
            </a:pPr>
            <a:r>
              <a:rPr lang="en-GB" sz="2000" b="1" dirty="0">
                <a:solidFill>
                  <a:srgbClr val="000000"/>
                </a:solidFill>
                <a:latin typeface="Verdana" panose="020B0604030504040204" pitchFamily="34" charset="0"/>
                <a:ea typeface="Verdana" panose="020B0604030504040204" pitchFamily="34" charset="0"/>
                <a:cs typeface="Verdana" panose="020B0604030504040204" pitchFamily="34" charset="0"/>
              </a:rPr>
              <a:t>Which numbers get crossed out more than once, and why? </a:t>
            </a:r>
            <a:endParaRPr lang="en-GB" sz="2000" b="1" i="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Rectangle 9">
            <a:extLst>
              <a:ext uri="{FF2B5EF4-FFF2-40B4-BE49-F238E27FC236}">
                <a16:creationId xmlns:a16="http://schemas.microsoft.com/office/drawing/2014/main" id="{1E5C1297-1DFF-4310-BCB9-95EEAFB50DC2}"/>
              </a:ext>
            </a:extLst>
          </p:cNvPr>
          <p:cNvSpPr/>
          <p:nvPr/>
        </p:nvSpPr>
        <p:spPr>
          <a:xfrm>
            <a:off x="1417416" y="2421967"/>
            <a:ext cx="7147464" cy="953403"/>
          </a:xfrm>
          <a:prstGeom prst="rect">
            <a:avLst/>
          </a:prstGeom>
        </p:spPr>
        <p:txBody>
          <a:bodyPr wrap="square">
            <a:spAutoFit/>
          </a:bodyPr>
          <a:lstStyle/>
          <a:p>
            <a:pPr marL="285750" indent="-285750">
              <a:lnSpc>
                <a:spcPct val="150000"/>
              </a:lnSpc>
              <a:buClr>
                <a:srgbClr val="00A2A2"/>
              </a:buClr>
              <a:buFont typeface="Arial" panose="020B0604020202020204" pitchFamily="34" charset="0"/>
              <a:buChar char="•"/>
            </a:pPr>
            <a:r>
              <a:rPr lang="en-GB" sz="2000" b="1" dirty="0">
                <a:solidFill>
                  <a:srgbClr val="000000"/>
                </a:solidFill>
                <a:latin typeface="Verdana" panose="020B0604030504040204" pitchFamily="34" charset="0"/>
                <a:ea typeface="Verdana" panose="020B0604030504040204" pitchFamily="34" charset="0"/>
                <a:cs typeface="Verdana" panose="020B0604030504040204" pitchFamily="34" charset="0"/>
              </a:rPr>
              <a:t>Which numbers don't get crossed out at all, and why? </a:t>
            </a:r>
            <a:endParaRPr lang="en-GB" sz="2000" b="1" i="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a:extLst>
              <a:ext uri="{FF2B5EF4-FFF2-40B4-BE49-F238E27FC236}">
                <a16:creationId xmlns:a16="http://schemas.microsoft.com/office/drawing/2014/main" id="{28CAFABE-AF76-4145-BB0E-FBBCA3D34246}"/>
              </a:ext>
            </a:extLst>
          </p:cNvPr>
          <p:cNvSpPr/>
          <p:nvPr/>
        </p:nvSpPr>
        <p:spPr>
          <a:xfrm>
            <a:off x="1417416" y="4790863"/>
            <a:ext cx="6637497" cy="953403"/>
          </a:xfrm>
          <a:prstGeom prst="rect">
            <a:avLst/>
          </a:prstGeom>
        </p:spPr>
        <p:txBody>
          <a:bodyPr wrap="square">
            <a:spAutoFit/>
          </a:bodyPr>
          <a:lstStyle/>
          <a:p>
            <a:pPr marL="285750" indent="-285750">
              <a:lnSpc>
                <a:spcPct val="150000"/>
              </a:lnSpc>
              <a:buClr>
                <a:srgbClr val="00A2A2"/>
              </a:buClr>
              <a:buFont typeface="Arial" panose="020B0604020202020204" pitchFamily="34" charset="0"/>
              <a:buChar char="•"/>
            </a:pPr>
            <a:r>
              <a:rPr lang="en-GB" sz="2000" b="1" dirty="0">
                <a:solidFill>
                  <a:srgbClr val="000000"/>
                </a:solidFill>
                <a:latin typeface="Verdana" panose="020B0604030504040204" pitchFamily="34" charset="0"/>
                <a:ea typeface="Verdana" panose="020B0604030504040204" pitchFamily="34" charset="0"/>
                <a:cs typeface="Verdana" panose="020B0604030504040204" pitchFamily="34" charset="0"/>
              </a:rPr>
              <a:t>Why do you not need to test for 4, 6, or any number above 7 in this grid?</a:t>
            </a:r>
            <a:endParaRPr lang="en-GB" sz="2000" b="1" i="1" dirty="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Rectangle 11">
            <a:extLst>
              <a:ext uri="{FF2B5EF4-FFF2-40B4-BE49-F238E27FC236}">
                <a16:creationId xmlns:a16="http://schemas.microsoft.com/office/drawing/2014/main" id="{594EA32E-F52D-4B04-B366-599702785DFA}"/>
              </a:ext>
            </a:extLst>
          </p:cNvPr>
          <p:cNvSpPr/>
          <p:nvPr/>
        </p:nvSpPr>
        <p:spPr>
          <a:xfrm>
            <a:off x="3823715" y="1378894"/>
            <a:ext cx="6637497" cy="607154"/>
          </a:xfrm>
          <a:prstGeom prst="rect">
            <a:avLst/>
          </a:prstGeom>
        </p:spPr>
        <p:txBody>
          <a:bodyPr wrap="square">
            <a:spAutoFit/>
          </a:bodyPr>
          <a:lstStyle/>
          <a:p>
            <a:pPr marL="285750" indent="-285750">
              <a:lnSpc>
                <a:spcPct val="200000"/>
              </a:lnSpc>
              <a:buClr>
                <a:srgbClr val="00A2A2"/>
              </a:buClr>
              <a:buFont typeface="Arial" panose="020B0604020202020204" pitchFamily="34" charset="0"/>
              <a:buChar char="•"/>
            </a:pPr>
            <a:r>
              <a:rPr lang="en-GB" sz="2000" i="1" dirty="0">
                <a:solidFill>
                  <a:srgbClr val="FF0000"/>
                </a:solidFill>
                <a:latin typeface="Verdana" panose="020B0604030504040204" pitchFamily="34" charset="0"/>
                <a:ea typeface="Verdana" panose="020B0604030504040204" pitchFamily="34" charset="0"/>
                <a:cs typeface="Verdana" panose="020B0604030504040204" pitchFamily="34" charset="0"/>
              </a:rPr>
              <a:t>Numbers with multiple prime factors</a:t>
            </a:r>
            <a:endParaRPr lang="en-GB" sz="2000" i="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12">
            <a:extLst>
              <a:ext uri="{FF2B5EF4-FFF2-40B4-BE49-F238E27FC236}">
                <a16:creationId xmlns:a16="http://schemas.microsoft.com/office/drawing/2014/main" id="{4A92BD46-109A-47A7-9930-F0454378F6E9}"/>
              </a:ext>
            </a:extLst>
          </p:cNvPr>
          <p:cNvSpPr/>
          <p:nvPr/>
        </p:nvSpPr>
        <p:spPr>
          <a:xfrm>
            <a:off x="3823715" y="2776246"/>
            <a:ext cx="6637497" cy="607154"/>
          </a:xfrm>
          <a:prstGeom prst="rect">
            <a:avLst/>
          </a:prstGeom>
        </p:spPr>
        <p:txBody>
          <a:bodyPr wrap="square">
            <a:spAutoFit/>
          </a:bodyPr>
          <a:lstStyle/>
          <a:p>
            <a:pPr marL="285750" indent="-285750">
              <a:lnSpc>
                <a:spcPct val="200000"/>
              </a:lnSpc>
              <a:buClr>
                <a:srgbClr val="00A2A2"/>
              </a:buClr>
              <a:buFont typeface="Arial" panose="020B0604020202020204" pitchFamily="34" charset="0"/>
              <a:buChar char="•"/>
            </a:pPr>
            <a:r>
              <a:rPr lang="en-GB" sz="2000" i="1" dirty="0">
                <a:solidFill>
                  <a:srgbClr val="FF0000"/>
                </a:solidFill>
                <a:latin typeface="Verdana" panose="020B0604030504040204" pitchFamily="34" charset="0"/>
                <a:ea typeface="Verdana" panose="020B0604030504040204" pitchFamily="34" charset="0"/>
                <a:cs typeface="Verdana" panose="020B0604030504040204" pitchFamily="34" charset="0"/>
              </a:rPr>
              <a:t>Prime numbers</a:t>
            </a:r>
            <a:endParaRPr lang="en-GB" sz="2000" i="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Rectangle 13">
            <a:extLst>
              <a:ext uri="{FF2B5EF4-FFF2-40B4-BE49-F238E27FC236}">
                <a16:creationId xmlns:a16="http://schemas.microsoft.com/office/drawing/2014/main" id="{87B8DDF6-9D27-4557-8F47-9CE68470EA9B}"/>
              </a:ext>
            </a:extLst>
          </p:cNvPr>
          <p:cNvSpPr/>
          <p:nvPr/>
        </p:nvSpPr>
        <p:spPr>
          <a:xfrm>
            <a:off x="1417416" y="3579060"/>
            <a:ext cx="7147464" cy="953403"/>
          </a:xfrm>
          <a:prstGeom prst="rect">
            <a:avLst/>
          </a:prstGeom>
        </p:spPr>
        <p:txBody>
          <a:bodyPr wrap="square">
            <a:spAutoFit/>
          </a:bodyPr>
          <a:lstStyle/>
          <a:p>
            <a:pPr marL="285750" indent="-285750">
              <a:lnSpc>
                <a:spcPct val="150000"/>
              </a:lnSpc>
              <a:buClr>
                <a:srgbClr val="00A2A2"/>
              </a:buClr>
              <a:buFont typeface="Arial" panose="020B0604020202020204" pitchFamily="34" charset="0"/>
              <a:buChar char="•"/>
            </a:pPr>
            <a:r>
              <a:rPr lang="en-GB" sz="2000" b="1" dirty="0">
                <a:solidFill>
                  <a:srgbClr val="000000"/>
                </a:solidFill>
                <a:latin typeface="Verdana" panose="020B0604030504040204" pitchFamily="34" charset="0"/>
                <a:ea typeface="Verdana" panose="020B0604030504040204" pitchFamily="34" charset="0"/>
                <a:cs typeface="Verdana" panose="020B0604030504040204" pitchFamily="34" charset="0"/>
              </a:rPr>
              <a:t>What pattern on the grid did the 3 times table have?</a:t>
            </a:r>
            <a:endParaRPr lang="en-GB" sz="2000" b="1" i="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Rectangle 14">
            <a:extLst>
              <a:ext uri="{FF2B5EF4-FFF2-40B4-BE49-F238E27FC236}">
                <a16:creationId xmlns:a16="http://schemas.microsoft.com/office/drawing/2014/main" id="{B97F0A08-D764-4A0F-830B-6FA3D5BD98CA}"/>
              </a:ext>
            </a:extLst>
          </p:cNvPr>
          <p:cNvSpPr/>
          <p:nvPr/>
        </p:nvSpPr>
        <p:spPr>
          <a:xfrm>
            <a:off x="3823715" y="3943450"/>
            <a:ext cx="6637497" cy="607154"/>
          </a:xfrm>
          <a:prstGeom prst="rect">
            <a:avLst/>
          </a:prstGeom>
        </p:spPr>
        <p:txBody>
          <a:bodyPr wrap="square">
            <a:spAutoFit/>
          </a:bodyPr>
          <a:lstStyle/>
          <a:p>
            <a:pPr marL="285750" indent="-285750">
              <a:lnSpc>
                <a:spcPct val="200000"/>
              </a:lnSpc>
              <a:buClr>
                <a:srgbClr val="00A2A2"/>
              </a:buClr>
              <a:buFont typeface="Arial" panose="020B0604020202020204" pitchFamily="34" charset="0"/>
              <a:buChar char="•"/>
            </a:pPr>
            <a:r>
              <a:rPr lang="en-GB" sz="2000" i="1" dirty="0">
                <a:solidFill>
                  <a:srgbClr val="FF0000"/>
                </a:solidFill>
                <a:latin typeface="Verdana" panose="020B0604030504040204" pitchFamily="34" charset="0"/>
                <a:ea typeface="Verdana" panose="020B0604030504040204" pitchFamily="34" charset="0"/>
                <a:cs typeface="Verdana" panose="020B0604030504040204" pitchFamily="34" charset="0"/>
              </a:rPr>
              <a:t>Diagonal pattern</a:t>
            </a:r>
            <a:endParaRPr lang="en-GB" sz="2000" i="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420395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a:solidFill>
            <a:schemeClr val="bg1"/>
          </a:solidFill>
        </p:spPr>
      </p:pic>
      <p:sp>
        <p:nvSpPr>
          <p:cNvPr id="7" name="TextBox 4"/>
          <p:cNvSpPr txBox="1">
            <a:spLocks noChangeArrowheads="1"/>
          </p:cNvSpPr>
          <p:nvPr/>
        </p:nvSpPr>
        <p:spPr bwMode="auto">
          <a:xfrm>
            <a:off x="1308735" y="114210"/>
            <a:ext cx="6992303" cy="1815882"/>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3. Extending the pattern…</a:t>
            </a:r>
          </a:p>
          <a:p>
            <a:endParaRPr lang="en-GB" altLang="en-US" sz="2800" b="1" dirty="0">
              <a:latin typeface="Verdana" panose="020B0604030504040204" pitchFamily="34" charset="0"/>
            </a:endParaRPr>
          </a:p>
          <a:p>
            <a:endParaRPr lang="en-GB" altLang="en-US" sz="2800" dirty="0">
              <a:latin typeface="Verdana" panose="020B0604030504040204" pitchFamily="34" charset="0"/>
            </a:endParaRPr>
          </a:p>
          <a:p>
            <a:endParaRPr lang="en-GB" altLang="en-US" sz="2800" dirty="0">
              <a:latin typeface="Verdana" panose="020B0604030504040204" pitchFamily="34" charset="0"/>
            </a:endParaRPr>
          </a:p>
        </p:txBody>
      </p:sp>
      <p:sp>
        <p:nvSpPr>
          <p:cNvPr id="11" name="Rectangle 10">
            <a:extLst>
              <a:ext uri="{FF2B5EF4-FFF2-40B4-BE49-F238E27FC236}">
                <a16:creationId xmlns:a16="http://schemas.microsoft.com/office/drawing/2014/main" id="{28CAFABE-AF76-4145-BB0E-FBBCA3D34246}"/>
              </a:ext>
            </a:extLst>
          </p:cNvPr>
          <p:cNvSpPr/>
          <p:nvPr/>
        </p:nvSpPr>
        <p:spPr>
          <a:xfrm>
            <a:off x="1197768" y="855861"/>
            <a:ext cx="6637497" cy="953403"/>
          </a:xfrm>
          <a:prstGeom prst="rect">
            <a:avLst/>
          </a:prstGeom>
        </p:spPr>
        <p:txBody>
          <a:bodyPr wrap="square">
            <a:spAutoFit/>
          </a:bodyPr>
          <a:lstStyle/>
          <a:p>
            <a:pPr marL="285750" indent="-285750">
              <a:lnSpc>
                <a:spcPct val="150000"/>
              </a:lnSpc>
              <a:buClr>
                <a:srgbClr val="00A2A2"/>
              </a:buClr>
              <a:buFont typeface="Arial" panose="020B0604020202020204" pitchFamily="34" charset="0"/>
              <a:buChar char="•"/>
            </a:pPr>
            <a:r>
              <a:rPr lang="en-GB" sz="2000" b="1" dirty="0">
                <a:solidFill>
                  <a:srgbClr val="000000"/>
                </a:solidFill>
                <a:latin typeface="Verdana" panose="020B0604030504040204" pitchFamily="34" charset="0"/>
                <a:ea typeface="Verdana" panose="020B0604030504040204" pitchFamily="34" charset="0"/>
                <a:cs typeface="Verdana" panose="020B0604030504040204" pitchFamily="34" charset="0"/>
              </a:rPr>
              <a:t>Why do you not need to test for 4, 6, or any number above 7 in this grid?</a:t>
            </a:r>
            <a:endParaRPr lang="en-GB" sz="2000" b="1" i="1" dirty="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Rectangle 13">
            <a:extLst>
              <a:ext uri="{FF2B5EF4-FFF2-40B4-BE49-F238E27FC236}">
                <a16:creationId xmlns:a16="http://schemas.microsoft.com/office/drawing/2014/main" id="{B70E4B04-1DF2-49FB-9B3E-C6655AA256A6}"/>
              </a:ext>
            </a:extLst>
          </p:cNvPr>
          <p:cNvSpPr/>
          <p:nvPr/>
        </p:nvSpPr>
        <p:spPr>
          <a:xfrm>
            <a:off x="1197768" y="2044302"/>
            <a:ext cx="7550696" cy="3723392"/>
          </a:xfrm>
          <a:prstGeom prst="rect">
            <a:avLst/>
          </a:prstGeom>
          <a:solidFill>
            <a:schemeClr val="bg1"/>
          </a:solidFill>
          <a:ln w="28575">
            <a:solidFill>
              <a:srgbClr val="00A2A2"/>
            </a:solidFill>
          </a:ln>
        </p:spPr>
        <p:txBody>
          <a:bodyPr wrap="square">
            <a:spAutoFit/>
          </a:bodyPr>
          <a:lstStyle/>
          <a:p>
            <a:pPr>
              <a:lnSpc>
                <a:spcPct val="150000"/>
              </a:lnSpc>
              <a:buClr>
                <a:srgbClr val="00A2A2"/>
              </a:buClr>
            </a:pPr>
            <a:r>
              <a:rPr lang="en-GB" sz="2000" i="1" dirty="0">
                <a:solidFill>
                  <a:srgbClr val="FF0000"/>
                </a:solidFill>
                <a:latin typeface="Verdana" panose="020B0604030504040204" pitchFamily="34" charset="0"/>
                <a:ea typeface="Verdana" panose="020B0604030504040204" pitchFamily="34" charset="0"/>
                <a:cs typeface="Verdana" panose="020B0604030504040204" pitchFamily="34" charset="0"/>
              </a:rPr>
              <a:t>Because…</a:t>
            </a:r>
          </a:p>
          <a:p>
            <a:pPr marL="285750" indent="-285750">
              <a:lnSpc>
                <a:spcPct val="150000"/>
              </a:lnSpc>
              <a:buClr>
                <a:srgbClr val="00A2A2"/>
              </a:buClr>
              <a:buFont typeface="Arial" panose="020B0604020202020204" pitchFamily="34" charset="0"/>
              <a:buChar char="•"/>
            </a:pPr>
            <a:r>
              <a:rPr lang="en-GB" sz="2000" i="1" dirty="0">
                <a:latin typeface="Verdana" panose="020B0604030504040204" pitchFamily="34" charset="0"/>
                <a:ea typeface="Verdana" panose="020B0604030504040204" pitchFamily="34" charset="0"/>
                <a:cs typeface="Verdana" panose="020B0604030504040204" pitchFamily="34" charset="0"/>
              </a:rPr>
              <a:t> Looking at numbers on the top row: 4, 6, 8, 9 and 10 are multiples of 2 or 3 so have already been sieved. </a:t>
            </a:r>
            <a:r>
              <a:rPr lang="en-GB" sz="2000" b="1" i="1" dirty="0">
                <a:latin typeface="Verdana" panose="020B0604030504040204" pitchFamily="34" charset="0"/>
                <a:ea typeface="Verdana" panose="020B0604030504040204" pitchFamily="34" charset="0"/>
                <a:cs typeface="Verdana" panose="020B0604030504040204" pitchFamily="34" charset="0"/>
              </a:rPr>
              <a:t>In other words, we only need to sieve for prime numbers.</a:t>
            </a:r>
            <a:endParaRPr lang="en-GB" sz="2000" i="1" dirty="0">
              <a:latin typeface="Verdana" panose="020B0604030504040204" pitchFamily="34" charset="0"/>
              <a:ea typeface="Verdana" panose="020B0604030504040204" pitchFamily="34" charset="0"/>
              <a:cs typeface="Verdana" panose="020B0604030504040204" pitchFamily="34" charset="0"/>
            </a:endParaRPr>
          </a:p>
          <a:p>
            <a:pPr marL="285750" indent="-285750">
              <a:lnSpc>
                <a:spcPct val="150000"/>
              </a:lnSpc>
              <a:buClr>
                <a:srgbClr val="00A2A2"/>
              </a:buClr>
              <a:buFont typeface="Arial" panose="020B0604020202020204" pitchFamily="34" charset="0"/>
              <a:buChar char="•"/>
            </a:pPr>
            <a:r>
              <a:rPr lang="en-GB" sz="2000" i="1" dirty="0">
                <a:latin typeface="Verdana" panose="020B0604030504040204" pitchFamily="34" charset="0"/>
                <a:ea typeface="Verdana" panose="020B0604030504040204" pitchFamily="34" charset="0"/>
                <a:cs typeface="Verdana" panose="020B0604030504040204" pitchFamily="34" charset="0"/>
              </a:rPr>
              <a:t>Also, If you chose a number greater than 10 (square root of max number on grid), its factor pair must be less than 10 and has therefore already been sieved. </a:t>
            </a:r>
          </a:p>
        </p:txBody>
      </p:sp>
    </p:spTree>
    <p:extLst>
      <p:ext uri="{BB962C8B-B14F-4D97-AF65-F5344CB8AC3E}">
        <p14:creationId xmlns:p14="http://schemas.microsoft.com/office/powerpoint/2010/main" val="6003737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4"/>
          <p:cNvSpPr txBox="1">
            <a:spLocks noChangeArrowheads="1"/>
          </p:cNvSpPr>
          <p:nvPr/>
        </p:nvSpPr>
        <p:spPr bwMode="auto">
          <a:xfrm>
            <a:off x="1308735" y="114210"/>
            <a:ext cx="6992303" cy="1815882"/>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3. Extending the pattern…</a:t>
            </a:r>
          </a:p>
          <a:p>
            <a:endParaRPr lang="en-GB" altLang="en-US" sz="2800" b="1" dirty="0">
              <a:latin typeface="Verdana" panose="020B0604030504040204" pitchFamily="34" charset="0"/>
            </a:endParaRPr>
          </a:p>
          <a:p>
            <a:endParaRPr lang="en-GB" altLang="en-US" sz="2800" dirty="0">
              <a:latin typeface="Verdana" panose="020B0604030504040204" pitchFamily="34" charset="0"/>
            </a:endParaRPr>
          </a:p>
          <a:p>
            <a:endParaRPr lang="en-GB" altLang="en-US" sz="2800" dirty="0">
              <a:latin typeface="Verdana" panose="020B0604030504040204" pitchFamily="34" charset="0"/>
            </a:endParaRPr>
          </a:p>
        </p:txBody>
      </p:sp>
      <p:sp>
        <p:nvSpPr>
          <p:cNvPr id="5" name="TextBox 1"/>
          <p:cNvSpPr txBox="1">
            <a:spLocks noChangeArrowheads="1"/>
          </p:cNvSpPr>
          <p:nvPr/>
        </p:nvSpPr>
        <p:spPr bwMode="auto">
          <a:xfrm>
            <a:off x="1308735" y="620355"/>
            <a:ext cx="78994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Prime numbers up to 120: Animation of solution</a:t>
            </a: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2119312" y="5350431"/>
            <a:ext cx="4181475" cy="523220"/>
          </a:xfrm>
          <a:prstGeom prst="rect">
            <a:avLst/>
          </a:prstGeom>
        </p:spPr>
        <p:txBody>
          <a:bodyPr wrap="square">
            <a:spAutoFit/>
          </a:bodyPr>
          <a:lstStyle/>
          <a:p>
            <a:r>
              <a:rPr lang="en-GB" sz="1400" dirty="0"/>
              <a:t>https://en.wikipedia.org/wiki/Sieve_of_Eratosthenes#/media/File:Sieve_of_Eratosthenes_animation.gif</a:t>
            </a:r>
          </a:p>
        </p:txBody>
      </p:sp>
      <p:pic>
        <p:nvPicPr>
          <p:cNvPr id="12" name="Picture 11"/>
          <p:cNvPicPr>
            <a:picLocks noChangeAspect="1"/>
          </p:cNvPicPr>
          <p:nvPr/>
        </p:nvPicPr>
        <p:blipFill>
          <a:blip r:embed="rId5"/>
          <a:stretch>
            <a:fillRect/>
          </a:stretch>
        </p:blipFill>
        <p:spPr>
          <a:xfrm>
            <a:off x="2119312" y="1671003"/>
            <a:ext cx="4181475" cy="3429000"/>
          </a:xfrm>
          <a:prstGeom prst="rect">
            <a:avLst/>
          </a:prstGeom>
          <a:ln>
            <a:noFill/>
          </a:ln>
          <a:effectLst>
            <a:outerShdw blurRad="292100" dist="139700" dir="2700000" algn="tl" rotWithShape="0">
              <a:srgbClr val="333333">
                <a:alpha val="65000"/>
              </a:srgbClr>
            </a:outerShdw>
          </a:effectLst>
        </p:spPr>
      </p:pic>
      <p:pic>
        <p:nvPicPr>
          <p:cNvPr id="13" name="Picture 12">
            <a:hlinkClick r:id="rId6"/>
          </p:cNvPr>
          <p:cNvPicPr>
            <a:picLocks noChangeAspect="1"/>
          </p:cNvPicPr>
          <p:nvPr/>
        </p:nvPicPr>
        <p:blipFill>
          <a:blip r:embed="rId7"/>
          <a:stretch>
            <a:fillRect/>
          </a:stretch>
        </p:blipFill>
        <p:spPr>
          <a:xfrm>
            <a:off x="6894368" y="2583713"/>
            <a:ext cx="2117613" cy="1862668"/>
          </a:xfrm>
          <a:prstGeom prst="rect">
            <a:avLst/>
          </a:prstGeom>
        </p:spPr>
      </p:pic>
      <p:sp>
        <p:nvSpPr>
          <p:cNvPr id="16" name="TextBox 3"/>
          <p:cNvSpPr txBox="1">
            <a:spLocks noChangeArrowheads="1"/>
          </p:cNvSpPr>
          <p:nvPr/>
        </p:nvSpPr>
        <p:spPr bwMode="auto">
          <a:xfrm>
            <a:off x="6868056" y="1653435"/>
            <a:ext cx="14115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altLang="en-US" sz="1400" dirty="0">
                <a:solidFill>
                  <a:srgbClr val="000000"/>
                </a:solidFill>
                <a:latin typeface="Verdana" panose="020B0604030504040204" pitchFamily="34" charset="0"/>
                <a:ea typeface="Verdana" panose="020B0604030504040204" pitchFamily="34" charset="0"/>
                <a:cs typeface="Verdana" panose="020B0604030504040204" pitchFamily="34" charset="0"/>
              </a:rPr>
              <a:t>Sieve of Eratosthenes gif</a:t>
            </a:r>
            <a:endParaRPr lang="en-GB" altLang="en-US" sz="16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115281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4"/>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Let’s go bigger</a:t>
            </a:r>
          </a:p>
        </p:txBody>
      </p:sp>
      <p:sp>
        <p:nvSpPr>
          <p:cNvPr id="5" name="TextBox 1"/>
          <p:cNvSpPr txBox="1">
            <a:spLocks noChangeArrowheads="1"/>
          </p:cNvSpPr>
          <p:nvPr/>
        </p:nvSpPr>
        <p:spPr bwMode="auto">
          <a:xfrm>
            <a:off x="1308735" y="620355"/>
            <a:ext cx="7327265" cy="190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Use your new sieving abilities to find all the primes up to 300 (or even more!) </a:t>
            </a:r>
          </a:p>
          <a:p>
            <a:pPr eaLnBrk="1" hangingPunct="1"/>
            <a:endPar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Let’s choose a square number grid that will work best. Which two would you </a:t>
            </a:r>
            <a:r>
              <a:rPr lang="en-GB" altLang="en-US" sz="2000" u="sng" dirty="0">
                <a:solidFill>
                  <a:srgbClr val="000000"/>
                </a:solidFill>
                <a:latin typeface="Verdana" panose="020B0604030504040204" pitchFamily="34" charset="0"/>
                <a:ea typeface="Verdana" panose="020B0604030504040204" pitchFamily="34" charset="0"/>
                <a:cs typeface="Verdana" panose="020B0604030504040204" pitchFamily="34" charset="0"/>
              </a:rPr>
              <a:t>definitely not </a:t>
            </a:r>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choose? …</a:t>
            </a:r>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
          <p:cNvSpPr txBox="1">
            <a:spLocks noChangeArrowheads="1"/>
          </p:cNvSpPr>
          <p:nvPr/>
        </p:nvSpPr>
        <p:spPr bwMode="auto">
          <a:xfrm>
            <a:off x="1308735" y="2097683"/>
            <a:ext cx="2737748"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17 x 17 = </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289</a:t>
            </a:r>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 </a:t>
            </a:r>
          </a:p>
          <a:p>
            <a:pPr eaLnBrk="1" hangingPunct="1"/>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18 x 18 = </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324</a:t>
            </a:r>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19 x 19 = </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361</a:t>
            </a:r>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20 x 20 = </a:t>
            </a:r>
            <a:r>
              <a:rPr lang="en-GB" altLang="en-US" b="1" dirty="0">
                <a:solidFill>
                  <a:srgbClr val="C00000"/>
                </a:solidFill>
                <a:latin typeface="Verdana" panose="020B0604030504040204" pitchFamily="34" charset="0"/>
                <a:ea typeface="Verdana" panose="020B0604030504040204" pitchFamily="34" charset="0"/>
                <a:cs typeface="Verdana" panose="020B0604030504040204" pitchFamily="34" charset="0"/>
              </a:rPr>
              <a:t>400</a:t>
            </a:r>
            <a:endParaRPr lang="en-GB" altLang="en-US"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2" name="Table 1">
            <a:extLst>
              <a:ext uri="{FF2B5EF4-FFF2-40B4-BE49-F238E27FC236}">
                <a16:creationId xmlns:a16="http://schemas.microsoft.com/office/drawing/2014/main" id="{4C5ABA6A-3D37-4F4B-9E86-3C7A16ACD2FA}"/>
              </a:ext>
            </a:extLst>
          </p:cNvPr>
          <p:cNvGraphicFramePr>
            <a:graphicFrameLocks noGrp="1"/>
          </p:cNvGraphicFramePr>
          <p:nvPr>
            <p:extLst>
              <p:ext uri="{D42A27DB-BD31-4B8C-83A1-F6EECF244321}">
                <p14:modId xmlns:p14="http://schemas.microsoft.com/office/powerpoint/2010/main" val="5788566"/>
              </p:ext>
            </p:extLst>
          </p:nvPr>
        </p:nvGraphicFramePr>
        <p:xfrm>
          <a:off x="4622995" y="2392453"/>
          <a:ext cx="4317609" cy="4351337"/>
        </p:xfrm>
        <a:graphic>
          <a:graphicData uri="http://schemas.openxmlformats.org/drawingml/2006/table">
            <a:tbl>
              <a:tblPr>
                <a:tableStyleId>{5C22544A-7EE6-4342-B048-85BDC9FD1C3A}</a:tableStyleId>
              </a:tblPr>
              <a:tblGrid>
                <a:gridCol w="253977">
                  <a:extLst>
                    <a:ext uri="{9D8B030D-6E8A-4147-A177-3AD203B41FA5}">
                      <a16:colId xmlns:a16="http://schemas.microsoft.com/office/drawing/2014/main" val="831161225"/>
                    </a:ext>
                  </a:extLst>
                </a:gridCol>
                <a:gridCol w="253977">
                  <a:extLst>
                    <a:ext uri="{9D8B030D-6E8A-4147-A177-3AD203B41FA5}">
                      <a16:colId xmlns:a16="http://schemas.microsoft.com/office/drawing/2014/main" val="1770912613"/>
                    </a:ext>
                  </a:extLst>
                </a:gridCol>
                <a:gridCol w="253977">
                  <a:extLst>
                    <a:ext uri="{9D8B030D-6E8A-4147-A177-3AD203B41FA5}">
                      <a16:colId xmlns:a16="http://schemas.microsoft.com/office/drawing/2014/main" val="2526516930"/>
                    </a:ext>
                  </a:extLst>
                </a:gridCol>
                <a:gridCol w="253977">
                  <a:extLst>
                    <a:ext uri="{9D8B030D-6E8A-4147-A177-3AD203B41FA5}">
                      <a16:colId xmlns:a16="http://schemas.microsoft.com/office/drawing/2014/main" val="3062718207"/>
                    </a:ext>
                  </a:extLst>
                </a:gridCol>
                <a:gridCol w="253977">
                  <a:extLst>
                    <a:ext uri="{9D8B030D-6E8A-4147-A177-3AD203B41FA5}">
                      <a16:colId xmlns:a16="http://schemas.microsoft.com/office/drawing/2014/main" val="1922841048"/>
                    </a:ext>
                  </a:extLst>
                </a:gridCol>
                <a:gridCol w="253977">
                  <a:extLst>
                    <a:ext uri="{9D8B030D-6E8A-4147-A177-3AD203B41FA5}">
                      <a16:colId xmlns:a16="http://schemas.microsoft.com/office/drawing/2014/main" val="148773209"/>
                    </a:ext>
                  </a:extLst>
                </a:gridCol>
                <a:gridCol w="253977">
                  <a:extLst>
                    <a:ext uri="{9D8B030D-6E8A-4147-A177-3AD203B41FA5}">
                      <a16:colId xmlns:a16="http://schemas.microsoft.com/office/drawing/2014/main" val="2155582143"/>
                    </a:ext>
                  </a:extLst>
                </a:gridCol>
                <a:gridCol w="253977">
                  <a:extLst>
                    <a:ext uri="{9D8B030D-6E8A-4147-A177-3AD203B41FA5}">
                      <a16:colId xmlns:a16="http://schemas.microsoft.com/office/drawing/2014/main" val="1313710235"/>
                    </a:ext>
                  </a:extLst>
                </a:gridCol>
                <a:gridCol w="253977">
                  <a:extLst>
                    <a:ext uri="{9D8B030D-6E8A-4147-A177-3AD203B41FA5}">
                      <a16:colId xmlns:a16="http://schemas.microsoft.com/office/drawing/2014/main" val="644002237"/>
                    </a:ext>
                  </a:extLst>
                </a:gridCol>
                <a:gridCol w="253977">
                  <a:extLst>
                    <a:ext uri="{9D8B030D-6E8A-4147-A177-3AD203B41FA5}">
                      <a16:colId xmlns:a16="http://schemas.microsoft.com/office/drawing/2014/main" val="872395406"/>
                    </a:ext>
                  </a:extLst>
                </a:gridCol>
                <a:gridCol w="253977">
                  <a:extLst>
                    <a:ext uri="{9D8B030D-6E8A-4147-A177-3AD203B41FA5}">
                      <a16:colId xmlns:a16="http://schemas.microsoft.com/office/drawing/2014/main" val="735138858"/>
                    </a:ext>
                  </a:extLst>
                </a:gridCol>
                <a:gridCol w="253977">
                  <a:extLst>
                    <a:ext uri="{9D8B030D-6E8A-4147-A177-3AD203B41FA5}">
                      <a16:colId xmlns:a16="http://schemas.microsoft.com/office/drawing/2014/main" val="4233017453"/>
                    </a:ext>
                  </a:extLst>
                </a:gridCol>
                <a:gridCol w="253977">
                  <a:extLst>
                    <a:ext uri="{9D8B030D-6E8A-4147-A177-3AD203B41FA5}">
                      <a16:colId xmlns:a16="http://schemas.microsoft.com/office/drawing/2014/main" val="1944308087"/>
                    </a:ext>
                  </a:extLst>
                </a:gridCol>
                <a:gridCol w="253977">
                  <a:extLst>
                    <a:ext uri="{9D8B030D-6E8A-4147-A177-3AD203B41FA5}">
                      <a16:colId xmlns:a16="http://schemas.microsoft.com/office/drawing/2014/main" val="827628436"/>
                    </a:ext>
                  </a:extLst>
                </a:gridCol>
                <a:gridCol w="253977">
                  <a:extLst>
                    <a:ext uri="{9D8B030D-6E8A-4147-A177-3AD203B41FA5}">
                      <a16:colId xmlns:a16="http://schemas.microsoft.com/office/drawing/2014/main" val="108441376"/>
                    </a:ext>
                  </a:extLst>
                </a:gridCol>
                <a:gridCol w="253977">
                  <a:extLst>
                    <a:ext uri="{9D8B030D-6E8A-4147-A177-3AD203B41FA5}">
                      <a16:colId xmlns:a16="http://schemas.microsoft.com/office/drawing/2014/main" val="3723401927"/>
                    </a:ext>
                  </a:extLst>
                </a:gridCol>
                <a:gridCol w="253977">
                  <a:extLst>
                    <a:ext uri="{9D8B030D-6E8A-4147-A177-3AD203B41FA5}">
                      <a16:colId xmlns:a16="http://schemas.microsoft.com/office/drawing/2014/main" val="3507832834"/>
                    </a:ext>
                  </a:extLst>
                </a:gridCol>
              </a:tblGrid>
              <a:tr h="255961">
                <a:tc>
                  <a:txBody>
                    <a:bodyPr/>
                    <a:lstStyle/>
                    <a:p>
                      <a:pPr algn="ctr" fontAlgn="ctr"/>
                      <a:r>
                        <a:rPr lang="en-US" sz="1000" b="1" u="none" strike="noStrike" dirty="0">
                          <a:effectLst/>
                        </a:rPr>
                        <a:t>1</a:t>
                      </a:r>
                      <a:endParaRPr lang="en-US" sz="1000" b="1" i="0" u="none" strike="noStrike" dirty="0">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5464960"/>
                  </a:ext>
                </a:extLst>
              </a:tr>
              <a:tr h="255961">
                <a:tc>
                  <a:txBody>
                    <a:bodyPr/>
                    <a:lstStyle/>
                    <a:p>
                      <a:pPr algn="ctr" fontAlgn="ctr"/>
                      <a:r>
                        <a:rPr lang="en-US" sz="1000" b="1" u="none" strike="noStrike">
                          <a:effectLst/>
                        </a:rPr>
                        <a:t>18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15240961"/>
                  </a:ext>
                </a:extLst>
              </a:tr>
              <a:tr h="255961">
                <a:tc>
                  <a:txBody>
                    <a:bodyPr/>
                    <a:lstStyle/>
                    <a:p>
                      <a:pPr algn="ctr" fontAlgn="ctr"/>
                      <a:r>
                        <a:rPr lang="en-US" sz="1000" b="1" u="none" strike="noStrike">
                          <a:effectLst/>
                        </a:rPr>
                        <a:t>35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6941705"/>
                  </a:ext>
                </a:extLst>
              </a:tr>
              <a:tr h="255961">
                <a:tc>
                  <a:txBody>
                    <a:bodyPr/>
                    <a:lstStyle/>
                    <a:p>
                      <a:pPr algn="ctr" fontAlgn="ctr"/>
                      <a:r>
                        <a:rPr lang="en-US" sz="1000" b="1" u="none" strike="noStrike">
                          <a:effectLst/>
                        </a:rPr>
                        <a:t>52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70977350"/>
                  </a:ext>
                </a:extLst>
              </a:tr>
              <a:tr h="255961">
                <a:tc>
                  <a:txBody>
                    <a:bodyPr/>
                    <a:lstStyle/>
                    <a:p>
                      <a:pPr algn="ctr" fontAlgn="ctr"/>
                      <a:r>
                        <a:rPr lang="en-US" sz="1000" b="1" u="none" strike="noStrike">
                          <a:effectLst/>
                        </a:rPr>
                        <a:t>69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254514"/>
                  </a:ext>
                </a:extLst>
              </a:tr>
              <a:tr h="255961">
                <a:tc>
                  <a:txBody>
                    <a:bodyPr/>
                    <a:lstStyle/>
                    <a:p>
                      <a:pPr algn="ctr" fontAlgn="ctr"/>
                      <a:r>
                        <a:rPr lang="en-US" sz="1000" b="1" u="none" strike="noStrike">
                          <a:effectLst/>
                        </a:rPr>
                        <a:t>86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60911785"/>
                  </a:ext>
                </a:extLst>
              </a:tr>
              <a:tr h="255961">
                <a:tc>
                  <a:txBody>
                    <a:bodyPr/>
                    <a:lstStyle/>
                    <a:p>
                      <a:pPr algn="ctr" fontAlgn="ctr"/>
                      <a:r>
                        <a:rPr lang="en-US" sz="1000" b="1" u="none" strike="noStrike">
                          <a:effectLst/>
                        </a:rPr>
                        <a:t>103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43708"/>
                  </a:ext>
                </a:extLst>
              </a:tr>
              <a:tr h="255961">
                <a:tc>
                  <a:txBody>
                    <a:bodyPr/>
                    <a:lstStyle/>
                    <a:p>
                      <a:pPr algn="ctr" fontAlgn="ctr"/>
                      <a:r>
                        <a:rPr lang="en-US" sz="1000" b="1" u="none" strike="noStrike">
                          <a:effectLst/>
                        </a:rPr>
                        <a:t>120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07043413"/>
                  </a:ext>
                </a:extLst>
              </a:tr>
              <a:tr h="255961">
                <a:tc>
                  <a:txBody>
                    <a:bodyPr/>
                    <a:lstStyle/>
                    <a:p>
                      <a:pPr algn="ctr" fontAlgn="ctr"/>
                      <a:r>
                        <a:rPr lang="en-US" sz="1000" b="1" u="none" strike="noStrike">
                          <a:effectLst/>
                        </a:rPr>
                        <a:t>137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80602482"/>
                  </a:ext>
                </a:extLst>
              </a:tr>
              <a:tr h="255961">
                <a:tc>
                  <a:txBody>
                    <a:bodyPr/>
                    <a:lstStyle/>
                    <a:p>
                      <a:pPr algn="ctr" fontAlgn="ctr"/>
                      <a:r>
                        <a:rPr lang="en-US" sz="1000" b="1" u="none" strike="noStrike">
                          <a:effectLst/>
                        </a:rPr>
                        <a:t>154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22744006"/>
                  </a:ext>
                </a:extLst>
              </a:tr>
              <a:tr h="255961">
                <a:tc>
                  <a:txBody>
                    <a:bodyPr/>
                    <a:lstStyle/>
                    <a:p>
                      <a:pPr algn="ctr" fontAlgn="ctr"/>
                      <a:r>
                        <a:rPr lang="en-US" sz="1000" b="1" u="none" strike="noStrike">
                          <a:effectLst/>
                        </a:rPr>
                        <a:t>171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9114712"/>
                  </a:ext>
                </a:extLst>
              </a:tr>
              <a:tr h="255961">
                <a:tc>
                  <a:txBody>
                    <a:bodyPr/>
                    <a:lstStyle/>
                    <a:p>
                      <a:pPr algn="ctr" fontAlgn="ctr"/>
                      <a:r>
                        <a:rPr lang="en-US" sz="1000" b="1" u="none" strike="noStrike">
                          <a:effectLst/>
                        </a:rPr>
                        <a:t>188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6900563"/>
                  </a:ext>
                </a:extLst>
              </a:tr>
              <a:tr h="255961">
                <a:tc>
                  <a:txBody>
                    <a:bodyPr/>
                    <a:lstStyle/>
                    <a:p>
                      <a:pPr algn="ctr" fontAlgn="ctr"/>
                      <a:r>
                        <a:rPr lang="en-US" sz="1000" b="1" u="none" strike="noStrike">
                          <a:effectLst/>
                        </a:rPr>
                        <a:t>205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39475104"/>
                  </a:ext>
                </a:extLst>
              </a:tr>
              <a:tr h="255961">
                <a:tc>
                  <a:txBody>
                    <a:bodyPr/>
                    <a:lstStyle/>
                    <a:p>
                      <a:pPr algn="ctr" fontAlgn="ctr"/>
                      <a:r>
                        <a:rPr lang="en-US" sz="1000" b="1" u="none" strike="noStrike">
                          <a:effectLst/>
                        </a:rPr>
                        <a:t>222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58204477"/>
                  </a:ext>
                </a:extLst>
              </a:tr>
              <a:tr h="255961">
                <a:tc>
                  <a:txBody>
                    <a:bodyPr/>
                    <a:lstStyle/>
                    <a:p>
                      <a:pPr algn="ctr" fontAlgn="ctr"/>
                      <a:r>
                        <a:rPr lang="en-US" sz="1000" b="1" u="none" strike="noStrike">
                          <a:effectLst/>
                        </a:rPr>
                        <a:t>239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5312656"/>
                  </a:ext>
                </a:extLst>
              </a:tr>
              <a:tr h="255961">
                <a:tc>
                  <a:txBody>
                    <a:bodyPr/>
                    <a:lstStyle/>
                    <a:p>
                      <a:pPr algn="ctr" fontAlgn="ctr"/>
                      <a:r>
                        <a:rPr lang="en-US" sz="1000" b="1" u="none" strike="noStrike">
                          <a:effectLst/>
                        </a:rPr>
                        <a:t>256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22977140"/>
                  </a:ext>
                </a:extLst>
              </a:tr>
              <a:tr h="255961">
                <a:tc>
                  <a:txBody>
                    <a:bodyPr/>
                    <a:lstStyle/>
                    <a:p>
                      <a:pPr algn="ctr" fontAlgn="ctr"/>
                      <a:r>
                        <a:rPr lang="en-US" sz="1000" b="1" u="none" strike="noStrike">
                          <a:effectLst/>
                        </a:rPr>
                        <a:t>273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dirty="0">
                          <a:effectLst/>
                        </a:rPr>
                        <a:t>289</a:t>
                      </a:r>
                      <a:endParaRPr lang="en-US" sz="1000" b="1" i="0" u="none" strike="noStrike" dirty="0">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17929560"/>
                  </a:ext>
                </a:extLst>
              </a:tr>
            </a:tbl>
          </a:graphicData>
        </a:graphic>
      </p:graphicFrame>
    </p:spTree>
    <p:extLst>
      <p:ext uri="{BB962C8B-B14F-4D97-AF65-F5344CB8AC3E}">
        <p14:creationId xmlns:p14="http://schemas.microsoft.com/office/powerpoint/2010/main" val="29569659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4"/>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Let’s go bigger</a:t>
            </a:r>
          </a:p>
        </p:txBody>
      </p:sp>
      <p:graphicFrame>
        <p:nvGraphicFramePr>
          <p:cNvPr id="2" name="Table 1">
            <a:extLst>
              <a:ext uri="{FF2B5EF4-FFF2-40B4-BE49-F238E27FC236}">
                <a16:creationId xmlns:a16="http://schemas.microsoft.com/office/drawing/2014/main" id="{4C5ABA6A-3D37-4F4B-9E86-3C7A16ACD2FA}"/>
              </a:ext>
            </a:extLst>
          </p:cNvPr>
          <p:cNvGraphicFramePr>
            <a:graphicFrameLocks noGrp="1"/>
          </p:cNvGraphicFramePr>
          <p:nvPr/>
        </p:nvGraphicFramePr>
        <p:xfrm>
          <a:off x="4622995" y="2392453"/>
          <a:ext cx="4317609" cy="4351337"/>
        </p:xfrm>
        <a:graphic>
          <a:graphicData uri="http://schemas.openxmlformats.org/drawingml/2006/table">
            <a:tbl>
              <a:tblPr>
                <a:tableStyleId>{5C22544A-7EE6-4342-B048-85BDC9FD1C3A}</a:tableStyleId>
              </a:tblPr>
              <a:tblGrid>
                <a:gridCol w="253977">
                  <a:extLst>
                    <a:ext uri="{9D8B030D-6E8A-4147-A177-3AD203B41FA5}">
                      <a16:colId xmlns:a16="http://schemas.microsoft.com/office/drawing/2014/main" val="831161225"/>
                    </a:ext>
                  </a:extLst>
                </a:gridCol>
                <a:gridCol w="253977">
                  <a:extLst>
                    <a:ext uri="{9D8B030D-6E8A-4147-A177-3AD203B41FA5}">
                      <a16:colId xmlns:a16="http://schemas.microsoft.com/office/drawing/2014/main" val="1770912613"/>
                    </a:ext>
                  </a:extLst>
                </a:gridCol>
                <a:gridCol w="253977">
                  <a:extLst>
                    <a:ext uri="{9D8B030D-6E8A-4147-A177-3AD203B41FA5}">
                      <a16:colId xmlns:a16="http://schemas.microsoft.com/office/drawing/2014/main" val="2526516930"/>
                    </a:ext>
                  </a:extLst>
                </a:gridCol>
                <a:gridCol w="253977">
                  <a:extLst>
                    <a:ext uri="{9D8B030D-6E8A-4147-A177-3AD203B41FA5}">
                      <a16:colId xmlns:a16="http://schemas.microsoft.com/office/drawing/2014/main" val="3062718207"/>
                    </a:ext>
                  </a:extLst>
                </a:gridCol>
                <a:gridCol w="253977">
                  <a:extLst>
                    <a:ext uri="{9D8B030D-6E8A-4147-A177-3AD203B41FA5}">
                      <a16:colId xmlns:a16="http://schemas.microsoft.com/office/drawing/2014/main" val="1922841048"/>
                    </a:ext>
                  </a:extLst>
                </a:gridCol>
                <a:gridCol w="253977">
                  <a:extLst>
                    <a:ext uri="{9D8B030D-6E8A-4147-A177-3AD203B41FA5}">
                      <a16:colId xmlns:a16="http://schemas.microsoft.com/office/drawing/2014/main" val="148773209"/>
                    </a:ext>
                  </a:extLst>
                </a:gridCol>
                <a:gridCol w="253977">
                  <a:extLst>
                    <a:ext uri="{9D8B030D-6E8A-4147-A177-3AD203B41FA5}">
                      <a16:colId xmlns:a16="http://schemas.microsoft.com/office/drawing/2014/main" val="2155582143"/>
                    </a:ext>
                  </a:extLst>
                </a:gridCol>
                <a:gridCol w="253977">
                  <a:extLst>
                    <a:ext uri="{9D8B030D-6E8A-4147-A177-3AD203B41FA5}">
                      <a16:colId xmlns:a16="http://schemas.microsoft.com/office/drawing/2014/main" val="1313710235"/>
                    </a:ext>
                  </a:extLst>
                </a:gridCol>
                <a:gridCol w="253977">
                  <a:extLst>
                    <a:ext uri="{9D8B030D-6E8A-4147-A177-3AD203B41FA5}">
                      <a16:colId xmlns:a16="http://schemas.microsoft.com/office/drawing/2014/main" val="644002237"/>
                    </a:ext>
                  </a:extLst>
                </a:gridCol>
                <a:gridCol w="253977">
                  <a:extLst>
                    <a:ext uri="{9D8B030D-6E8A-4147-A177-3AD203B41FA5}">
                      <a16:colId xmlns:a16="http://schemas.microsoft.com/office/drawing/2014/main" val="872395406"/>
                    </a:ext>
                  </a:extLst>
                </a:gridCol>
                <a:gridCol w="253977">
                  <a:extLst>
                    <a:ext uri="{9D8B030D-6E8A-4147-A177-3AD203B41FA5}">
                      <a16:colId xmlns:a16="http://schemas.microsoft.com/office/drawing/2014/main" val="735138858"/>
                    </a:ext>
                  </a:extLst>
                </a:gridCol>
                <a:gridCol w="253977">
                  <a:extLst>
                    <a:ext uri="{9D8B030D-6E8A-4147-A177-3AD203B41FA5}">
                      <a16:colId xmlns:a16="http://schemas.microsoft.com/office/drawing/2014/main" val="4233017453"/>
                    </a:ext>
                  </a:extLst>
                </a:gridCol>
                <a:gridCol w="253977">
                  <a:extLst>
                    <a:ext uri="{9D8B030D-6E8A-4147-A177-3AD203B41FA5}">
                      <a16:colId xmlns:a16="http://schemas.microsoft.com/office/drawing/2014/main" val="1944308087"/>
                    </a:ext>
                  </a:extLst>
                </a:gridCol>
                <a:gridCol w="253977">
                  <a:extLst>
                    <a:ext uri="{9D8B030D-6E8A-4147-A177-3AD203B41FA5}">
                      <a16:colId xmlns:a16="http://schemas.microsoft.com/office/drawing/2014/main" val="827628436"/>
                    </a:ext>
                  </a:extLst>
                </a:gridCol>
                <a:gridCol w="253977">
                  <a:extLst>
                    <a:ext uri="{9D8B030D-6E8A-4147-A177-3AD203B41FA5}">
                      <a16:colId xmlns:a16="http://schemas.microsoft.com/office/drawing/2014/main" val="108441376"/>
                    </a:ext>
                  </a:extLst>
                </a:gridCol>
                <a:gridCol w="253977">
                  <a:extLst>
                    <a:ext uri="{9D8B030D-6E8A-4147-A177-3AD203B41FA5}">
                      <a16:colId xmlns:a16="http://schemas.microsoft.com/office/drawing/2014/main" val="3723401927"/>
                    </a:ext>
                  </a:extLst>
                </a:gridCol>
                <a:gridCol w="253977">
                  <a:extLst>
                    <a:ext uri="{9D8B030D-6E8A-4147-A177-3AD203B41FA5}">
                      <a16:colId xmlns:a16="http://schemas.microsoft.com/office/drawing/2014/main" val="3507832834"/>
                    </a:ext>
                  </a:extLst>
                </a:gridCol>
              </a:tblGrid>
              <a:tr h="255961">
                <a:tc>
                  <a:txBody>
                    <a:bodyPr/>
                    <a:lstStyle/>
                    <a:p>
                      <a:pPr algn="ctr" fontAlgn="ctr"/>
                      <a:r>
                        <a:rPr lang="en-US" sz="1000" b="1" u="none" strike="noStrike" dirty="0">
                          <a:effectLst/>
                        </a:rPr>
                        <a:t>1</a:t>
                      </a:r>
                      <a:endParaRPr lang="en-US" sz="1000" b="1" i="0" u="none" strike="noStrike" dirty="0">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5464960"/>
                  </a:ext>
                </a:extLst>
              </a:tr>
              <a:tr h="255961">
                <a:tc>
                  <a:txBody>
                    <a:bodyPr/>
                    <a:lstStyle/>
                    <a:p>
                      <a:pPr algn="ctr" fontAlgn="ctr"/>
                      <a:r>
                        <a:rPr lang="en-US" sz="1000" b="1" u="none" strike="noStrike">
                          <a:effectLst/>
                        </a:rPr>
                        <a:t>18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15240961"/>
                  </a:ext>
                </a:extLst>
              </a:tr>
              <a:tr h="255961">
                <a:tc>
                  <a:txBody>
                    <a:bodyPr/>
                    <a:lstStyle/>
                    <a:p>
                      <a:pPr algn="ctr" fontAlgn="ctr"/>
                      <a:r>
                        <a:rPr lang="en-US" sz="1000" b="1" u="none" strike="noStrike">
                          <a:effectLst/>
                        </a:rPr>
                        <a:t>35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39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49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6941705"/>
                  </a:ext>
                </a:extLst>
              </a:tr>
              <a:tr h="255961">
                <a:tc>
                  <a:txBody>
                    <a:bodyPr/>
                    <a:lstStyle/>
                    <a:p>
                      <a:pPr algn="ctr" fontAlgn="ctr"/>
                      <a:r>
                        <a:rPr lang="en-US" sz="1000" b="1" u="none" strike="noStrike">
                          <a:effectLst/>
                        </a:rPr>
                        <a:t>52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59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68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70977350"/>
                  </a:ext>
                </a:extLst>
              </a:tr>
              <a:tr h="255961">
                <a:tc>
                  <a:txBody>
                    <a:bodyPr/>
                    <a:lstStyle/>
                    <a:p>
                      <a:pPr algn="ctr" fontAlgn="ctr"/>
                      <a:r>
                        <a:rPr lang="en-US" sz="1000" b="1" u="none" strike="noStrike">
                          <a:effectLst/>
                        </a:rPr>
                        <a:t>69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79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254514"/>
                  </a:ext>
                </a:extLst>
              </a:tr>
              <a:tr h="255961">
                <a:tc>
                  <a:txBody>
                    <a:bodyPr/>
                    <a:lstStyle/>
                    <a:p>
                      <a:pPr algn="ctr" fontAlgn="ctr"/>
                      <a:r>
                        <a:rPr lang="en-US" sz="1000" b="1" u="none" strike="noStrike">
                          <a:effectLst/>
                        </a:rPr>
                        <a:t>86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89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99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60911785"/>
                  </a:ext>
                </a:extLst>
              </a:tr>
              <a:tr h="255961">
                <a:tc>
                  <a:txBody>
                    <a:bodyPr/>
                    <a:lstStyle/>
                    <a:p>
                      <a:pPr algn="ctr" fontAlgn="ctr"/>
                      <a:r>
                        <a:rPr lang="en-US" sz="1000" b="1" u="none" strike="noStrike">
                          <a:effectLst/>
                        </a:rPr>
                        <a:t>103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109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119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43708"/>
                  </a:ext>
                </a:extLst>
              </a:tr>
              <a:tr h="255961">
                <a:tc>
                  <a:txBody>
                    <a:bodyPr/>
                    <a:lstStyle/>
                    <a:p>
                      <a:pPr algn="ctr" fontAlgn="ctr"/>
                      <a:r>
                        <a:rPr lang="en-US" sz="1000" b="1" u="none" strike="noStrike">
                          <a:effectLst/>
                        </a:rPr>
                        <a:t>120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129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07043413"/>
                  </a:ext>
                </a:extLst>
              </a:tr>
              <a:tr h="255961">
                <a:tc>
                  <a:txBody>
                    <a:bodyPr/>
                    <a:lstStyle/>
                    <a:p>
                      <a:pPr algn="ctr" fontAlgn="ctr"/>
                      <a:r>
                        <a:rPr lang="en-US" sz="1000" b="1" u="none" strike="noStrike">
                          <a:effectLst/>
                        </a:rPr>
                        <a:t>137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139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149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80602482"/>
                  </a:ext>
                </a:extLst>
              </a:tr>
              <a:tr h="255961">
                <a:tc>
                  <a:txBody>
                    <a:bodyPr/>
                    <a:lstStyle/>
                    <a:p>
                      <a:pPr algn="ctr" fontAlgn="ctr"/>
                      <a:r>
                        <a:rPr lang="en-US" sz="1000" b="1" u="none" strike="noStrike">
                          <a:effectLst/>
                        </a:rPr>
                        <a:t>154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159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169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22744006"/>
                  </a:ext>
                </a:extLst>
              </a:tr>
              <a:tr h="255961">
                <a:tc>
                  <a:txBody>
                    <a:bodyPr/>
                    <a:lstStyle/>
                    <a:p>
                      <a:pPr algn="ctr" fontAlgn="ctr"/>
                      <a:r>
                        <a:rPr lang="en-US" sz="1000" b="1" u="none" strike="noStrike">
                          <a:effectLst/>
                        </a:rPr>
                        <a:t>171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179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9114712"/>
                  </a:ext>
                </a:extLst>
              </a:tr>
              <a:tr h="255961">
                <a:tc>
                  <a:txBody>
                    <a:bodyPr/>
                    <a:lstStyle/>
                    <a:p>
                      <a:pPr algn="ctr" fontAlgn="ctr"/>
                      <a:r>
                        <a:rPr lang="en-US" sz="1000" b="1" u="none" strike="noStrike">
                          <a:effectLst/>
                        </a:rPr>
                        <a:t>188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189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199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6900563"/>
                  </a:ext>
                </a:extLst>
              </a:tr>
              <a:tr h="255961">
                <a:tc>
                  <a:txBody>
                    <a:bodyPr/>
                    <a:lstStyle/>
                    <a:p>
                      <a:pPr algn="ctr" fontAlgn="ctr"/>
                      <a:r>
                        <a:rPr lang="en-US" sz="1000" b="1" u="none" strike="noStrike">
                          <a:effectLst/>
                        </a:rPr>
                        <a:t>205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209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219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39475104"/>
                  </a:ext>
                </a:extLst>
              </a:tr>
              <a:tr h="255961">
                <a:tc>
                  <a:txBody>
                    <a:bodyPr/>
                    <a:lstStyle/>
                    <a:p>
                      <a:pPr algn="ctr" fontAlgn="ctr"/>
                      <a:r>
                        <a:rPr lang="en-US" sz="1000" b="1" u="none" strike="noStrike">
                          <a:effectLst/>
                        </a:rPr>
                        <a:t>222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229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238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58204477"/>
                  </a:ext>
                </a:extLst>
              </a:tr>
              <a:tr h="255961">
                <a:tc>
                  <a:txBody>
                    <a:bodyPr/>
                    <a:lstStyle/>
                    <a:p>
                      <a:pPr algn="ctr" fontAlgn="ctr"/>
                      <a:r>
                        <a:rPr lang="en-US" sz="1000" b="1" u="none" strike="noStrike">
                          <a:effectLst/>
                        </a:rPr>
                        <a:t>239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249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5312656"/>
                  </a:ext>
                </a:extLst>
              </a:tr>
              <a:tr h="255961">
                <a:tc>
                  <a:txBody>
                    <a:bodyPr/>
                    <a:lstStyle/>
                    <a:p>
                      <a:pPr algn="ctr" fontAlgn="ctr"/>
                      <a:r>
                        <a:rPr lang="en-US" sz="1000" b="1" u="none" strike="noStrike">
                          <a:effectLst/>
                        </a:rPr>
                        <a:t>256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259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269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22977140"/>
                  </a:ext>
                </a:extLst>
              </a:tr>
              <a:tr h="255961">
                <a:tc>
                  <a:txBody>
                    <a:bodyPr/>
                    <a:lstStyle/>
                    <a:p>
                      <a:pPr algn="ctr" fontAlgn="ctr"/>
                      <a:r>
                        <a:rPr lang="en-US" sz="1000" b="1" u="none" strike="noStrike">
                          <a:effectLst/>
                        </a:rPr>
                        <a:t>273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279</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280</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281</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282</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283</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284</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285</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286</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287</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a:effectLst/>
                        </a:rPr>
                        <a:t>288</a:t>
                      </a:r>
                      <a:endParaRPr lang="en-US" sz="1000" b="1" i="0" u="none" strike="noStrike">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000" b="1" u="none" strike="noStrike" dirty="0">
                          <a:effectLst/>
                        </a:rPr>
                        <a:t>289</a:t>
                      </a:r>
                      <a:endParaRPr lang="en-US" sz="1000" b="1" i="0" u="none" strike="noStrike" dirty="0">
                        <a:solidFill>
                          <a:srgbClr val="000000"/>
                        </a:solidFill>
                        <a:effectLst/>
                        <a:latin typeface="Calibri" panose="020F0502020204030204" pitchFamily="34" charset="0"/>
                      </a:endParaRPr>
                    </a:p>
                  </a:txBody>
                  <a:tcPr marL="5953" marR="5953" marT="59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17929560"/>
                  </a:ext>
                </a:extLst>
              </a:tr>
            </a:tbl>
          </a:graphicData>
        </a:graphic>
      </p:graphicFrame>
      <p:sp>
        <p:nvSpPr>
          <p:cNvPr id="3" name="TextBox 2">
            <a:extLst>
              <a:ext uri="{FF2B5EF4-FFF2-40B4-BE49-F238E27FC236}">
                <a16:creationId xmlns:a16="http://schemas.microsoft.com/office/drawing/2014/main" id="{3F49AA05-FFE0-4020-B3F8-F0DE8FE41C4C}"/>
              </a:ext>
            </a:extLst>
          </p:cNvPr>
          <p:cNvSpPr txBox="1"/>
          <p:nvPr/>
        </p:nvSpPr>
        <p:spPr>
          <a:xfrm>
            <a:off x="1308734" y="5053195"/>
            <a:ext cx="3900263" cy="1200329"/>
          </a:xfrm>
          <a:prstGeom prst="rect">
            <a:avLst/>
          </a:prstGeom>
          <a:solidFill>
            <a:schemeClr val="bg1"/>
          </a:solidFill>
        </p:spPr>
        <p:txBody>
          <a:bodyPr wrap="square" rtlCol="0">
            <a:spAutoFit/>
          </a:bodyPr>
          <a:lstStyle/>
          <a:p>
            <a:r>
              <a:rPr lang="en-GB" sz="2400" b="1" i="1" dirty="0">
                <a:solidFill>
                  <a:srgbClr val="C00000"/>
                </a:solidFill>
              </a:rPr>
              <a:t>Not 17 or 19! </a:t>
            </a:r>
          </a:p>
          <a:p>
            <a:r>
              <a:rPr lang="en-GB" sz="2400" i="1" dirty="0"/>
              <a:t>These 2 do not have multiples of 2 in columns.</a:t>
            </a:r>
            <a:endParaRPr lang="en-GB" sz="2000" i="1" dirty="0"/>
          </a:p>
        </p:txBody>
      </p:sp>
      <p:sp>
        <p:nvSpPr>
          <p:cNvPr id="10" name="TextBox 1">
            <a:extLst>
              <a:ext uri="{FF2B5EF4-FFF2-40B4-BE49-F238E27FC236}">
                <a16:creationId xmlns:a16="http://schemas.microsoft.com/office/drawing/2014/main" id="{30B9E299-8BF4-46C0-85EE-19503295A5BB}"/>
              </a:ext>
            </a:extLst>
          </p:cNvPr>
          <p:cNvSpPr txBox="1">
            <a:spLocks noChangeArrowheads="1"/>
          </p:cNvSpPr>
          <p:nvPr/>
        </p:nvSpPr>
        <p:spPr bwMode="auto">
          <a:xfrm>
            <a:off x="1308735" y="2097683"/>
            <a:ext cx="2737748"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strike="sngStrike" dirty="0">
                <a:solidFill>
                  <a:srgbClr val="000000"/>
                </a:solidFill>
                <a:latin typeface="Verdana" panose="020B0604030504040204" pitchFamily="34" charset="0"/>
                <a:ea typeface="Verdana" panose="020B0604030504040204" pitchFamily="34" charset="0"/>
                <a:cs typeface="Verdana" panose="020B0604030504040204" pitchFamily="34" charset="0"/>
              </a:rPr>
              <a:t>17 x 17 = </a:t>
            </a:r>
            <a:r>
              <a:rPr lang="en-GB" altLang="en-US" sz="2000" b="1" strike="sngStrike" dirty="0">
                <a:solidFill>
                  <a:srgbClr val="C00000"/>
                </a:solidFill>
                <a:latin typeface="Verdana" panose="020B0604030504040204" pitchFamily="34" charset="0"/>
                <a:ea typeface="Verdana" panose="020B0604030504040204" pitchFamily="34" charset="0"/>
                <a:cs typeface="Verdana" panose="020B0604030504040204" pitchFamily="34" charset="0"/>
              </a:rPr>
              <a:t>289</a:t>
            </a:r>
            <a:r>
              <a:rPr lang="en-GB" altLang="en-US" sz="2000" b="1" strike="sngStrike" dirty="0">
                <a:solidFill>
                  <a:srgbClr val="000000"/>
                </a:solidFill>
                <a:latin typeface="Verdana" panose="020B0604030504040204" pitchFamily="34" charset="0"/>
                <a:ea typeface="Verdana" panose="020B0604030504040204" pitchFamily="34" charset="0"/>
                <a:cs typeface="Verdana" panose="020B0604030504040204" pitchFamily="34" charset="0"/>
              </a:rPr>
              <a:t> </a:t>
            </a:r>
          </a:p>
          <a:p>
            <a:pPr eaLnBrk="1" hangingPunct="1"/>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18 x 18 = </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324</a:t>
            </a:r>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strike="sngStrike" dirty="0">
                <a:solidFill>
                  <a:srgbClr val="000000"/>
                </a:solidFill>
                <a:latin typeface="Verdana" panose="020B0604030504040204" pitchFamily="34" charset="0"/>
                <a:ea typeface="Verdana" panose="020B0604030504040204" pitchFamily="34" charset="0"/>
                <a:cs typeface="Verdana" panose="020B0604030504040204" pitchFamily="34" charset="0"/>
              </a:rPr>
              <a:t>19 x 19 = </a:t>
            </a:r>
            <a:r>
              <a:rPr lang="en-GB" altLang="en-US" sz="2000" b="1" strike="sngStrike" dirty="0">
                <a:solidFill>
                  <a:srgbClr val="C00000"/>
                </a:solidFill>
                <a:latin typeface="Verdana" panose="020B0604030504040204" pitchFamily="34" charset="0"/>
                <a:ea typeface="Verdana" panose="020B0604030504040204" pitchFamily="34" charset="0"/>
                <a:cs typeface="Verdana" panose="020B0604030504040204" pitchFamily="34" charset="0"/>
              </a:rPr>
              <a:t>361</a:t>
            </a:r>
            <a:endParaRPr lang="en-GB" altLang="en-US" sz="2000" b="1" strike="sngStrike"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20 x 20 = </a:t>
            </a:r>
            <a:r>
              <a:rPr lang="en-GB" altLang="en-US" b="1" dirty="0">
                <a:solidFill>
                  <a:srgbClr val="C00000"/>
                </a:solidFill>
                <a:latin typeface="Verdana" panose="020B0604030504040204" pitchFamily="34" charset="0"/>
                <a:ea typeface="Verdana" panose="020B0604030504040204" pitchFamily="34" charset="0"/>
                <a:cs typeface="Verdana" panose="020B0604030504040204" pitchFamily="34" charset="0"/>
              </a:rPr>
              <a:t>400</a:t>
            </a:r>
            <a:endParaRPr lang="en-GB" altLang="en-US"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TextBox 1">
            <a:extLst>
              <a:ext uri="{FF2B5EF4-FFF2-40B4-BE49-F238E27FC236}">
                <a16:creationId xmlns:a16="http://schemas.microsoft.com/office/drawing/2014/main" id="{B5D6354E-58E8-422C-92DA-77957277529F}"/>
              </a:ext>
            </a:extLst>
          </p:cNvPr>
          <p:cNvSpPr txBox="1">
            <a:spLocks noChangeArrowheads="1"/>
          </p:cNvSpPr>
          <p:nvPr/>
        </p:nvSpPr>
        <p:spPr bwMode="auto">
          <a:xfrm>
            <a:off x="1308735" y="620355"/>
            <a:ext cx="7327265" cy="190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Use your new sieving abilities to find all the primes up to 300 (or even more!) </a:t>
            </a:r>
          </a:p>
          <a:p>
            <a:pPr eaLnBrk="1" hangingPunct="1"/>
            <a:endPar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Let’s choose a square number grid that will work best. Which two would you </a:t>
            </a:r>
            <a:r>
              <a:rPr lang="en-GB" altLang="en-US" sz="2000" u="sng" dirty="0">
                <a:solidFill>
                  <a:srgbClr val="000000"/>
                </a:solidFill>
                <a:latin typeface="Verdana" panose="020B0604030504040204" pitchFamily="34" charset="0"/>
                <a:ea typeface="Verdana" panose="020B0604030504040204" pitchFamily="34" charset="0"/>
                <a:cs typeface="Verdana" panose="020B0604030504040204" pitchFamily="34" charset="0"/>
              </a:rPr>
              <a:t>definitely not </a:t>
            </a:r>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choose? …</a:t>
            </a:r>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293662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7" y="386445"/>
            <a:ext cx="3862154" cy="830997"/>
          </a:xfrm>
          <a:prstGeom prst="rect">
            <a:avLst/>
          </a:prstGeom>
          <a:noFill/>
        </p:spPr>
        <p:txBody>
          <a:bodyPr wrap="square" rtlCol="0">
            <a:spAutoFit/>
          </a:bodyPr>
          <a:lstStyle/>
          <a:p>
            <a:r>
              <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activities</a:t>
            </a:r>
          </a:p>
        </p:txBody>
      </p:sp>
      <p:sp>
        <p:nvSpPr>
          <p:cNvPr id="8" name="Rectangle 7"/>
          <p:cNvSpPr/>
          <p:nvPr/>
        </p:nvSpPr>
        <p:spPr>
          <a:xfrm>
            <a:off x="670579" y="6504345"/>
            <a:ext cx="5236926" cy="246221"/>
          </a:xfrm>
          <a:prstGeom prst="rect">
            <a:avLst/>
          </a:prstGeom>
        </p:spPr>
        <p:txBody>
          <a:bodyPr wrap="square">
            <a:spAutoFit/>
          </a:bodyPr>
          <a:lstStyle/>
          <a:p>
            <a:r>
              <a:rPr lang="en-GB" sz="10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credits: The Royal Institution, Paul Wilkinson, Katherine </a:t>
            </a:r>
            <a:r>
              <a:rPr lang="en-GB" sz="1000" i="1" dirty="0" err="1">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Leedale</a:t>
            </a:r>
            <a:endParaRPr lang="en-GB" sz="10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231186" y="1442711"/>
            <a:ext cx="3769777" cy="4401205"/>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Online videos &amp; activity resources</a:t>
            </a:r>
          </a:p>
          <a:p>
            <a:pPr marL="342900" indent="-342900">
              <a:spcAft>
                <a:spcPts val="1200"/>
              </a:spcAft>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National education programmes</a:t>
            </a:r>
          </a:p>
          <a:p>
            <a:pPr marL="342900" indent="-342900">
              <a:spcAft>
                <a:spcPts val="1200"/>
              </a:spcAft>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Membership</a:t>
            </a:r>
          </a:p>
          <a:p>
            <a:pPr marL="342900" indent="-342900">
              <a:spcAft>
                <a:spcPts val="1200"/>
              </a:spcAft>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London-based:</a:t>
            </a:r>
          </a:p>
          <a:p>
            <a:pPr marL="800100" lvl="1" indent="-342900">
              <a:lnSpc>
                <a:spcPct val="150000"/>
              </a:lnSpc>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Talks and shows</a:t>
            </a:r>
          </a:p>
          <a:p>
            <a:pPr marL="800100" lvl="1" indent="-342900">
              <a:lnSpc>
                <a:spcPct val="150000"/>
              </a:lnSpc>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Holiday workshops</a:t>
            </a:r>
          </a:p>
          <a:p>
            <a:pPr marL="800100" lvl="1" indent="-342900">
              <a:lnSpc>
                <a:spcPct val="150000"/>
              </a:lnSpc>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Family fun days</a:t>
            </a:r>
          </a:p>
          <a:p>
            <a:pPr marL="800100" lvl="1" indent="-342900">
              <a:lnSpc>
                <a:spcPct val="150000"/>
              </a:lnSpc>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Faraday Museum</a:t>
            </a:r>
            <a:endParaRPr lang="en-GB"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93340" y="382066"/>
            <a:ext cx="3819093" cy="2546062"/>
          </a:xfrm>
          <a:prstGeom prst="snip1Rect">
            <a:avLst/>
          </a:prstGeom>
          <a:ln>
            <a:noFill/>
          </a:ln>
          <a:effectLst/>
        </p:spPr>
      </p:pic>
      <p:pic>
        <p:nvPicPr>
          <p:cNvPr id="2" name="Pictur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93340" y="3049190"/>
            <a:ext cx="3851316" cy="2546062"/>
          </a:xfrm>
          <a:prstGeom prst="snip1Rect">
            <a:avLst/>
          </a:prstGeom>
          <a:ln>
            <a:noFill/>
          </a:ln>
          <a:effectLst/>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Tree>
    <p:extLst>
      <p:ext uri="{BB962C8B-B14F-4D97-AF65-F5344CB8AC3E}">
        <p14:creationId xmlns:p14="http://schemas.microsoft.com/office/powerpoint/2010/main" val="20111779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4"/>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324 grid</a:t>
            </a:r>
          </a:p>
        </p:txBody>
      </p:sp>
      <p:sp>
        <p:nvSpPr>
          <p:cNvPr id="5" name="TextBox 1"/>
          <p:cNvSpPr txBox="1">
            <a:spLocks noChangeArrowheads="1"/>
          </p:cNvSpPr>
          <p:nvPr/>
        </p:nvSpPr>
        <p:spPr bwMode="auto">
          <a:xfrm>
            <a:off x="1308735" y="620355"/>
            <a:ext cx="754946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That leaves a choice of 2 grids. I think 18 x 18 is best! </a:t>
            </a:r>
          </a:p>
          <a:p>
            <a:endPar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Do you agree? If not, why not? </a:t>
            </a: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
          <p:cNvSpPr txBox="1">
            <a:spLocks noChangeArrowheads="1"/>
          </p:cNvSpPr>
          <p:nvPr/>
        </p:nvSpPr>
        <p:spPr bwMode="auto">
          <a:xfrm>
            <a:off x="1308735" y="2097683"/>
            <a:ext cx="1794683"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r>
              <a:rPr lang="en-GB" altLang="en-US" sz="2000" b="1" dirty="0">
                <a:solidFill>
                  <a:schemeClr val="bg1"/>
                </a:solidFill>
                <a:latin typeface="Verdana" panose="020B0604030504040204" pitchFamily="34" charset="0"/>
                <a:ea typeface="Verdana" panose="020B0604030504040204" pitchFamily="34" charset="0"/>
                <a:cs typeface="Verdana" panose="020B0604030504040204" pitchFamily="34" charset="0"/>
              </a:rPr>
              <a:t>17 x 17 = </a:t>
            </a:r>
          </a:p>
          <a:p>
            <a:pPr eaLnBrk="1" hangingPunct="1"/>
            <a:endParaRPr lang="en-GB" altLang="en-US" sz="20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eaLnBrk="1" hangingPunct="1"/>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18 x 18 = </a:t>
            </a:r>
          </a:p>
          <a:p>
            <a:pPr eaLnBrk="1" hangingPunct="1"/>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1">
            <a:extLst>
              <a:ext uri="{FF2B5EF4-FFF2-40B4-BE49-F238E27FC236}">
                <a16:creationId xmlns:a16="http://schemas.microsoft.com/office/drawing/2014/main" id="{ECE89C55-7D58-4516-BEB2-B3D378DF00BC}"/>
              </a:ext>
            </a:extLst>
          </p:cNvPr>
          <p:cNvSpPr txBox="1">
            <a:spLocks noChangeArrowheads="1"/>
          </p:cNvSpPr>
          <p:nvPr/>
        </p:nvSpPr>
        <p:spPr bwMode="auto">
          <a:xfrm>
            <a:off x="2948147" y="2088261"/>
            <a:ext cx="1794683"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r>
              <a:rPr lang="en-GB" altLang="en-US" sz="2000" b="1" dirty="0">
                <a:solidFill>
                  <a:schemeClr val="bg1"/>
                </a:solidFill>
                <a:latin typeface="Verdana" panose="020B0604030504040204" pitchFamily="34" charset="0"/>
                <a:ea typeface="Verdana" panose="020B0604030504040204" pitchFamily="34" charset="0"/>
                <a:cs typeface="Verdana" panose="020B0604030504040204" pitchFamily="34" charset="0"/>
              </a:rPr>
              <a:t>289</a:t>
            </a:r>
          </a:p>
          <a:p>
            <a:pPr eaLnBrk="1" hangingPunct="1"/>
            <a:endPar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endParaRPr>
          </a:p>
          <a:p>
            <a:pPr eaLnBrk="1" hangingPunct="1"/>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324</a:t>
            </a:r>
          </a:p>
          <a:p>
            <a:pPr eaLnBrk="1" hangingPunct="1"/>
            <a:endPar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3" name="Table 2">
            <a:extLst>
              <a:ext uri="{FF2B5EF4-FFF2-40B4-BE49-F238E27FC236}">
                <a16:creationId xmlns:a16="http://schemas.microsoft.com/office/drawing/2014/main" id="{9AD707C5-2DCD-49DB-A779-E71D9A49C186}"/>
              </a:ext>
            </a:extLst>
          </p:cNvPr>
          <p:cNvGraphicFramePr>
            <a:graphicFrameLocks noGrp="1"/>
          </p:cNvGraphicFramePr>
          <p:nvPr>
            <p:extLst>
              <p:ext uri="{D42A27DB-BD31-4B8C-83A1-F6EECF244321}">
                <p14:modId xmlns:p14="http://schemas.microsoft.com/office/powerpoint/2010/main" val="1272681483"/>
              </p:ext>
            </p:extLst>
          </p:nvPr>
        </p:nvGraphicFramePr>
        <p:xfrm>
          <a:off x="4199138" y="2097683"/>
          <a:ext cx="4659066" cy="4565682"/>
        </p:xfrm>
        <a:graphic>
          <a:graphicData uri="http://schemas.openxmlformats.org/drawingml/2006/table">
            <a:tbl>
              <a:tblPr firstRow="1" firstCol="1" bandRow="1">
                <a:tableStyleId>{5940675A-B579-460E-94D1-54222C63F5DA}</a:tableStyleId>
              </a:tblPr>
              <a:tblGrid>
                <a:gridCol w="258837">
                  <a:extLst>
                    <a:ext uri="{9D8B030D-6E8A-4147-A177-3AD203B41FA5}">
                      <a16:colId xmlns:a16="http://schemas.microsoft.com/office/drawing/2014/main" val="2321199274"/>
                    </a:ext>
                  </a:extLst>
                </a:gridCol>
                <a:gridCol w="258837">
                  <a:extLst>
                    <a:ext uri="{9D8B030D-6E8A-4147-A177-3AD203B41FA5}">
                      <a16:colId xmlns:a16="http://schemas.microsoft.com/office/drawing/2014/main" val="2804982361"/>
                    </a:ext>
                  </a:extLst>
                </a:gridCol>
                <a:gridCol w="258837">
                  <a:extLst>
                    <a:ext uri="{9D8B030D-6E8A-4147-A177-3AD203B41FA5}">
                      <a16:colId xmlns:a16="http://schemas.microsoft.com/office/drawing/2014/main" val="452417671"/>
                    </a:ext>
                  </a:extLst>
                </a:gridCol>
                <a:gridCol w="258837">
                  <a:extLst>
                    <a:ext uri="{9D8B030D-6E8A-4147-A177-3AD203B41FA5}">
                      <a16:colId xmlns:a16="http://schemas.microsoft.com/office/drawing/2014/main" val="5755091"/>
                    </a:ext>
                  </a:extLst>
                </a:gridCol>
                <a:gridCol w="258837">
                  <a:extLst>
                    <a:ext uri="{9D8B030D-6E8A-4147-A177-3AD203B41FA5}">
                      <a16:colId xmlns:a16="http://schemas.microsoft.com/office/drawing/2014/main" val="106474472"/>
                    </a:ext>
                  </a:extLst>
                </a:gridCol>
                <a:gridCol w="258837">
                  <a:extLst>
                    <a:ext uri="{9D8B030D-6E8A-4147-A177-3AD203B41FA5}">
                      <a16:colId xmlns:a16="http://schemas.microsoft.com/office/drawing/2014/main" val="3279997819"/>
                    </a:ext>
                  </a:extLst>
                </a:gridCol>
                <a:gridCol w="258837">
                  <a:extLst>
                    <a:ext uri="{9D8B030D-6E8A-4147-A177-3AD203B41FA5}">
                      <a16:colId xmlns:a16="http://schemas.microsoft.com/office/drawing/2014/main" val="4045014939"/>
                    </a:ext>
                  </a:extLst>
                </a:gridCol>
                <a:gridCol w="258837">
                  <a:extLst>
                    <a:ext uri="{9D8B030D-6E8A-4147-A177-3AD203B41FA5}">
                      <a16:colId xmlns:a16="http://schemas.microsoft.com/office/drawing/2014/main" val="3936315340"/>
                    </a:ext>
                  </a:extLst>
                </a:gridCol>
                <a:gridCol w="258837">
                  <a:extLst>
                    <a:ext uri="{9D8B030D-6E8A-4147-A177-3AD203B41FA5}">
                      <a16:colId xmlns:a16="http://schemas.microsoft.com/office/drawing/2014/main" val="1731258778"/>
                    </a:ext>
                  </a:extLst>
                </a:gridCol>
                <a:gridCol w="258837">
                  <a:extLst>
                    <a:ext uri="{9D8B030D-6E8A-4147-A177-3AD203B41FA5}">
                      <a16:colId xmlns:a16="http://schemas.microsoft.com/office/drawing/2014/main" val="2595100677"/>
                    </a:ext>
                  </a:extLst>
                </a:gridCol>
                <a:gridCol w="258837">
                  <a:extLst>
                    <a:ext uri="{9D8B030D-6E8A-4147-A177-3AD203B41FA5}">
                      <a16:colId xmlns:a16="http://schemas.microsoft.com/office/drawing/2014/main" val="2701029788"/>
                    </a:ext>
                  </a:extLst>
                </a:gridCol>
                <a:gridCol w="258837">
                  <a:extLst>
                    <a:ext uri="{9D8B030D-6E8A-4147-A177-3AD203B41FA5}">
                      <a16:colId xmlns:a16="http://schemas.microsoft.com/office/drawing/2014/main" val="542993685"/>
                    </a:ext>
                  </a:extLst>
                </a:gridCol>
                <a:gridCol w="258837">
                  <a:extLst>
                    <a:ext uri="{9D8B030D-6E8A-4147-A177-3AD203B41FA5}">
                      <a16:colId xmlns:a16="http://schemas.microsoft.com/office/drawing/2014/main" val="1893990150"/>
                    </a:ext>
                  </a:extLst>
                </a:gridCol>
                <a:gridCol w="258837">
                  <a:extLst>
                    <a:ext uri="{9D8B030D-6E8A-4147-A177-3AD203B41FA5}">
                      <a16:colId xmlns:a16="http://schemas.microsoft.com/office/drawing/2014/main" val="3951794904"/>
                    </a:ext>
                  </a:extLst>
                </a:gridCol>
                <a:gridCol w="258837">
                  <a:extLst>
                    <a:ext uri="{9D8B030D-6E8A-4147-A177-3AD203B41FA5}">
                      <a16:colId xmlns:a16="http://schemas.microsoft.com/office/drawing/2014/main" val="1253773235"/>
                    </a:ext>
                  </a:extLst>
                </a:gridCol>
                <a:gridCol w="258837">
                  <a:extLst>
                    <a:ext uri="{9D8B030D-6E8A-4147-A177-3AD203B41FA5}">
                      <a16:colId xmlns:a16="http://schemas.microsoft.com/office/drawing/2014/main" val="3293644256"/>
                    </a:ext>
                  </a:extLst>
                </a:gridCol>
                <a:gridCol w="258837">
                  <a:extLst>
                    <a:ext uri="{9D8B030D-6E8A-4147-A177-3AD203B41FA5}">
                      <a16:colId xmlns:a16="http://schemas.microsoft.com/office/drawing/2014/main" val="955495650"/>
                    </a:ext>
                  </a:extLst>
                </a:gridCol>
                <a:gridCol w="258837">
                  <a:extLst>
                    <a:ext uri="{9D8B030D-6E8A-4147-A177-3AD203B41FA5}">
                      <a16:colId xmlns:a16="http://schemas.microsoft.com/office/drawing/2014/main" val="1955103005"/>
                    </a:ext>
                  </a:extLst>
                </a:gridCol>
              </a:tblGrid>
              <a:tr h="253649">
                <a:tc>
                  <a:txBody>
                    <a:bodyPr/>
                    <a:lstStyle/>
                    <a:p>
                      <a:pPr marL="0" marR="0" algn="ctr">
                        <a:lnSpc>
                          <a:spcPct val="110000"/>
                        </a:lnSpc>
                        <a:spcBef>
                          <a:spcPts val="0"/>
                        </a:spcBef>
                        <a:spcAft>
                          <a:spcPts val="0"/>
                        </a:spcAft>
                      </a:pPr>
                      <a:r>
                        <a:rPr lang="en-US" sz="1050" b="1" dirty="0">
                          <a:effectLst/>
                        </a:rPr>
                        <a:t>1</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2</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875028414"/>
                  </a:ext>
                </a:extLst>
              </a:tr>
              <a:tr h="253649">
                <a:tc>
                  <a:txBody>
                    <a:bodyPr/>
                    <a:lstStyle/>
                    <a:p>
                      <a:pPr marL="0" marR="0" algn="ctr">
                        <a:lnSpc>
                          <a:spcPct val="110000"/>
                        </a:lnSpc>
                        <a:spcBef>
                          <a:spcPts val="0"/>
                        </a:spcBef>
                        <a:spcAft>
                          <a:spcPts val="0"/>
                        </a:spcAft>
                      </a:pPr>
                      <a:r>
                        <a:rPr lang="en-US" sz="1050" b="1">
                          <a:effectLst/>
                        </a:rPr>
                        <a:t>19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20</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435811738"/>
                  </a:ext>
                </a:extLst>
              </a:tr>
              <a:tr h="253649">
                <a:tc>
                  <a:txBody>
                    <a:bodyPr/>
                    <a:lstStyle/>
                    <a:p>
                      <a:pPr marL="0" marR="0" algn="ctr">
                        <a:lnSpc>
                          <a:spcPct val="110000"/>
                        </a:lnSpc>
                        <a:spcBef>
                          <a:spcPts val="0"/>
                        </a:spcBef>
                        <a:spcAft>
                          <a:spcPts val="0"/>
                        </a:spcAft>
                      </a:pPr>
                      <a:r>
                        <a:rPr lang="en-US" sz="1050" b="1">
                          <a:effectLst/>
                        </a:rPr>
                        <a:t>37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39</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40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41</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42</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43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44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45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46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47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48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49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50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51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52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53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54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88083964"/>
                  </a:ext>
                </a:extLst>
              </a:tr>
              <a:tr h="253649">
                <a:tc>
                  <a:txBody>
                    <a:bodyPr/>
                    <a:lstStyle/>
                    <a:p>
                      <a:pPr marL="0" marR="0" algn="ctr">
                        <a:lnSpc>
                          <a:spcPct val="110000"/>
                        </a:lnSpc>
                        <a:spcBef>
                          <a:spcPts val="0"/>
                        </a:spcBef>
                        <a:spcAft>
                          <a:spcPts val="0"/>
                        </a:spcAft>
                      </a:pPr>
                      <a:r>
                        <a:rPr lang="en-US" sz="1050" b="1">
                          <a:effectLst/>
                        </a:rPr>
                        <a:t>55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56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57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58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59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60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61</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62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63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64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65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66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67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68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69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70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71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72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93339152"/>
                  </a:ext>
                </a:extLst>
              </a:tr>
              <a:tr h="253649">
                <a:tc>
                  <a:txBody>
                    <a:bodyPr/>
                    <a:lstStyle/>
                    <a:p>
                      <a:pPr marL="0" marR="0" algn="ctr">
                        <a:lnSpc>
                          <a:spcPct val="110000"/>
                        </a:lnSpc>
                        <a:spcBef>
                          <a:spcPts val="0"/>
                        </a:spcBef>
                        <a:spcAft>
                          <a:spcPts val="0"/>
                        </a:spcAft>
                      </a:pPr>
                      <a:r>
                        <a:rPr lang="en-US" sz="1050" b="1">
                          <a:effectLst/>
                        </a:rPr>
                        <a:t>73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74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75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76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77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78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79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80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81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82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83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84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85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86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87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88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89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90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694974569"/>
                  </a:ext>
                </a:extLst>
              </a:tr>
              <a:tr h="253649">
                <a:tc>
                  <a:txBody>
                    <a:bodyPr/>
                    <a:lstStyle/>
                    <a:p>
                      <a:pPr marL="0" marR="0" algn="ctr">
                        <a:lnSpc>
                          <a:spcPct val="110000"/>
                        </a:lnSpc>
                        <a:spcBef>
                          <a:spcPts val="0"/>
                        </a:spcBef>
                        <a:spcAft>
                          <a:spcPts val="0"/>
                        </a:spcAft>
                      </a:pPr>
                      <a:r>
                        <a:rPr lang="en-US" sz="1050" b="1">
                          <a:effectLst/>
                        </a:rPr>
                        <a:t>91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92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93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94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95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96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97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98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99</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100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101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102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103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104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105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106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107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108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951011474"/>
                  </a:ext>
                </a:extLst>
              </a:tr>
              <a:tr h="253649">
                <a:tc>
                  <a:txBody>
                    <a:bodyPr/>
                    <a:lstStyle/>
                    <a:p>
                      <a:pPr marL="0" marR="0" algn="ctr">
                        <a:lnSpc>
                          <a:spcPct val="110000"/>
                        </a:lnSpc>
                        <a:spcBef>
                          <a:spcPts val="0"/>
                        </a:spcBef>
                        <a:spcAft>
                          <a:spcPts val="0"/>
                        </a:spcAft>
                      </a:pPr>
                      <a:r>
                        <a:rPr lang="en-US" sz="1050" b="1">
                          <a:effectLst/>
                        </a:rPr>
                        <a:t>109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110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111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112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113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114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115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116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117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118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119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120</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121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122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123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124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125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126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211000264"/>
                  </a:ext>
                </a:extLst>
              </a:tr>
              <a:tr h="253649">
                <a:tc>
                  <a:txBody>
                    <a:bodyPr/>
                    <a:lstStyle/>
                    <a:p>
                      <a:pPr marL="0" marR="0" algn="ctr">
                        <a:lnSpc>
                          <a:spcPct val="110000"/>
                        </a:lnSpc>
                        <a:spcBef>
                          <a:spcPts val="0"/>
                        </a:spcBef>
                        <a:spcAft>
                          <a:spcPts val="0"/>
                        </a:spcAft>
                      </a:pPr>
                      <a:r>
                        <a:rPr lang="en-US" sz="1050" b="1">
                          <a:effectLst/>
                        </a:rPr>
                        <a:t>127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128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129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130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131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132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133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134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135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136</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137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138</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139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140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141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142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143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144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2074126771"/>
                  </a:ext>
                </a:extLst>
              </a:tr>
              <a:tr h="253649">
                <a:tc>
                  <a:txBody>
                    <a:bodyPr/>
                    <a:lstStyle/>
                    <a:p>
                      <a:pPr marL="0" marR="0" algn="ctr">
                        <a:lnSpc>
                          <a:spcPct val="110000"/>
                        </a:lnSpc>
                        <a:spcBef>
                          <a:spcPts val="0"/>
                        </a:spcBef>
                        <a:spcAft>
                          <a:spcPts val="0"/>
                        </a:spcAft>
                      </a:pPr>
                      <a:r>
                        <a:rPr lang="en-US" sz="1050" b="1">
                          <a:effectLst/>
                        </a:rPr>
                        <a:t>145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146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147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148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149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150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151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152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153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154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155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156</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157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158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159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160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161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162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2794693235"/>
                  </a:ext>
                </a:extLst>
              </a:tr>
              <a:tr h="253649">
                <a:tc>
                  <a:txBody>
                    <a:bodyPr/>
                    <a:lstStyle/>
                    <a:p>
                      <a:pPr marL="0" marR="0" algn="ctr">
                        <a:lnSpc>
                          <a:spcPct val="110000"/>
                        </a:lnSpc>
                        <a:spcBef>
                          <a:spcPts val="0"/>
                        </a:spcBef>
                        <a:spcAft>
                          <a:spcPts val="0"/>
                        </a:spcAft>
                      </a:pPr>
                      <a:r>
                        <a:rPr lang="en-US" sz="1050" b="1">
                          <a:effectLst/>
                        </a:rPr>
                        <a:t>163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164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165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166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167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168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169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170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171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172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173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174</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175</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176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177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178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179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180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407270390"/>
                  </a:ext>
                </a:extLst>
              </a:tr>
              <a:tr h="253649">
                <a:tc>
                  <a:txBody>
                    <a:bodyPr/>
                    <a:lstStyle/>
                    <a:p>
                      <a:pPr marL="0" marR="0" algn="ctr">
                        <a:lnSpc>
                          <a:spcPct val="110000"/>
                        </a:lnSpc>
                        <a:spcBef>
                          <a:spcPts val="0"/>
                        </a:spcBef>
                        <a:spcAft>
                          <a:spcPts val="0"/>
                        </a:spcAft>
                      </a:pPr>
                      <a:r>
                        <a:rPr lang="en-US" sz="1050" b="1">
                          <a:effectLst/>
                        </a:rPr>
                        <a:t>181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182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183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184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185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186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187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188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189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190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191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192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193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194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195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196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197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198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273495064"/>
                  </a:ext>
                </a:extLst>
              </a:tr>
              <a:tr h="253649">
                <a:tc>
                  <a:txBody>
                    <a:bodyPr/>
                    <a:lstStyle/>
                    <a:p>
                      <a:pPr marL="0" marR="0" algn="ctr">
                        <a:lnSpc>
                          <a:spcPct val="110000"/>
                        </a:lnSpc>
                        <a:spcBef>
                          <a:spcPts val="0"/>
                        </a:spcBef>
                        <a:spcAft>
                          <a:spcPts val="0"/>
                        </a:spcAft>
                      </a:pPr>
                      <a:r>
                        <a:rPr lang="en-US" sz="1050" b="1">
                          <a:effectLst/>
                        </a:rPr>
                        <a:t>199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200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201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202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203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204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205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206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207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208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209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210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211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212</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213</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214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215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216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2963912993"/>
                  </a:ext>
                </a:extLst>
              </a:tr>
              <a:tr h="253649">
                <a:tc>
                  <a:txBody>
                    <a:bodyPr/>
                    <a:lstStyle/>
                    <a:p>
                      <a:pPr marL="0" marR="0" algn="ctr">
                        <a:lnSpc>
                          <a:spcPct val="110000"/>
                        </a:lnSpc>
                        <a:spcBef>
                          <a:spcPts val="0"/>
                        </a:spcBef>
                        <a:spcAft>
                          <a:spcPts val="0"/>
                        </a:spcAft>
                      </a:pPr>
                      <a:r>
                        <a:rPr lang="en-US" sz="1050" b="1">
                          <a:effectLst/>
                        </a:rPr>
                        <a:t>217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218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219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220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221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222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223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224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225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226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227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228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229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230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231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232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233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234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027986379"/>
                  </a:ext>
                </a:extLst>
              </a:tr>
              <a:tr h="253649">
                <a:tc>
                  <a:txBody>
                    <a:bodyPr/>
                    <a:lstStyle/>
                    <a:p>
                      <a:pPr marL="0" marR="0" algn="ctr">
                        <a:lnSpc>
                          <a:spcPct val="110000"/>
                        </a:lnSpc>
                        <a:spcBef>
                          <a:spcPts val="0"/>
                        </a:spcBef>
                        <a:spcAft>
                          <a:spcPts val="0"/>
                        </a:spcAft>
                      </a:pPr>
                      <a:r>
                        <a:rPr lang="en-US" sz="1050" b="1">
                          <a:effectLst/>
                        </a:rPr>
                        <a:t>235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236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237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238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239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240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241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242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243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244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245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246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247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248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249</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250</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251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252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4162370309"/>
                  </a:ext>
                </a:extLst>
              </a:tr>
              <a:tr h="253649">
                <a:tc>
                  <a:txBody>
                    <a:bodyPr/>
                    <a:lstStyle/>
                    <a:p>
                      <a:pPr marL="0" marR="0" algn="ctr">
                        <a:lnSpc>
                          <a:spcPct val="110000"/>
                        </a:lnSpc>
                        <a:spcBef>
                          <a:spcPts val="0"/>
                        </a:spcBef>
                        <a:spcAft>
                          <a:spcPts val="0"/>
                        </a:spcAft>
                      </a:pPr>
                      <a:r>
                        <a:rPr lang="en-US" sz="1050" b="1">
                          <a:effectLst/>
                        </a:rPr>
                        <a:t>253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254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255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256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257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258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259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260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261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262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263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264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265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266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267</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268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269</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270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342520216"/>
                  </a:ext>
                </a:extLst>
              </a:tr>
              <a:tr h="253649">
                <a:tc>
                  <a:txBody>
                    <a:bodyPr/>
                    <a:lstStyle/>
                    <a:p>
                      <a:pPr marL="0" marR="0" algn="ctr">
                        <a:lnSpc>
                          <a:spcPct val="110000"/>
                        </a:lnSpc>
                        <a:spcBef>
                          <a:spcPts val="0"/>
                        </a:spcBef>
                        <a:spcAft>
                          <a:spcPts val="0"/>
                        </a:spcAft>
                      </a:pPr>
                      <a:r>
                        <a:rPr lang="en-US" sz="1050" b="1">
                          <a:effectLst/>
                        </a:rPr>
                        <a:t>271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272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273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274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275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276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277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278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279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280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281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282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283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284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285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286</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287</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288</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1273132734"/>
                  </a:ext>
                </a:extLst>
              </a:tr>
              <a:tr h="253649">
                <a:tc>
                  <a:txBody>
                    <a:bodyPr/>
                    <a:lstStyle/>
                    <a:p>
                      <a:pPr marL="0" marR="0" algn="ctr">
                        <a:lnSpc>
                          <a:spcPct val="110000"/>
                        </a:lnSpc>
                        <a:spcBef>
                          <a:spcPts val="0"/>
                        </a:spcBef>
                        <a:spcAft>
                          <a:spcPts val="0"/>
                        </a:spcAft>
                      </a:pPr>
                      <a:r>
                        <a:rPr lang="en-US" sz="1050" b="1">
                          <a:effectLst/>
                        </a:rPr>
                        <a:t>289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290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291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292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293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294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295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296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297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298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299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300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301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302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303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304</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305</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306</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52047100"/>
                  </a:ext>
                </a:extLst>
              </a:tr>
              <a:tr h="253649">
                <a:tc>
                  <a:txBody>
                    <a:bodyPr/>
                    <a:lstStyle/>
                    <a:p>
                      <a:pPr marL="0" marR="0" algn="ctr">
                        <a:lnSpc>
                          <a:spcPct val="110000"/>
                        </a:lnSpc>
                        <a:spcBef>
                          <a:spcPts val="0"/>
                        </a:spcBef>
                        <a:spcAft>
                          <a:spcPts val="0"/>
                        </a:spcAft>
                      </a:pPr>
                      <a:r>
                        <a:rPr lang="en-US" sz="1050" b="1">
                          <a:effectLst/>
                        </a:rPr>
                        <a:t>307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308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309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310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311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312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313</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314</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315</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316</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317</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318</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319</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320</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321</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a:effectLst/>
                        </a:rPr>
                        <a:t>322</a:t>
                      </a:r>
                      <a:endParaRPr lang="en-US" sz="8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323</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050" b="1" dirty="0">
                          <a:effectLst/>
                        </a:rPr>
                        <a:t>324</a:t>
                      </a:r>
                      <a:endParaRPr lang="en-US" sz="8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518828479"/>
                  </a:ext>
                </a:extLst>
              </a:tr>
            </a:tbl>
          </a:graphicData>
        </a:graphic>
      </p:graphicFrame>
      <p:sp>
        <p:nvSpPr>
          <p:cNvPr id="2" name="Rectangle 1">
            <a:extLst>
              <a:ext uri="{FF2B5EF4-FFF2-40B4-BE49-F238E27FC236}">
                <a16:creationId xmlns:a16="http://schemas.microsoft.com/office/drawing/2014/main" id="{8380B286-9261-4BEE-8A22-ACE684C82F5A}"/>
              </a:ext>
            </a:extLst>
          </p:cNvPr>
          <p:cNvSpPr/>
          <p:nvPr/>
        </p:nvSpPr>
        <p:spPr>
          <a:xfrm>
            <a:off x="1365278" y="3676657"/>
            <a:ext cx="2733756" cy="923330"/>
          </a:xfrm>
          <a:prstGeom prst="rect">
            <a:avLst/>
          </a:prstGeom>
          <a:solidFill>
            <a:schemeClr val="bg1"/>
          </a:solidFill>
        </p:spPr>
        <p:txBody>
          <a:bodyPr wrap="square">
            <a:spAutoFit/>
          </a:bodyPr>
          <a:lstStyle/>
          <a:p>
            <a:r>
              <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rPr>
              <a:t>I’m going to try to convince you I am right!</a:t>
            </a:r>
            <a:endParaRPr lang="en-GB" dirty="0"/>
          </a:p>
        </p:txBody>
      </p:sp>
    </p:spTree>
    <p:extLst>
      <p:ext uri="{BB962C8B-B14F-4D97-AF65-F5344CB8AC3E}">
        <p14:creationId xmlns:p14="http://schemas.microsoft.com/office/powerpoint/2010/main" val="37116861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7" name="TextBox 4"/>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Let’s go bigger</a:t>
            </a:r>
          </a:p>
        </p:txBody>
      </p:sp>
      <p:sp>
        <p:nvSpPr>
          <p:cNvPr id="3" name="TextBox 2">
            <a:extLst>
              <a:ext uri="{FF2B5EF4-FFF2-40B4-BE49-F238E27FC236}">
                <a16:creationId xmlns:a16="http://schemas.microsoft.com/office/drawing/2014/main" id="{3F49AA05-FFE0-4020-B3F8-F0DE8FE41C4C}"/>
              </a:ext>
            </a:extLst>
          </p:cNvPr>
          <p:cNvSpPr txBox="1"/>
          <p:nvPr/>
        </p:nvSpPr>
        <p:spPr>
          <a:xfrm>
            <a:off x="203410" y="2589176"/>
            <a:ext cx="2737748" cy="3108543"/>
          </a:xfrm>
          <a:prstGeom prst="rect">
            <a:avLst/>
          </a:prstGeom>
          <a:solidFill>
            <a:schemeClr val="bg1"/>
          </a:solidFill>
        </p:spPr>
        <p:txBody>
          <a:bodyPr wrap="square" rtlCol="0">
            <a:spAutoFit/>
          </a:bodyPr>
          <a:lstStyle/>
          <a:p>
            <a:r>
              <a:rPr lang="en-GB" sz="2000" dirty="0">
                <a:latin typeface="Verdana" panose="020B0604030504040204" pitchFamily="34" charset="0"/>
                <a:ea typeface="Verdana" panose="020B0604030504040204" pitchFamily="34" charset="0"/>
              </a:rPr>
              <a:t>Which multiples align into columns for each?</a:t>
            </a:r>
          </a:p>
          <a:p>
            <a:endParaRPr lang="en-GB" sz="2000" b="1" i="1" dirty="0"/>
          </a:p>
          <a:p>
            <a:r>
              <a:rPr lang="en-GB" altLang="en-US" dirty="0">
                <a:latin typeface="Verdana" panose="020B0604030504040204" pitchFamily="34" charset="0"/>
                <a:ea typeface="Verdana" panose="020B0604030504040204" pitchFamily="34" charset="0"/>
                <a:cs typeface="Verdana" panose="020B0604030504040204" pitchFamily="34" charset="0"/>
              </a:rPr>
              <a:t>We know the 2s do for both. What else?</a:t>
            </a:r>
          </a:p>
          <a:p>
            <a:endPar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18x18: </a:t>
            </a:r>
            <a:r>
              <a:rPr lang="en-GB" altLang="en-US" sz="2000" b="1" dirty="0">
                <a:latin typeface="Verdana" panose="020B0604030504040204" pitchFamily="34" charset="0"/>
                <a:ea typeface="Verdana" panose="020B0604030504040204" pitchFamily="34" charset="0"/>
                <a:cs typeface="Verdana" panose="020B0604030504040204" pitchFamily="34" charset="0"/>
              </a:rPr>
              <a:t>2s and 3s</a:t>
            </a:r>
          </a:p>
          <a:p>
            <a:endParaRPr lang="en-GB" sz="2000" b="1" i="1" dirty="0"/>
          </a:p>
          <a:p>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20x20: </a:t>
            </a:r>
            <a:r>
              <a:rPr lang="en-GB" altLang="en-US" sz="2000" b="1" dirty="0">
                <a:latin typeface="Verdana" panose="020B0604030504040204" pitchFamily="34" charset="0"/>
                <a:ea typeface="Verdana" panose="020B0604030504040204" pitchFamily="34" charset="0"/>
                <a:cs typeface="Verdana" panose="020B0604030504040204" pitchFamily="34" charset="0"/>
              </a:rPr>
              <a:t>2s and 5s</a:t>
            </a:r>
            <a:endParaRPr lang="en-GB" sz="2000" b="1" i="1" dirty="0"/>
          </a:p>
        </p:txBody>
      </p:sp>
      <p:sp>
        <p:nvSpPr>
          <p:cNvPr id="10" name="TextBox 1">
            <a:extLst>
              <a:ext uri="{FF2B5EF4-FFF2-40B4-BE49-F238E27FC236}">
                <a16:creationId xmlns:a16="http://schemas.microsoft.com/office/drawing/2014/main" id="{D967201D-6133-4286-AB04-92CC989C0F66}"/>
              </a:ext>
            </a:extLst>
          </p:cNvPr>
          <p:cNvSpPr txBox="1">
            <a:spLocks noChangeArrowheads="1"/>
          </p:cNvSpPr>
          <p:nvPr/>
        </p:nvSpPr>
        <p:spPr bwMode="auto">
          <a:xfrm>
            <a:off x="203410" y="1093783"/>
            <a:ext cx="273774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18 x 18 = </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324</a:t>
            </a:r>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20 x 20 = </a:t>
            </a:r>
            <a:r>
              <a:rPr lang="en-GB" altLang="en-US" b="1" dirty="0">
                <a:solidFill>
                  <a:srgbClr val="C00000"/>
                </a:solidFill>
                <a:latin typeface="Verdana" panose="020B0604030504040204" pitchFamily="34" charset="0"/>
                <a:ea typeface="Verdana" panose="020B0604030504040204" pitchFamily="34" charset="0"/>
                <a:cs typeface="Verdana" panose="020B0604030504040204" pitchFamily="34" charset="0"/>
              </a:rPr>
              <a:t>400</a:t>
            </a:r>
            <a:endParaRPr lang="en-GB" altLang="en-US"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6" name="Table 5">
            <a:extLst>
              <a:ext uri="{FF2B5EF4-FFF2-40B4-BE49-F238E27FC236}">
                <a16:creationId xmlns:a16="http://schemas.microsoft.com/office/drawing/2014/main" id="{E15AAB6C-B7CB-41A0-B532-87BE8EBFD0D3}"/>
              </a:ext>
            </a:extLst>
          </p:cNvPr>
          <p:cNvGraphicFramePr>
            <a:graphicFrameLocks noGrp="1"/>
          </p:cNvGraphicFramePr>
          <p:nvPr>
            <p:extLst>
              <p:ext uri="{D42A27DB-BD31-4B8C-83A1-F6EECF244321}">
                <p14:modId xmlns:p14="http://schemas.microsoft.com/office/powerpoint/2010/main" val="2114746708"/>
              </p:ext>
            </p:extLst>
          </p:nvPr>
        </p:nvGraphicFramePr>
        <p:xfrm>
          <a:off x="4126396" y="1341943"/>
          <a:ext cx="4967680" cy="4757840"/>
        </p:xfrm>
        <a:graphic>
          <a:graphicData uri="http://schemas.openxmlformats.org/drawingml/2006/table">
            <a:tbl>
              <a:tblPr>
                <a:tableStyleId>{5C22544A-7EE6-4342-B048-85BDC9FD1C3A}</a:tableStyleId>
              </a:tblPr>
              <a:tblGrid>
                <a:gridCol w="248384">
                  <a:extLst>
                    <a:ext uri="{9D8B030D-6E8A-4147-A177-3AD203B41FA5}">
                      <a16:colId xmlns:a16="http://schemas.microsoft.com/office/drawing/2014/main" val="1603086610"/>
                    </a:ext>
                  </a:extLst>
                </a:gridCol>
                <a:gridCol w="248384">
                  <a:extLst>
                    <a:ext uri="{9D8B030D-6E8A-4147-A177-3AD203B41FA5}">
                      <a16:colId xmlns:a16="http://schemas.microsoft.com/office/drawing/2014/main" val="11251491"/>
                    </a:ext>
                  </a:extLst>
                </a:gridCol>
                <a:gridCol w="248384">
                  <a:extLst>
                    <a:ext uri="{9D8B030D-6E8A-4147-A177-3AD203B41FA5}">
                      <a16:colId xmlns:a16="http://schemas.microsoft.com/office/drawing/2014/main" val="2182785589"/>
                    </a:ext>
                  </a:extLst>
                </a:gridCol>
                <a:gridCol w="248384">
                  <a:extLst>
                    <a:ext uri="{9D8B030D-6E8A-4147-A177-3AD203B41FA5}">
                      <a16:colId xmlns:a16="http://schemas.microsoft.com/office/drawing/2014/main" val="1465865008"/>
                    </a:ext>
                  </a:extLst>
                </a:gridCol>
                <a:gridCol w="248384">
                  <a:extLst>
                    <a:ext uri="{9D8B030D-6E8A-4147-A177-3AD203B41FA5}">
                      <a16:colId xmlns:a16="http://schemas.microsoft.com/office/drawing/2014/main" val="1884564283"/>
                    </a:ext>
                  </a:extLst>
                </a:gridCol>
                <a:gridCol w="248384">
                  <a:extLst>
                    <a:ext uri="{9D8B030D-6E8A-4147-A177-3AD203B41FA5}">
                      <a16:colId xmlns:a16="http://schemas.microsoft.com/office/drawing/2014/main" val="3789109587"/>
                    </a:ext>
                  </a:extLst>
                </a:gridCol>
                <a:gridCol w="248384">
                  <a:extLst>
                    <a:ext uri="{9D8B030D-6E8A-4147-A177-3AD203B41FA5}">
                      <a16:colId xmlns:a16="http://schemas.microsoft.com/office/drawing/2014/main" val="3795588163"/>
                    </a:ext>
                  </a:extLst>
                </a:gridCol>
                <a:gridCol w="248384">
                  <a:extLst>
                    <a:ext uri="{9D8B030D-6E8A-4147-A177-3AD203B41FA5}">
                      <a16:colId xmlns:a16="http://schemas.microsoft.com/office/drawing/2014/main" val="3944614651"/>
                    </a:ext>
                  </a:extLst>
                </a:gridCol>
                <a:gridCol w="248384">
                  <a:extLst>
                    <a:ext uri="{9D8B030D-6E8A-4147-A177-3AD203B41FA5}">
                      <a16:colId xmlns:a16="http://schemas.microsoft.com/office/drawing/2014/main" val="3219457264"/>
                    </a:ext>
                  </a:extLst>
                </a:gridCol>
                <a:gridCol w="248384">
                  <a:extLst>
                    <a:ext uri="{9D8B030D-6E8A-4147-A177-3AD203B41FA5}">
                      <a16:colId xmlns:a16="http://schemas.microsoft.com/office/drawing/2014/main" val="3049267533"/>
                    </a:ext>
                  </a:extLst>
                </a:gridCol>
                <a:gridCol w="248384">
                  <a:extLst>
                    <a:ext uri="{9D8B030D-6E8A-4147-A177-3AD203B41FA5}">
                      <a16:colId xmlns:a16="http://schemas.microsoft.com/office/drawing/2014/main" val="4294144042"/>
                    </a:ext>
                  </a:extLst>
                </a:gridCol>
                <a:gridCol w="248384">
                  <a:extLst>
                    <a:ext uri="{9D8B030D-6E8A-4147-A177-3AD203B41FA5}">
                      <a16:colId xmlns:a16="http://schemas.microsoft.com/office/drawing/2014/main" val="1154668722"/>
                    </a:ext>
                  </a:extLst>
                </a:gridCol>
                <a:gridCol w="248384">
                  <a:extLst>
                    <a:ext uri="{9D8B030D-6E8A-4147-A177-3AD203B41FA5}">
                      <a16:colId xmlns:a16="http://schemas.microsoft.com/office/drawing/2014/main" val="2188422225"/>
                    </a:ext>
                  </a:extLst>
                </a:gridCol>
                <a:gridCol w="248384">
                  <a:extLst>
                    <a:ext uri="{9D8B030D-6E8A-4147-A177-3AD203B41FA5}">
                      <a16:colId xmlns:a16="http://schemas.microsoft.com/office/drawing/2014/main" val="47717552"/>
                    </a:ext>
                  </a:extLst>
                </a:gridCol>
                <a:gridCol w="248384">
                  <a:extLst>
                    <a:ext uri="{9D8B030D-6E8A-4147-A177-3AD203B41FA5}">
                      <a16:colId xmlns:a16="http://schemas.microsoft.com/office/drawing/2014/main" val="4198084044"/>
                    </a:ext>
                  </a:extLst>
                </a:gridCol>
                <a:gridCol w="248384">
                  <a:extLst>
                    <a:ext uri="{9D8B030D-6E8A-4147-A177-3AD203B41FA5}">
                      <a16:colId xmlns:a16="http://schemas.microsoft.com/office/drawing/2014/main" val="2516397625"/>
                    </a:ext>
                  </a:extLst>
                </a:gridCol>
                <a:gridCol w="248384">
                  <a:extLst>
                    <a:ext uri="{9D8B030D-6E8A-4147-A177-3AD203B41FA5}">
                      <a16:colId xmlns:a16="http://schemas.microsoft.com/office/drawing/2014/main" val="2866785082"/>
                    </a:ext>
                  </a:extLst>
                </a:gridCol>
                <a:gridCol w="248384">
                  <a:extLst>
                    <a:ext uri="{9D8B030D-6E8A-4147-A177-3AD203B41FA5}">
                      <a16:colId xmlns:a16="http://schemas.microsoft.com/office/drawing/2014/main" val="4282961098"/>
                    </a:ext>
                  </a:extLst>
                </a:gridCol>
                <a:gridCol w="248384">
                  <a:extLst>
                    <a:ext uri="{9D8B030D-6E8A-4147-A177-3AD203B41FA5}">
                      <a16:colId xmlns:a16="http://schemas.microsoft.com/office/drawing/2014/main" val="3680473073"/>
                    </a:ext>
                  </a:extLst>
                </a:gridCol>
                <a:gridCol w="248384">
                  <a:extLst>
                    <a:ext uri="{9D8B030D-6E8A-4147-A177-3AD203B41FA5}">
                      <a16:colId xmlns:a16="http://schemas.microsoft.com/office/drawing/2014/main" val="678463727"/>
                    </a:ext>
                  </a:extLst>
                </a:gridCol>
              </a:tblGrid>
              <a:tr h="237892">
                <a:tc>
                  <a:txBody>
                    <a:bodyPr/>
                    <a:lstStyle/>
                    <a:p>
                      <a:pPr algn="ctr" fontAlgn="ctr"/>
                      <a:r>
                        <a:rPr lang="en-GB" sz="1000" b="1" u="none" strike="noStrike">
                          <a:effectLst/>
                        </a:rPr>
                        <a:t>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362145785"/>
                  </a:ext>
                </a:extLst>
              </a:tr>
              <a:tr h="237892">
                <a:tc>
                  <a:txBody>
                    <a:bodyPr/>
                    <a:lstStyle/>
                    <a:p>
                      <a:pPr algn="ctr" fontAlgn="ctr"/>
                      <a:r>
                        <a:rPr lang="en-GB" sz="1000" b="1" u="none" strike="noStrike">
                          <a:effectLst/>
                        </a:rPr>
                        <a:t>21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40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917726897"/>
                  </a:ext>
                </a:extLst>
              </a:tr>
              <a:tr h="237892">
                <a:tc>
                  <a:txBody>
                    <a:bodyPr/>
                    <a:lstStyle/>
                    <a:p>
                      <a:pPr algn="ctr" fontAlgn="ctr"/>
                      <a:r>
                        <a:rPr lang="en-GB" sz="1000" b="1" u="none" strike="noStrike">
                          <a:effectLst/>
                        </a:rPr>
                        <a:t>41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42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43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44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45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46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47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48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49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50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51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52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53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54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55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56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57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58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59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60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78497533"/>
                  </a:ext>
                </a:extLst>
              </a:tr>
              <a:tr h="237892">
                <a:tc>
                  <a:txBody>
                    <a:bodyPr/>
                    <a:lstStyle/>
                    <a:p>
                      <a:pPr algn="ctr" fontAlgn="ctr"/>
                      <a:r>
                        <a:rPr lang="en-GB" sz="1000" b="1" u="none" strike="noStrike">
                          <a:effectLst/>
                        </a:rPr>
                        <a:t>61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62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63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64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65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66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67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68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69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70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71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72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73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74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75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76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77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78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79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80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557551529"/>
                  </a:ext>
                </a:extLst>
              </a:tr>
              <a:tr h="237892">
                <a:tc>
                  <a:txBody>
                    <a:bodyPr/>
                    <a:lstStyle/>
                    <a:p>
                      <a:pPr algn="ctr" fontAlgn="ctr"/>
                      <a:r>
                        <a:rPr lang="en-GB" sz="1000" b="1" u="none" strike="noStrike">
                          <a:effectLst/>
                        </a:rPr>
                        <a:t>81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82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83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84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85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86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87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88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89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90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91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92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93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94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95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96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97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98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99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100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48632353"/>
                  </a:ext>
                </a:extLst>
              </a:tr>
              <a:tr h="237892">
                <a:tc>
                  <a:txBody>
                    <a:bodyPr/>
                    <a:lstStyle/>
                    <a:p>
                      <a:pPr algn="ctr" fontAlgn="ctr"/>
                      <a:r>
                        <a:rPr lang="en-GB" sz="1000" b="1" u="none" strike="noStrike">
                          <a:effectLst/>
                        </a:rPr>
                        <a:t>101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102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103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104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105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106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107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108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109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110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111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112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113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114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115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116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117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118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119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120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225747303"/>
                  </a:ext>
                </a:extLst>
              </a:tr>
              <a:tr h="237892">
                <a:tc>
                  <a:txBody>
                    <a:bodyPr/>
                    <a:lstStyle/>
                    <a:p>
                      <a:pPr algn="ctr" fontAlgn="ctr"/>
                      <a:r>
                        <a:rPr lang="en-GB" sz="1000" b="1" u="none" strike="noStrike">
                          <a:effectLst/>
                        </a:rPr>
                        <a:t>121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122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123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124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125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126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127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128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129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130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131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132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133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134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135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136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137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138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139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140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505008186"/>
                  </a:ext>
                </a:extLst>
              </a:tr>
              <a:tr h="237892">
                <a:tc>
                  <a:txBody>
                    <a:bodyPr/>
                    <a:lstStyle/>
                    <a:p>
                      <a:pPr algn="ctr" fontAlgn="ctr"/>
                      <a:r>
                        <a:rPr lang="en-GB" sz="1000" b="1" u="none" strike="noStrike">
                          <a:effectLst/>
                        </a:rPr>
                        <a:t>141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142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143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144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145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146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147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148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149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150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151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152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153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154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155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156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157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158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159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160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852398752"/>
                  </a:ext>
                </a:extLst>
              </a:tr>
              <a:tr h="237892">
                <a:tc>
                  <a:txBody>
                    <a:bodyPr/>
                    <a:lstStyle/>
                    <a:p>
                      <a:pPr algn="ctr" fontAlgn="ctr"/>
                      <a:r>
                        <a:rPr lang="en-GB" sz="1000" b="1" u="none" strike="noStrike">
                          <a:effectLst/>
                        </a:rPr>
                        <a:t>161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162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163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164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165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166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167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168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169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170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171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172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173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174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175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176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177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178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179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180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844416863"/>
                  </a:ext>
                </a:extLst>
              </a:tr>
              <a:tr h="237892">
                <a:tc>
                  <a:txBody>
                    <a:bodyPr/>
                    <a:lstStyle/>
                    <a:p>
                      <a:pPr algn="ctr" fontAlgn="ctr"/>
                      <a:r>
                        <a:rPr lang="en-GB" sz="1000" b="1" u="none" strike="noStrike">
                          <a:effectLst/>
                        </a:rPr>
                        <a:t>181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182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183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184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185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186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187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188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189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190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191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192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193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194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195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196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197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198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199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200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277075712"/>
                  </a:ext>
                </a:extLst>
              </a:tr>
              <a:tr h="237892">
                <a:tc>
                  <a:txBody>
                    <a:bodyPr/>
                    <a:lstStyle/>
                    <a:p>
                      <a:pPr algn="ctr" fontAlgn="ctr"/>
                      <a:r>
                        <a:rPr lang="en-GB" sz="1000" b="1" u="none" strike="noStrike">
                          <a:effectLst/>
                        </a:rPr>
                        <a:t>201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202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203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204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205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206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207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208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209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210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211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212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213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214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215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216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217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218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219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220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836050044"/>
                  </a:ext>
                </a:extLst>
              </a:tr>
              <a:tr h="237892">
                <a:tc>
                  <a:txBody>
                    <a:bodyPr/>
                    <a:lstStyle/>
                    <a:p>
                      <a:pPr algn="ctr" fontAlgn="ctr"/>
                      <a:r>
                        <a:rPr lang="en-GB" sz="1000" b="1" u="none" strike="noStrike">
                          <a:effectLst/>
                        </a:rPr>
                        <a:t>221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222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223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224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225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226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227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228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229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230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231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232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233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234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235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236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237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238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239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240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854873903"/>
                  </a:ext>
                </a:extLst>
              </a:tr>
              <a:tr h="237892">
                <a:tc>
                  <a:txBody>
                    <a:bodyPr/>
                    <a:lstStyle/>
                    <a:p>
                      <a:pPr algn="ctr" fontAlgn="ctr"/>
                      <a:r>
                        <a:rPr lang="en-GB" sz="1000" b="1" u="none" strike="noStrike">
                          <a:effectLst/>
                        </a:rPr>
                        <a:t>241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242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243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244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245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246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247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248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249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250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251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252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253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254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255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256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257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258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259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260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66294510"/>
                  </a:ext>
                </a:extLst>
              </a:tr>
              <a:tr h="237892">
                <a:tc>
                  <a:txBody>
                    <a:bodyPr/>
                    <a:lstStyle/>
                    <a:p>
                      <a:pPr algn="ctr" fontAlgn="ctr"/>
                      <a:r>
                        <a:rPr lang="en-GB" sz="1000" b="1" u="none" strike="noStrike">
                          <a:effectLst/>
                        </a:rPr>
                        <a:t>261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262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263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264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265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266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267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268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269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270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271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272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273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274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275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276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277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278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279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280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27885567"/>
                  </a:ext>
                </a:extLst>
              </a:tr>
              <a:tr h="237892">
                <a:tc>
                  <a:txBody>
                    <a:bodyPr/>
                    <a:lstStyle/>
                    <a:p>
                      <a:pPr algn="ctr" fontAlgn="ctr"/>
                      <a:r>
                        <a:rPr lang="en-GB" sz="1000" b="1" u="none" strike="noStrike">
                          <a:effectLst/>
                        </a:rPr>
                        <a:t>281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282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283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284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285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286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287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288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289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290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291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292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293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294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295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296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297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298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299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300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225677939"/>
                  </a:ext>
                </a:extLst>
              </a:tr>
              <a:tr h="237892">
                <a:tc>
                  <a:txBody>
                    <a:bodyPr/>
                    <a:lstStyle/>
                    <a:p>
                      <a:pPr algn="ctr" fontAlgn="ctr"/>
                      <a:r>
                        <a:rPr lang="en-GB" sz="1000" b="1" u="none" strike="noStrike">
                          <a:effectLst/>
                        </a:rPr>
                        <a:t>301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302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303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304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305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306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307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308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309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310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311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312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313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314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315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316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317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318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319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320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744081754"/>
                  </a:ext>
                </a:extLst>
              </a:tr>
              <a:tr h="237892">
                <a:tc>
                  <a:txBody>
                    <a:bodyPr/>
                    <a:lstStyle/>
                    <a:p>
                      <a:pPr algn="ctr" fontAlgn="ctr"/>
                      <a:r>
                        <a:rPr lang="en-GB" sz="1000" b="1" u="none" strike="noStrike">
                          <a:effectLst/>
                        </a:rPr>
                        <a:t>321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322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323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324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325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326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327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328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329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330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331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332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333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334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335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336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337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338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339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340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937621780"/>
                  </a:ext>
                </a:extLst>
              </a:tr>
              <a:tr h="237892">
                <a:tc>
                  <a:txBody>
                    <a:bodyPr/>
                    <a:lstStyle/>
                    <a:p>
                      <a:pPr algn="ctr" fontAlgn="ctr"/>
                      <a:r>
                        <a:rPr lang="en-GB" sz="1000" b="1" u="none" strike="noStrike">
                          <a:effectLst/>
                        </a:rPr>
                        <a:t>341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342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343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344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345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346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347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348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349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350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351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352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353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354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355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356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357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358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359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360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183089439"/>
                  </a:ext>
                </a:extLst>
              </a:tr>
              <a:tr h="237892">
                <a:tc>
                  <a:txBody>
                    <a:bodyPr/>
                    <a:lstStyle/>
                    <a:p>
                      <a:pPr algn="ctr" fontAlgn="ctr"/>
                      <a:r>
                        <a:rPr lang="en-GB" sz="1000" b="1" u="none" strike="noStrike">
                          <a:effectLst/>
                        </a:rPr>
                        <a:t>361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362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363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364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365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366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367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368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369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370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371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372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373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374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375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376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377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378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379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380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564991764"/>
                  </a:ext>
                </a:extLst>
              </a:tr>
              <a:tr h="237892">
                <a:tc>
                  <a:txBody>
                    <a:bodyPr/>
                    <a:lstStyle/>
                    <a:p>
                      <a:pPr algn="ctr" fontAlgn="ctr"/>
                      <a:r>
                        <a:rPr lang="en-GB" sz="1000" b="1" u="none" strike="noStrike">
                          <a:effectLst/>
                        </a:rPr>
                        <a:t>381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382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383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384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385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386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387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388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389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390</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391</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392</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393</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394</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395</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396</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397</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398</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a:effectLst/>
                        </a:rPr>
                        <a:t>399</a:t>
                      </a:r>
                      <a:endParaRPr lang="en-GB" sz="1000" b="1" i="0" u="none" strike="noStrike">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GB" sz="1000" b="1" u="none" strike="noStrike" dirty="0">
                          <a:effectLst/>
                        </a:rPr>
                        <a:t>400</a:t>
                      </a:r>
                      <a:endParaRPr lang="en-GB" sz="1000" b="1" i="0" u="none" strike="noStrike" dirty="0">
                        <a:solidFill>
                          <a:srgbClr val="000000"/>
                        </a:solidFill>
                        <a:effectLst/>
                        <a:latin typeface="Calibri" panose="020F0502020204030204" pitchFamily="34" charset="0"/>
                      </a:endParaRPr>
                    </a:p>
                  </a:txBody>
                  <a:tcPr marL="5060" marR="5060" marT="5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35623487"/>
                  </a:ext>
                </a:extLst>
              </a:tr>
            </a:tbl>
          </a:graphicData>
        </a:graphic>
      </p:graphicFrame>
      <p:sp>
        <p:nvSpPr>
          <p:cNvPr id="12" name="TextBox 1">
            <a:extLst>
              <a:ext uri="{FF2B5EF4-FFF2-40B4-BE49-F238E27FC236}">
                <a16:creationId xmlns:a16="http://schemas.microsoft.com/office/drawing/2014/main" id="{20270A1B-B31F-4DB8-A545-8C8EDF7A8F94}"/>
              </a:ext>
            </a:extLst>
          </p:cNvPr>
          <p:cNvSpPr txBox="1">
            <a:spLocks noChangeArrowheads="1"/>
          </p:cNvSpPr>
          <p:nvPr/>
        </p:nvSpPr>
        <p:spPr bwMode="auto">
          <a:xfrm>
            <a:off x="1308735" y="620355"/>
            <a:ext cx="732726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Lets compare the 342 and 400 grids:</a:t>
            </a:r>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14" name="Table 13">
            <a:extLst>
              <a:ext uri="{FF2B5EF4-FFF2-40B4-BE49-F238E27FC236}">
                <a16:creationId xmlns:a16="http://schemas.microsoft.com/office/drawing/2014/main" id="{4C28DF03-07D5-4749-8031-07F437647CD1}"/>
              </a:ext>
            </a:extLst>
          </p:cNvPr>
          <p:cNvGraphicFramePr>
            <a:graphicFrameLocks noGrp="1"/>
          </p:cNvGraphicFramePr>
          <p:nvPr>
            <p:extLst>
              <p:ext uri="{D42A27DB-BD31-4B8C-83A1-F6EECF244321}">
                <p14:modId xmlns:p14="http://schemas.microsoft.com/office/powerpoint/2010/main" val="908268254"/>
              </p:ext>
            </p:extLst>
          </p:nvPr>
        </p:nvGraphicFramePr>
        <p:xfrm>
          <a:off x="2941158" y="3720863"/>
          <a:ext cx="5511276" cy="3804066"/>
        </p:xfrm>
        <a:graphic>
          <a:graphicData uri="http://schemas.openxmlformats.org/drawingml/2006/table">
            <a:tbl>
              <a:tblPr firstRow="1" firstCol="1" bandRow="1">
                <a:tableStyleId>{5940675A-B579-460E-94D1-54222C63F5DA}</a:tableStyleId>
              </a:tblPr>
              <a:tblGrid>
                <a:gridCol w="306182">
                  <a:extLst>
                    <a:ext uri="{9D8B030D-6E8A-4147-A177-3AD203B41FA5}">
                      <a16:colId xmlns:a16="http://schemas.microsoft.com/office/drawing/2014/main" val="2321199274"/>
                    </a:ext>
                  </a:extLst>
                </a:gridCol>
                <a:gridCol w="306182">
                  <a:extLst>
                    <a:ext uri="{9D8B030D-6E8A-4147-A177-3AD203B41FA5}">
                      <a16:colId xmlns:a16="http://schemas.microsoft.com/office/drawing/2014/main" val="2804982361"/>
                    </a:ext>
                  </a:extLst>
                </a:gridCol>
                <a:gridCol w="306182">
                  <a:extLst>
                    <a:ext uri="{9D8B030D-6E8A-4147-A177-3AD203B41FA5}">
                      <a16:colId xmlns:a16="http://schemas.microsoft.com/office/drawing/2014/main" val="452417671"/>
                    </a:ext>
                  </a:extLst>
                </a:gridCol>
                <a:gridCol w="306182">
                  <a:extLst>
                    <a:ext uri="{9D8B030D-6E8A-4147-A177-3AD203B41FA5}">
                      <a16:colId xmlns:a16="http://schemas.microsoft.com/office/drawing/2014/main" val="5755091"/>
                    </a:ext>
                  </a:extLst>
                </a:gridCol>
                <a:gridCol w="306182">
                  <a:extLst>
                    <a:ext uri="{9D8B030D-6E8A-4147-A177-3AD203B41FA5}">
                      <a16:colId xmlns:a16="http://schemas.microsoft.com/office/drawing/2014/main" val="106474472"/>
                    </a:ext>
                  </a:extLst>
                </a:gridCol>
                <a:gridCol w="306182">
                  <a:extLst>
                    <a:ext uri="{9D8B030D-6E8A-4147-A177-3AD203B41FA5}">
                      <a16:colId xmlns:a16="http://schemas.microsoft.com/office/drawing/2014/main" val="3279997819"/>
                    </a:ext>
                  </a:extLst>
                </a:gridCol>
                <a:gridCol w="306182">
                  <a:extLst>
                    <a:ext uri="{9D8B030D-6E8A-4147-A177-3AD203B41FA5}">
                      <a16:colId xmlns:a16="http://schemas.microsoft.com/office/drawing/2014/main" val="4045014939"/>
                    </a:ext>
                  </a:extLst>
                </a:gridCol>
                <a:gridCol w="306182">
                  <a:extLst>
                    <a:ext uri="{9D8B030D-6E8A-4147-A177-3AD203B41FA5}">
                      <a16:colId xmlns:a16="http://schemas.microsoft.com/office/drawing/2014/main" val="3936315340"/>
                    </a:ext>
                  </a:extLst>
                </a:gridCol>
                <a:gridCol w="306182">
                  <a:extLst>
                    <a:ext uri="{9D8B030D-6E8A-4147-A177-3AD203B41FA5}">
                      <a16:colId xmlns:a16="http://schemas.microsoft.com/office/drawing/2014/main" val="1731258778"/>
                    </a:ext>
                  </a:extLst>
                </a:gridCol>
                <a:gridCol w="306182">
                  <a:extLst>
                    <a:ext uri="{9D8B030D-6E8A-4147-A177-3AD203B41FA5}">
                      <a16:colId xmlns:a16="http://schemas.microsoft.com/office/drawing/2014/main" val="2595100677"/>
                    </a:ext>
                  </a:extLst>
                </a:gridCol>
                <a:gridCol w="306182">
                  <a:extLst>
                    <a:ext uri="{9D8B030D-6E8A-4147-A177-3AD203B41FA5}">
                      <a16:colId xmlns:a16="http://schemas.microsoft.com/office/drawing/2014/main" val="2701029788"/>
                    </a:ext>
                  </a:extLst>
                </a:gridCol>
                <a:gridCol w="306182">
                  <a:extLst>
                    <a:ext uri="{9D8B030D-6E8A-4147-A177-3AD203B41FA5}">
                      <a16:colId xmlns:a16="http://schemas.microsoft.com/office/drawing/2014/main" val="542993685"/>
                    </a:ext>
                  </a:extLst>
                </a:gridCol>
                <a:gridCol w="306182">
                  <a:extLst>
                    <a:ext uri="{9D8B030D-6E8A-4147-A177-3AD203B41FA5}">
                      <a16:colId xmlns:a16="http://schemas.microsoft.com/office/drawing/2014/main" val="1893990150"/>
                    </a:ext>
                  </a:extLst>
                </a:gridCol>
                <a:gridCol w="306182">
                  <a:extLst>
                    <a:ext uri="{9D8B030D-6E8A-4147-A177-3AD203B41FA5}">
                      <a16:colId xmlns:a16="http://schemas.microsoft.com/office/drawing/2014/main" val="3951794904"/>
                    </a:ext>
                  </a:extLst>
                </a:gridCol>
                <a:gridCol w="306182">
                  <a:extLst>
                    <a:ext uri="{9D8B030D-6E8A-4147-A177-3AD203B41FA5}">
                      <a16:colId xmlns:a16="http://schemas.microsoft.com/office/drawing/2014/main" val="1253773235"/>
                    </a:ext>
                  </a:extLst>
                </a:gridCol>
                <a:gridCol w="306182">
                  <a:extLst>
                    <a:ext uri="{9D8B030D-6E8A-4147-A177-3AD203B41FA5}">
                      <a16:colId xmlns:a16="http://schemas.microsoft.com/office/drawing/2014/main" val="3293644256"/>
                    </a:ext>
                  </a:extLst>
                </a:gridCol>
                <a:gridCol w="306182">
                  <a:extLst>
                    <a:ext uri="{9D8B030D-6E8A-4147-A177-3AD203B41FA5}">
                      <a16:colId xmlns:a16="http://schemas.microsoft.com/office/drawing/2014/main" val="955495650"/>
                    </a:ext>
                  </a:extLst>
                </a:gridCol>
                <a:gridCol w="306182">
                  <a:extLst>
                    <a:ext uri="{9D8B030D-6E8A-4147-A177-3AD203B41FA5}">
                      <a16:colId xmlns:a16="http://schemas.microsoft.com/office/drawing/2014/main" val="1955103005"/>
                    </a:ext>
                  </a:extLst>
                </a:gridCol>
              </a:tblGrid>
              <a:tr h="211337">
                <a:tc>
                  <a:txBody>
                    <a:bodyPr/>
                    <a:lstStyle/>
                    <a:p>
                      <a:pPr marL="0" marR="0" algn="ctr">
                        <a:lnSpc>
                          <a:spcPct val="110000"/>
                        </a:lnSpc>
                        <a:spcBef>
                          <a:spcPts val="0"/>
                        </a:spcBef>
                        <a:spcAft>
                          <a:spcPts val="0"/>
                        </a:spcAft>
                      </a:pPr>
                      <a:r>
                        <a:rPr lang="en-US" sz="1000" b="1" dirty="0">
                          <a:effectLst/>
                        </a:rPr>
                        <a:t>1</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875028414"/>
                  </a:ext>
                </a:extLst>
              </a:tr>
              <a:tr h="211337">
                <a:tc>
                  <a:txBody>
                    <a:bodyPr/>
                    <a:lstStyle/>
                    <a:p>
                      <a:pPr marL="0" marR="0" algn="ctr">
                        <a:lnSpc>
                          <a:spcPct val="110000"/>
                        </a:lnSpc>
                        <a:spcBef>
                          <a:spcPts val="0"/>
                        </a:spcBef>
                        <a:spcAft>
                          <a:spcPts val="0"/>
                        </a:spcAft>
                      </a:pPr>
                      <a:r>
                        <a:rPr lang="en-US" sz="1000" b="1" dirty="0">
                          <a:effectLst/>
                        </a:rPr>
                        <a:t>19</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21</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3435811738"/>
                  </a:ext>
                </a:extLst>
              </a:tr>
              <a:tr h="211337">
                <a:tc>
                  <a:txBody>
                    <a:bodyPr/>
                    <a:lstStyle/>
                    <a:p>
                      <a:pPr marL="0" marR="0" algn="ctr">
                        <a:lnSpc>
                          <a:spcPct val="110000"/>
                        </a:lnSpc>
                        <a:spcBef>
                          <a:spcPts val="0"/>
                        </a:spcBef>
                        <a:spcAft>
                          <a:spcPts val="0"/>
                        </a:spcAft>
                      </a:pPr>
                      <a:r>
                        <a:rPr lang="en-US" sz="1000" b="1">
                          <a:effectLst/>
                        </a:rPr>
                        <a:t>37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39</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40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41</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42</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43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44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45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46</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47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48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49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50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51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52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53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54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388083964"/>
                  </a:ext>
                </a:extLst>
              </a:tr>
              <a:tr h="211337">
                <a:tc>
                  <a:txBody>
                    <a:bodyPr/>
                    <a:lstStyle/>
                    <a:p>
                      <a:pPr marL="0" marR="0" algn="ctr">
                        <a:lnSpc>
                          <a:spcPct val="110000"/>
                        </a:lnSpc>
                        <a:spcBef>
                          <a:spcPts val="0"/>
                        </a:spcBef>
                        <a:spcAft>
                          <a:spcPts val="0"/>
                        </a:spcAft>
                      </a:pPr>
                      <a:r>
                        <a:rPr lang="en-US" sz="1000" b="1">
                          <a:effectLst/>
                        </a:rPr>
                        <a:t>55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56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57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58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59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60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61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62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63</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64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65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66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67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68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69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70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71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72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393339152"/>
                  </a:ext>
                </a:extLst>
              </a:tr>
              <a:tr h="211337">
                <a:tc>
                  <a:txBody>
                    <a:bodyPr/>
                    <a:lstStyle/>
                    <a:p>
                      <a:pPr marL="0" marR="0" algn="ctr">
                        <a:lnSpc>
                          <a:spcPct val="110000"/>
                        </a:lnSpc>
                        <a:spcBef>
                          <a:spcPts val="0"/>
                        </a:spcBef>
                        <a:spcAft>
                          <a:spcPts val="0"/>
                        </a:spcAft>
                      </a:pPr>
                      <a:r>
                        <a:rPr lang="en-US" sz="1000" b="1">
                          <a:effectLst/>
                        </a:rPr>
                        <a:t>73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74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75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76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77</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78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79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80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81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82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83</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84</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85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86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87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88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89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90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694974569"/>
                  </a:ext>
                </a:extLst>
              </a:tr>
              <a:tr h="211337">
                <a:tc>
                  <a:txBody>
                    <a:bodyPr/>
                    <a:lstStyle/>
                    <a:p>
                      <a:pPr marL="0" marR="0" algn="ctr">
                        <a:lnSpc>
                          <a:spcPct val="110000"/>
                        </a:lnSpc>
                        <a:spcBef>
                          <a:spcPts val="0"/>
                        </a:spcBef>
                        <a:spcAft>
                          <a:spcPts val="0"/>
                        </a:spcAft>
                      </a:pPr>
                      <a:r>
                        <a:rPr lang="en-US" sz="1000" b="1">
                          <a:effectLst/>
                        </a:rPr>
                        <a:t>91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92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93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94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95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96</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97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98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99</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100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101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102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103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104</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105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106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107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108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3951011474"/>
                  </a:ext>
                </a:extLst>
              </a:tr>
              <a:tr h="211337">
                <a:tc>
                  <a:txBody>
                    <a:bodyPr/>
                    <a:lstStyle/>
                    <a:p>
                      <a:pPr marL="0" marR="0" algn="ctr">
                        <a:lnSpc>
                          <a:spcPct val="110000"/>
                        </a:lnSpc>
                        <a:spcBef>
                          <a:spcPts val="0"/>
                        </a:spcBef>
                        <a:spcAft>
                          <a:spcPts val="0"/>
                        </a:spcAft>
                      </a:pPr>
                      <a:r>
                        <a:rPr lang="en-US" sz="1000" b="1">
                          <a:effectLst/>
                        </a:rPr>
                        <a:t>109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110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111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112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113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114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115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116</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117</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118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119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120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121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122</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123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124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125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126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3211000264"/>
                  </a:ext>
                </a:extLst>
              </a:tr>
              <a:tr h="211337">
                <a:tc>
                  <a:txBody>
                    <a:bodyPr/>
                    <a:lstStyle/>
                    <a:p>
                      <a:pPr marL="0" marR="0" algn="ctr">
                        <a:lnSpc>
                          <a:spcPct val="110000"/>
                        </a:lnSpc>
                        <a:spcBef>
                          <a:spcPts val="0"/>
                        </a:spcBef>
                        <a:spcAft>
                          <a:spcPts val="0"/>
                        </a:spcAft>
                      </a:pPr>
                      <a:r>
                        <a:rPr lang="en-US" sz="1000" b="1">
                          <a:effectLst/>
                        </a:rPr>
                        <a:t>127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128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129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130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131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132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133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134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135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136</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137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138</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139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140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141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142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143</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144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2074126771"/>
                  </a:ext>
                </a:extLst>
              </a:tr>
              <a:tr h="211337">
                <a:tc>
                  <a:txBody>
                    <a:bodyPr/>
                    <a:lstStyle/>
                    <a:p>
                      <a:pPr marL="0" marR="0" algn="ctr">
                        <a:lnSpc>
                          <a:spcPct val="110000"/>
                        </a:lnSpc>
                        <a:spcBef>
                          <a:spcPts val="0"/>
                        </a:spcBef>
                        <a:spcAft>
                          <a:spcPts val="0"/>
                        </a:spcAft>
                      </a:pPr>
                      <a:r>
                        <a:rPr lang="en-US" sz="1000" b="1">
                          <a:effectLst/>
                        </a:rPr>
                        <a:t>145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146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147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148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149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150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151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152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153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154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155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156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157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158</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159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160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161</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162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2794693235"/>
                  </a:ext>
                </a:extLst>
              </a:tr>
              <a:tr h="211337">
                <a:tc>
                  <a:txBody>
                    <a:bodyPr/>
                    <a:lstStyle/>
                    <a:p>
                      <a:pPr marL="0" marR="0" algn="ctr">
                        <a:lnSpc>
                          <a:spcPct val="110000"/>
                        </a:lnSpc>
                        <a:spcBef>
                          <a:spcPts val="0"/>
                        </a:spcBef>
                        <a:spcAft>
                          <a:spcPts val="0"/>
                        </a:spcAft>
                      </a:pPr>
                      <a:r>
                        <a:rPr lang="en-US" sz="1000" b="1">
                          <a:effectLst/>
                        </a:rPr>
                        <a:t>163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164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165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166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167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168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169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170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171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172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173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174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175</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176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177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178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179</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180</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3407270390"/>
                  </a:ext>
                </a:extLst>
              </a:tr>
              <a:tr h="211337">
                <a:tc>
                  <a:txBody>
                    <a:bodyPr/>
                    <a:lstStyle/>
                    <a:p>
                      <a:pPr marL="0" marR="0" algn="ctr">
                        <a:lnSpc>
                          <a:spcPct val="110000"/>
                        </a:lnSpc>
                        <a:spcBef>
                          <a:spcPts val="0"/>
                        </a:spcBef>
                        <a:spcAft>
                          <a:spcPts val="0"/>
                        </a:spcAft>
                      </a:pPr>
                      <a:r>
                        <a:rPr lang="en-US" sz="1000" b="1">
                          <a:effectLst/>
                        </a:rPr>
                        <a:t>181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182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183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184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185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186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187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188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189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190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191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192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193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194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195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196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197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198</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3273495064"/>
                  </a:ext>
                </a:extLst>
              </a:tr>
              <a:tr h="211337">
                <a:tc>
                  <a:txBody>
                    <a:bodyPr/>
                    <a:lstStyle/>
                    <a:p>
                      <a:pPr marL="0" marR="0" algn="ctr">
                        <a:lnSpc>
                          <a:spcPct val="110000"/>
                        </a:lnSpc>
                        <a:spcBef>
                          <a:spcPts val="0"/>
                        </a:spcBef>
                        <a:spcAft>
                          <a:spcPts val="0"/>
                        </a:spcAft>
                      </a:pPr>
                      <a:r>
                        <a:rPr lang="en-US" sz="1000" b="1">
                          <a:effectLst/>
                        </a:rPr>
                        <a:t>199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200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201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202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203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204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205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206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207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208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209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210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211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212</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213</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214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215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216</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2963912993"/>
                  </a:ext>
                </a:extLst>
              </a:tr>
              <a:tr h="211337">
                <a:tc>
                  <a:txBody>
                    <a:bodyPr/>
                    <a:lstStyle/>
                    <a:p>
                      <a:pPr marL="0" marR="0" algn="ctr">
                        <a:lnSpc>
                          <a:spcPct val="110000"/>
                        </a:lnSpc>
                        <a:spcBef>
                          <a:spcPts val="0"/>
                        </a:spcBef>
                        <a:spcAft>
                          <a:spcPts val="0"/>
                        </a:spcAft>
                      </a:pPr>
                      <a:r>
                        <a:rPr lang="en-US" sz="1000" b="1">
                          <a:effectLst/>
                        </a:rPr>
                        <a:t>217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218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219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220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221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222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223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224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225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226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227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228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229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230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231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232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233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234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3027986379"/>
                  </a:ext>
                </a:extLst>
              </a:tr>
              <a:tr h="211337">
                <a:tc>
                  <a:txBody>
                    <a:bodyPr/>
                    <a:lstStyle/>
                    <a:p>
                      <a:pPr marL="0" marR="0" algn="ctr">
                        <a:lnSpc>
                          <a:spcPct val="110000"/>
                        </a:lnSpc>
                        <a:spcBef>
                          <a:spcPts val="0"/>
                        </a:spcBef>
                        <a:spcAft>
                          <a:spcPts val="0"/>
                        </a:spcAft>
                      </a:pPr>
                      <a:r>
                        <a:rPr lang="en-US" sz="1000" b="1">
                          <a:effectLst/>
                        </a:rPr>
                        <a:t>235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236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237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238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239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240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241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242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243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244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245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246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247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248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249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250</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251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252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4162370309"/>
                  </a:ext>
                </a:extLst>
              </a:tr>
              <a:tr h="211337">
                <a:tc>
                  <a:txBody>
                    <a:bodyPr/>
                    <a:lstStyle/>
                    <a:p>
                      <a:pPr marL="0" marR="0" algn="ctr">
                        <a:lnSpc>
                          <a:spcPct val="110000"/>
                        </a:lnSpc>
                        <a:spcBef>
                          <a:spcPts val="0"/>
                        </a:spcBef>
                        <a:spcAft>
                          <a:spcPts val="0"/>
                        </a:spcAft>
                      </a:pPr>
                      <a:r>
                        <a:rPr lang="en-US" sz="1000" b="1">
                          <a:effectLst/>
                        </a:rPr>
                        <a:t>253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254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255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256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257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258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259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260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261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262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263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264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265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266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267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268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269</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270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3342520216"/>
                  </a:ext>
                </a:extLst>
              </a:tr>
              <a:tr h="211337">
                <a:tc>
                  <a:txBody>
                    <a:bodyPr/>
                    <a:lstStyle/>
                    <a:p>
                      <a:pPr marL="0" marR="0" algn="ctr">
                        <a:lnSpc>
                          <a:spcPct val="110000"/>
                        </a:lnSpc>
                        <a:spcBef>
                          <a:spcPts val="0"/>
                        </a:spcBef>
                        <a:spcAft>
                          <a:spcPts val="0"/>
                        </a:spcAft>
                      </a:pPr>
                      <a:r>
                        <a:rPr lang="en-US" sz="1000" b="1">
                          <a:effectLst/>
                        </a:rPr>
                        <a:t>271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272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273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274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275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276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277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278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279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280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281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282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283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284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285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286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287</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288</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1273132734"/>
                  </a:ext>
                </a:extLst>
              </a:tr>
              <a:tr h="211337">
                <a:tc>
                  <a:txBody>
                    <a:bodyPr/>
                    <a:lstStyle/>
                    <a:p>
                      <a:pPr marL="0" marR="0" algn="ctr">
                        <a:lnSpc>
                          <a:spcPct val="110000"/>
                        </a:lnSpc>
                        <a:spcBef>
                          <a:spcPts val="0"/>
                        </a:spcBef>
                        <a:spcAft>
                          <a:spcPts val="0"/>
                        </a:spcAft>
                      </a:pPr>
                      <a:r>
                        <a:rPr lang="en-US" sz="1000" b="1">
                          <a:effectLst/>
                        </a:rPr>
                        <a:t>289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290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291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292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293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294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295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296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297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298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299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300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301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302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303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304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305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306</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52047100"/>
                  </a:ext>
                </a:extLst>
              </a:tr>
              <a:tr h="211337">
                <a:tc>
                  <a:txBody>
                    <a:bodyPr/>
                    <a:lstStyle/>
                    <a:p>
                      <a:pPr marL="0" marR="0" algn="ctr">
                        <a:lnSpc>
                          <a:spcPct val="110000"/>
                        </a:lnSpc>
                        <a:spcBef>
                          <a:spcPts val="0"/>
                        </a:spcBef>
                        <a:spcAft>
                          <a:spcPts val="0"/>
                        </a:spcAft>
                      </a:pPr>
                      <a:r>
                        <a:rPr lang="en-US" sz="1000" b="1" dirty="0">
                          <a:effectLst/>
                        </a:rPr>
                        <a:t>307</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308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309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310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311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312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313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314</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315</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316</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317</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318</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319</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320</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321</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322</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a:effectLst/>
                        </a:rPr>
                        <a:t>323</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tc>
                  <a:txBody>
                    <a:bodyPr/>
                    <a:lstStyle/>
                    <a:p>
                      <a:pPr marL="0" marR="0" algn="ctr">
                        <a:lnSpc>
                          <a:spcPct val="110000"/>
                        </a:lnSpc>
                        <a:spcBef>
                          <a:spcPts val="0"/>
                        </a:spcBef>
                        <a:spcAft>
                          <a:spcPts val="0"/>
                        </a:spcAft>
                      </a:pPr>
                      <a:r>
                        <a:rPr lang="en-US" sz="1000" b="1" dirty="0">
                          <a:effectLst/>
                        </a:rPr>
                        <a:t>324</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1">
                        <a:lumMod val="20000"/>
                        <a:lumOff val="80000"/>
                      </a:schemeClr>
                    </a:solidFill>
                  </a:tcPr>
                </a:tc>
                <a:extLst>
                  <a:ext uri="{0D108BD9-81ED-4DB2-BD59-A6C34878D82A}">
                    <a16:rowId xmlns:a16="http://schemas.microsoft.com/office/drawing/2014/main" val="3518828479"/>
                  </a:ext>
                </a:extLst>
              </a:tr>
            </a:tbl>
          </a:graphicData>
        </a:graphic>
      </p:graphicFrame>
    </p:spTree>
    <p:extLst>
      <p:ext uri="{BB962C8B-B14F-4D97-AF65-F5344CB8AC3E}">
        <p14:creationId xmlns:p14="http://schemas.microsoft.com/office/powerpoint/2010/main" val="15660322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71A2552-21AA-4771-99D9-282F957F5EE1}"/>
              </a:ext>
            </a:extLst>
          </p:cNvPr>
          <p:cNvPicPr>
            <a:picLocks noChangeAspect="1"/>
          </p:cNvPicPr>
          <p:nvPr/>
        </p:nvPicPr>
        <p:blipFill>
          <a:blip r:embed="rId3"/>
          <a:stretch>
            <a:fillRect/>
          </a:stretch>
        </p:blipFill>
        <p:spPr>
          <a:xfrm>
            <a:off x="4133697" y="1343024"/>
            <a:ext cx="4967680" cy="4960002"/>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7" name="TextBox 4"/>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Let’s go bigger</a:t>
            </a:r>
          </a:p>
        </p:txBody>
      </p:sp>
      <p:sp>
        <p:nvSpPr>
          <p:cNvPr id="12" name="TextBox 1">
            <a:extLst>
              <a:ext uri="{FF2B5EF4-FFF2-40B4-BE49-F238E27FC236}">
                <a16:creationId xmlns:a16="http://schemas.microsoft.com/office/drawing/2014/main" id="{20270A1B-B31F-4DB8-A545-8C8EDF7A8F94}"/>
              </a:ext>
            </a:extLst>
          </p:cNvPr>
          <p:cNvSpPr txBox="1">
            <a:spLocks noChangeArrowheads="1"/>
          </p:cNvSpPr>
          <p:nvPr/>
        </p:nvSpPr>
        <p:spPr bwMode="auto">
          <a:xfrm>
            <a:off x="1308735" y="620355"/>
            <a:ext cx="732726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Lets compare the 342 and 400 grids:</a:t>
            </a:r>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3" name="Picture 12">
            <a:extLst>
              <a:ext uri="{FF2B5EF4-FFF2-40B4-BE49-F238E27FC236}">
                <a16:creationId xmlns:a16="http://schemas.microsoft.com/office/drawing/2014/main" id="{C744383D-96A3-40AD-B8CC-6F05BA634E36}"/>
              </a:ext>
            </a:extLst>
          </p:cNvPr>
          <p:cNvPicPr>
            <a:picLocks noChangeAspect="1"/>
          </p:cNvPicPr>
          <p:nvPr/>
        </p:nvPicPr>
        <p:blipFill>
          <a:blip r:embed="rId5"/>
          <a:stretch>
            <a:fillRect/>
          </a:stretch>
        </p:blipFill>
        <p:spPr>
          <a:xfrm>
            <a:off x="4371839" y="3429000"/>
            <a:ext cx="4491395" cy="4491395"/>
          </a:xfrm>
          <a:prstGeom prst="rect">
            <a:avLst/>
          </a:prstGeom>
          <a:ln>
            <a:noFill/>
          </a:ln>
          <a:effectLst>
            <a:outerShdw blurRad="50800" dist="38100" dir="18900000" algn="bl" rotWithShape="0">
              <a:prstClr val="black">
                <a:alpha val="40000"/>
              </a:prstClr>
            </a:outerShdw>
          </a:effectLst>
        </p:spPr>
      </p:pic>
      <mc:AlternateContent xmlns:mc="http://schemas.openxmlformats.org/markup-compatibility/2006" xmlns:a14="http://schemas.microsoft.com/office/drawing/2010/main">
        <mc:Choice Requires="a14">
          <p:sp>
            <p:nvSpPr>
              <p:cNvPr id="10" name="TextBox 1">
                <a:extLst>
                  <a:ext uri="{FF2B5EF4-FFF2-40B4-BE49-F238E27FC236}">
                    <a16:creationId xmlns:a16="http://schemas.microsoft.com/office/drawing/2014/main" id="{D967201D-6133-4286-AB04-92CC989C0F66}"/>
                  </a:ext>
                </a:extLst>
              </p:cNvPr>
              <p:cNvSpPr txBox="1">
                <a:spLocks noChangeArrowheads="1"/>
              </p:cNvSpPr>
              <p:nvPr/>
            </p:nvSpPr>
            <p:spPr bwMode="auto">
              <a:xfrm>
                <a:off x="203409" y="1093783"/>
                <a:ext cx="3930287" cy="5171609"/>
              </a:xfrm>
              <a:prstGeom prst="rect">
                <a:avLst/>
              </a:prstGeom>
              <a:solidFill>
                <a:schemeClr val="bg1"/>
              </a:solid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Here are those multiples sieved out.</a:t>
                </a:r>
              </a:p>
              <a:p>
                <a:endPar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For 324 grid, we have now sieved out </a:t>
                </a:r>
                <a14:m>
                  <m:oMath xmlns:m="http://schemas.openxmlformats.org/officeDocument/2006/math">
                    <m:r>
                      <a:rPr lang="en-GB" altLang="en-US" sz="2400" b="0" i="1" dirty="0" smtClean="0">
                        <a:solidFill>
                          <a:srgbClr val="000000"/>
                        </a:solidFill>
                        <a:latin typeface="Cambria Math" panose="02040503050406030204" pitchFamily="18" charset="0"/>
                        <a:ea typeface="Verdana" panose="020B0604030504040204" pitchFamily="34" charset="0"/>
                      </a:rPr>
                      <m:t>2/3</m:t>
                    </m:r>
                  </m:oMath>
                </a14:m>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 of all the numbers (66.6%) </a:t>
                </a:r>
              </a:p>
              <a:p>
                <a:pPr marL="342900" indent="-342900">
                  <a:buFont typeface="Arial" panose="020B0604020202020204" pitchFamily="34" charset="0"/>
                  <a:buChar char="•"/>
                </a:pPr>
                <a:endPar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For the 400 grid, we have only sieved out 3/5 of the numbers (60%)</a:t>
                </a:r>
              </a:p>
              <a:p>
                <a:pPr marL="342900" indent="-342900">
                  <a:buFont typeface="Arial" panose="020B0604020202020204" pitchFamily="34" charset="0"/>
                  <a:buChar char="•"/>
                </a:pPr>
                <a:endPar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i="1" dirty="0">
                    <a:solidFill>
                      <a:srgbClr val="000000"/>
                    </a:solidFill>
                    <a:latin typeface="Verdana" panose="020B0604030504040204" pitchFamily="34" charset="0"/>
                    <a:ea typeface="Verdana" panose="020B0604030504040204" pitchFamily="34" charset="0"/>
                    <a:cs typeface="Verdana" panose="020B0604030504040204" pitchFamily="34" charset="0"/>
                  </a:rPr>
                  <a:t>Therefore, there are fewer numbers left to sieve in the 324 grid!</a:t>
                </a:r>
                <a:endParaRPr lang="en-GB" altLang="en-US" i="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mc:Choice>
        <mc:Fallback xmlns="">
          <p:sp>
            <p:nvSpPr>
              <p:cNvPr id="10" name="TextBox 1">
                <a:extLst>
                  <a:ext uri="{FF2B5EF4-FFF2-40B4-BE49-F238E27FC236}">
                    <a16:creationId xmlns:a16="http://schemas.microsoft.com/office/drawing/2014/main" id="{D967201D-6133-4286-AB04-92CC989C0F66}"/>
                  </a:ext>
                </a:extLst>
              </p:cNvPr>
              <p:cNvSpPr txBox="1">
                <a:spLocks noRot="1" noChangeAspect="1" noMove="1" noResize="1" noEditPoints="1" noAdjustHandles="1" noChangeArrowheads="1" noChangeShapeType="1" noTextEdit="1"/>
              </p:cNvSpPr>
              <p:nvPr/>
            </p:nvSpPr>
            <p:spPr bwMode="auto">
              <a:xfrm>
                <a:off x="203409" y="1093783"/>
                <a:ext cx="3930287" cy="5171609"/>
              </a:xfrm>
              <a:prstGeom prst="rect">
                <a:avLst/>
              </a:prstGeom>
              <a:blipFill>
                <a:blip r:embed="rId6"/>
                <a:stretch>
                  <a:fillRect l="-1550" r="-1240"/>
                </a:stretch>
              </a:blipFill>
              <a:ln>
                <a:noFill/>
              </a:ln>
            </p:spPr>
            <p:txBody>
              <a:bodyPr/>
              <a:lstStyle/>
              <a:p>
                <a:r>
                  <a:rPr lang="en-GB">
                    <a:noFill/>
                  </a:rPr>
                  <a:t> </a:t>
                </a:r>
              </a:p>
            </p:txBody>
          </p:sp>
        </mc:Fallback>
      </mc:AlternateContent>
    </p:spTree>
    <p:extLst>
      <p:ext uri="{BB962C8B-B14F-4D97-AF65-F5344CB8AC3E}">
        <p14:creationId xmlns:p14="http://schemas.microsoft.com/office/powerpoint/2010/main" val="1261040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13" name="TextBox 1"/>
          <p:cNvSpPr txBox="1">
            <a:spLocks noChangeArrowheads="1"/>
          </p:cNvSpPr>
          <p:nvPr/>
        </p:nvSpPr>
        <p:spPr bwMode="auto">
          <a:xfrm>
            <a:off x="1308735" y="1266686"/>
            <a:ext cx="690311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Step 1: </a:t>
            </a:r>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Circle all the PRIMES in top row</a:t>
            </a:r>
          </a:p>
          <a:p>
            <a:pPr eaLnBrk="1" hangingPunct="1"/>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STEP 2: </a:t>
            </a:r>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Sieve out for 2 and 3 by shading down those columns, as shown before</a:t>
            </a:r>
            <a:endParaRPr lang="en-GB" altLang="en-US" sz="2000" i="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3" name="Table 2">
            <a:extLst>
              <a:ext uri="{FF2B5EF4-FFF2-40B4-BE49-F238E27FC236}">
                <a16:creationId xmlns:a16="http://schemas.microsoft.com/office/drawing/2014/main" id="{9AD707C5-2DCD-49DB-A779-E71D9A49C186}"/>
              </a:ext>
            </a:extLst>
          </p:cNvPr>
          <p:cNvGraphicFramePr>
            <a:graphicFrameLocks noGrp="1"/>
          </p:cNvGraphicFramePr>
          <p:nvPr>
            <p:extLst>
              <p:ext uri="{D42A27DB-BD31-4B8C-83A1-F6EECF244321}">
                <p14:modId xmlns:p14="http://schemas.microsoft.com/office/powerpoint/2010/main" val="1157631896"/>
              </p:ext>
            </p:extLst>
          </p:nvPr>
        </p:nvGraphicFramePr>
        <p:xfrm>
          <a:off x="1774813" y="3539174"/>
          <a:ext cx="6903108" cy="5447142"/>
        </p:xfrm>
        <a:graphic>
          <a:graphicData uri="http://schemas.openxmlformats.org/drawingml/2006/table">
            <a:tbl>
              <a:tblPr firstRow="1" firstCol="1" bandRow="1">
                <a:tableStyleId>{5940675A-B579-460E-94D1-54222C63F5DA}</a:tableStyleId>
              </a:tblPr>
              <a:tblGrid>
                <a:gridCol w="383506">
                  <a:extLst>
                    <a:ext uri="{9D8B030D-6E8A-4147-A177-3AD203B41FA5}">
                      <a16:colId xmlns:a16="http://schemas.microsoft.com/office/drawing/2014/main" val="2321199274"/>
                    </a:ext>
                  </a:extLst>
                </a:gridCol>
                <a:gridCol w="383506">
                  <a:extLst>
                    <a:ext uri="{9D8B030D-6E8A-4147-A177-3AD203B41FA5}">
                      <a16:colId xmlns:a16="http://schemas.microsoft.com/office/drawing/2014/main" val="2804982361"/>
                    </a:ext>
                  </a:extLst>
                </a:gridCol>
                <a:gridCol w="383506">
                  <a:extLst>
                    <a:ext uri="{9D8B030D-6E8A-4147-A177-3AD203B41FA5}">
                      <a16:colId xmlns:a16="http://schemas.microsoft.com/office/drawing/2014/main" val="452417671"/>
                    </a:ext>
                  </a:extLst>
                </a:gridCol>
                <a:gridCol w="383506">
                  <a:extLst>
                    <a:ext uri="{9D8B030D-6E8A-4147-A177-3AD203B41FA5}">
                      <a16:colId xmlns:a16="http://schemas.microsoft.com/office/drawing/2014/main" val="5755091"/>
                    </a:ext>
                  </a:extLst>
                </a:gridCol>
                <a:gridCol w="383506">
                  <a:extLst>
                    <a:ext uri="{9D8B030D-6E8A-4147-A177-3AD203B41FA5}">
                      <a16:colId xmlns:a16="http://schemas.microsoft.com/office/drawing/2014/main" val="106474472"/>
                    </a:ext>
                  </a:extLst>
                </a:gridCol>
                <a:gridCol w="383506">
                  <a:extLst>
                    <a:ext uri="{9D8B030D-6E8A-4147-A177-3AD203B41FA5}">
                      <a16:colId xmlns:a16="http://schemas.microsoft.com/office/drawing/2014/main" val="3279997819"/>
                    </a:ext>
                  </a:extLst>
                </a:gridCol>
                <a:gridCol w="383506">
                  <a:extLst>
                    <a:ext uri="{9D8B030D-6E8A-4147-A177-3AD203B41FA5}">
                      <a16:colId xmlns:a16="http://schemas.microsoft.com/office/drawing/2014/main" val="4045014939"/>
                    </a:ext>
                  </a:extLst>
                </a:gridCol>
                <a:gridCol w="383506">
                  <a:extLst>
                    <a:ext uri="{9D8B030D-6E8A-4147-A177-3AD203B41FA5}">
                      <a16:colId xmlns:a16="http://schemas.microsoft.com/office/drawing/2014/main" val="3936315340"/>
                    </a:ext>
                  </a:extLst>
                </a:gridCol>
                <a:gridCol w="383506">
                  <a:extLst>
                    <a:ext uri="{9D8B030D-6E8A-4147-A177-3AD203B41FA5}">
                      <a16:colId xmlns:a16="http://schemas.microsoft.com/office/drawing/2014/main" val="1731258778"/>
                    </a:ext>
                  </a:extLst>
                </a:gridCol>
                <a:gridCol w="383506">
                  <a:extLst>
                    <a:ext uri="{9D8B030D-6E8A-4147-A177-3AD203B41FA5}">
                      <a16:colId xmlns:a16="http://schemas.microsoft.com/office/drawing/2014/main" val="2595100677"/>
                    </a:ext>
                  </a:extLst>
                </a:gridCol>
                <a:gridCol w="383506">
                  <a:extLst>
                    <a:ext uri="{9D8B030D-6E8A-4147-A177-3AD203B41FA5}">
                      <a16:colId xmlns:a16="http://schemas.microsoft.com/office/drawing/2014/main" val="2701029788"/>
                    </a:ext>
                  </a:extLst>
                </a:gridCol>
                <a:gridCol w="383506">
                  <a:extLst>
                    <a:ext uri="{9D8B030D-6E8A-4147-A177-3AD203B41FA5}">
                      <a16:colId xmlns:a16="http://schemas.microsoft.com/office/drawing/2014/main" val="542993685"/>
                    </a:ext>
                  </a:extLst>
                </a:gridCol>
                <a:gridCol w="383506">
                  <a:extLst>
                    <a:ext uri="{9D8B030D-6E8A-4147-A177-3AD203B41FA5}">
                      <a16:colId xmlns:a16="http://schemas.microsoft.com/office/drawing/2014/main" val="1893990150"/>
                    </a:ext>
                  </a:extLst>
                </a:gridCol>
                <a:gridCol w="383506">
                  <a:extLst>
                    <a:ext uri="{9D8B030D-6E8A-4147-A177-3AD203B41FA5}">
                      <a16:colId xmlns:a16="http://schemas.microsoft.com/office/drawing/2014/main" val="3951794904"/>
                    </a:ext>
                  </a:extLst>
                </a:gridCol>
                <a:gridCol w="383506">
                  <a:extLst>
                    <a:ext uri="{9D8B030D-6E8A-4147-A177-3AD203B41FA5}">
                      <a16:colId xmlns:a16="http://schemas.microsoft.com/office/drawing/2014/main" val="1253773235"/>
                    </a:ext>
                  </a:extLst>
                </a:gridCol>
                <a:gridCol w="383506">
                  <a:extLst>
                    <a:ext uri="{9D8B030D-6E8A-4147-A177-3AD203B41FA5}">
                      <a16:colId xmlns:a16="http://schemas.microsoft.com/office/drawing/2014/main" val="3293644256"/>
                    </a:ext>
                  </a:extLst>
                </a:gridCol>
                <a:gridCol w="383506">
                  <a:extLst>
                    <a:ext uri="{9D8B030D-6E8A-4147-A177-3AD203B41FA5}">
                      <a16:colId xmlns:a16="http://schemas.microsoft.com/office/drawing/2014/main" val="955495650"/>
                    </a:ext>
                  </a:extLst>
                </a:gridCol>
                <a:gridCol w="383506">
                  <a:extLst>
                    <a:ext uri="{9D8B030D-6E8A-4147-A177-3AD203B41FA5}">
                      <a16:colId xmlns:a16="http://schemas.microsoft.com/office/drawing/2014/main" val="1955103005"/>
                    </a:ext>
                  </a:extLst>
                </a:gridCol>
              </a:tblGrid>
              <a:tr h="302619">
                <a:tc>
                  <a:txBody>
                    <a:bodyPr/>
                    <a:lstStyle/>
                    <a:p>
                      <a:pPr marL="0" marR="0" algn="ctr">
                        <a:lnSpc>
                          <a:spcPct val="110000"/>
                        </a:lnSpc>
                        <a:spcBef>
                          <a:spcPts val="0"/>
                        </a:spcBef>
                        <a:spcAft>
                          <a:spcPts val="0"/>
                        </a:spcAft>
                      </a:pPr>
                      <a:r>
                        <a:rPr lang="en-US" sz="1600" b="1" dirty="0">
                          <a:effectLst/>
                        </a:rPr>
                        <a:t>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a:effectLst/>
                        </a:rPr>
                        <a:t>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a:effectLst/>
                        </a:rPr>
                        <a:t>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a:effectLst/>
                        </a:rPr>
                        <a:t>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10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11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12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13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14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15</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16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17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1600" b="1" dirty="0">
                          <a:effectLst/>
                        </a:rPr>
                        <a:t>18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extLst>
                  <a:ext uri="{0D108BD9-81ED-4DB2-BD59-A6C34878D82A}">
                    <a16:rowId xmlns:a16="http://schemas.microsoft.com/office/drawing/2014/main" val="875028414"/>
                  </a:ext>
                </a:extLst>
              </a:tr>
              <a:tr h="302619">
                <a:tc>
                  <a:txBody>
                    <a:bodyPr/>
                    <a:lstStyle/>
                    <a:p>
                      <a:pPr marL="0" marR="0" algn="ctr">
                        <a:lnSpc>
                          <a:spcPct val="110000"/>
                        </a:lnSpc>
                        <a:spcBef>
                          <a:spcPts val="0"/>
                        </a:spcBef>
                        <a:spcAft>
                          <a:spcPts val="0"/>
                        </a:spcAft>
                      </a:pPr>
                      <a:r>
                        <a:rPr lang="en-US" sz="1600" b="1" dirty="0">
                          <a:effectLst/>
                        </a:rPr>
                        <a:t>19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435811738"/>
                  </a:ext>
                </a:extLst>
              </a:tr>
              <a:tr h="302619">
                <a:tc>
                  <a:txBody>
                    <a:bodyPr/>
                    <a:lstStyle/>
                    <a:p>
                      <a:pPr marL="0" marR="0" algn="ctr">
                        <a:lnSpc>
                          <a:spcPct val="110000"/>
                        </a:lnSpc>
                        <a:spcBef>
                          <a:spcPts val="0"/>
                        </a:spcBef>
                        <a:spcAft>
                          <a:spcPts val="0"/>
                        </a:spcAft>
                      </a:pPr>
                      <a:r>
                        <a:rPr lang="en-US" sz="1600" b="1">
                          <a:effectLst/>
                        </a:rPr>
                        <a:t>37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40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41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42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43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44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45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46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47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48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49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50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51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52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53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54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88083964"/>
                  </a:ext>
                </a:extLst>
              </a:tr>
              <a:tr h="302619">
                <a:tc>
                  <a:txBody>
                    <a:bodyPr/>
                    <a:lstStyle/>
                    <a:p>
                      <a:pPr marL="0" marR="0" algn="ctr">
                        <a:lnSpc>
                          <a:spcPct val="110000"/>
                        </a:lnSpc>
                        <a:spcBef>
                          <a:spcPts val="0"/>
                        </a:spcBef>
                        <a:spcAft>
                          <a:spcPts val="0"/>
                        </a:spcAft>
                      </a:pPr>
                      <a:r>
                        <a:rPr lang="en-US" sz="1600" b="1">
                          <a:effectLst/>
                        </a:rPr>
                        <a:t>55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56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57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58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59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60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61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62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63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64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65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66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67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68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69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70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71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72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93339152"/>
                  </a:ext>
                </a:extLst>
              </a:tr>
              <a:tr h="302619">
                <a:tc>
                  <a:txBody>
                    <a:bodyPr/>
                    <a:lstStyle/>
                    <a:p>
                      <a:pPr marL="0" marR="0" algn="ctr">
                        <a:lnSpc>
                          <a:spcPct val="110000"/>
                        </a:lnSpc>
                        <a:spcBef>
                          <a:spcPts val="0"/>
                        </a:spcBef>
                        <a:spcAft>
                          <a:spcPts val="0"/>
                        </a:spcAft>
                      </a:pPr>
                      <a:r>
                        <a:rPr lang="en-US" sz="1600" b="1">
                          <a:effectLst/>
                        </a:rPr>
                        <a:t>73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74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75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76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77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78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79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80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81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82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83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84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85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86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87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88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89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90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694974569"/>
                  </a:ext>
                </a:extLst>
              </a:tr>
              <a:tr h="302619">
                <a:tc>
                  <a:txBody>
                    <a:bodyPr/>
                    <a:lstStyle/>
                    <a:p>
                      <a:pPr marL="0" marR="0" algn="ctr">
                        <a:lnSpc>
                          <a:spcPct val="110000"/>
                        </a:lnSpc>
                        <a:spcBef>
                          <a:spcPts val="0"/>
                        </a:spcBef>
                        <a:spcAft>
                          <a:spcPts val="0"/>
                        </a:spcAft>
                      </a:pPr>
                      <a:r>
                        <a:rPr lang="en-US" sz="1600" b="1">
                          <a:effectLst/>
                        </a:rPr>
                        <a:t>91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92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93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94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95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96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97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98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99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100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101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102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103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104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105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106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107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108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951011474"/>
                  </a:ext>
                </a:extLst>
              </a:tr>
              <a:tr h="302619">
                <a:tc>
                  <a:txBody>
                    <a:bodyPr/>
                    <a:lstStyle/>
                    <a:p>
                      <a:pPr marL="0" marR="0" algn="ctr">
                        <a:lnSpc>
                          <a:spcPct val="110000"/>
                        </a:lnSpc>
                        <a:spcBef>
                          <a:spcPts val="0"/>
                        </a:spcBef>
                        <a:spcAft>
                          <a:spcPts val="0"/>
                        </a:spcAft>
                      </a:pPr>
                      <a:r>
                        <a:rPr lang="en-US" sz="1600" b="1">
                          <a:effectLst/>
                        </a:rPr>
                        <a:t>109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110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111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112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113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114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115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116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117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118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119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120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121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122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123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124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125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126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211000264"/>
                  </a:ext>
                </a:extLst>
              </a:tr>
              <a:tr h="302619">
                <a:tc>
                  <a:txBody>
                    <a:bodyPr/>
                    <a:lstStyle/>
                    <a:p>
                      <a:pPr marL="0" marR="0" algn="ctr">
                        <a:lnSpc>
                          <a:spcPct val="110000"/>
                        </a:lnSpc>
                        <a:spcBef>
                          <a:spcPts val="0"/>
                        </a:spcBef>
                        <a:spcAft>
                          <a:spcPts val="0"/>
                        </a:spcAft>
                      </a:pPr>
                      <a:r>
                        <a:rPr lang="en-US" sz="1600" b="1">
                          <a:effectLst/>
                        </a:rPr>
                        <a:t>127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128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129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130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131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132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133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134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135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136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137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138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139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140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141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142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143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144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2074126771"/>
                  </a:ext>
                </a:extLst>
              </a:tr>
              <a:tr h="302619">
                <a:tc>
                  <a:txBody>
                    <a:bodyPr/>
                    <a:lstStyle/>
                    <a:p>
                      <a:pPr marL="0" marR="0" algn="ctr">
                        <a:lnSpc>
                          <a:spcPct val="110000"/>
                        </a:lnSpc>
                        <a:spcBef>
                          <a:spcPts val="0"/>
                        </a:spcBef>
                        <a:spcAft>
                          <a:spcPts val="0"/>
                        </a:spcAft>
                      </a:pPr>
                      <a:r>
                        <a:rPr lang="en-US" sz="1600" b="1">
                          <a:effectLst/>
                        </a:rPr>
                        <a:t>145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146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147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148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149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150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151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152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153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154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155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156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157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158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159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160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161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162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2794693235"/>
                  </a:ext>
                </a:extLst>
              </a:tr>
              <a:tr h="302619">
                <a:tc>
                  <a:txBody>
                    <a:bodyPr/>
                    <a:lstStyle/>
                    <a:p>
                      <a:pPr marL="0" marR="0" algn="ctr">
                        <a:lnSpc>
                          <a:spcPct val="110000"/>
                        </a:lnSpc>
                        <a:spcBef>
                          <a:spcPts val="0"/>
                        </a:spcBef>
                        <a:spcAft>
                          <a:spcPts val="0"/>
                        </a:spcAft>
                      </a:pPr>
                      <a:r>
                        <a:rPr lang="en-US" sz="1600" b="1">
                          <a:effectLst/>
                        </a:rPr>
                        <a:t>163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164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165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166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167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168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169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170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171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172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173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174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175</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176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177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178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179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180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407270390"/>
                  </a:ext>
                </a:extLst>
              </a:tr>
              <a:tr h="302619">
                <a:tc>
                  <a:txBody>
                    <a:bodyPr/>
                    <a:lstStyle/>
                    <a:p>
                      <a:pPr marL="0" marR="0" algn="ctr">
                        <a:lnSpc>
                          <a:spcPct val="110000"/>
                        </a:lnSpc>
                        <a:spcBef>
                          <a:spcPts val="0"/>
                        </a:spcBef>
                        <a:spcAft>
                          <a:spcPts val="0"/>
                        </a:spcAft>
                      </a:pPr>
                      <a:r>
                        <a:rPr lang="en-US" sz="1600" b="1" dirty="0">
                          <a:effectLst/>
                        </a:rPr>
                        <a:t>181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182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183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184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185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186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187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188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189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190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191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192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193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194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195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196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197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198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273495064"/>
                  </a:ext>
                </a:extLst>
              </a:tr>
              <a:tr h="302619">
                <a:tc>
                  <a:txBody>
                    <a:bodyPr/>
                    <a:lstStyle/>
                    <a:p>
                      <a:pPr marL="0" marR="0" algn="ctr">
                        <a:lnSpc>
                          <a:spcPct val="110000"/>
                        </a:lnSpc>
                        <a:spcBef>
                          <a:spcPts val="0"/>
                        </a:spcBef>
                        <a:spcAft>
                          <a:spcPts val="0"/>
                        </a:spcAft>
                      </a:pPr>
                      <a:r>
                        <a:rPr lang="en-US" sz="1600" b="1">
                          <a:effectLst/>
                        </a:rPr>
                        <a:t>199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200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201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202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203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204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205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206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207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208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209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210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211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212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213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214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215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216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2963912993"/>
                  </a:ext>
                </a:extLst>
              </a:tr>
              <a:tr h="302619">
                <a:tc>
                  <a:txBody>
                    <a:bodyPr/>
                    <a:lstStyle/>
                    <a:p>
                      <a:pPr marL="0" marR="0" algn="ctr">
                        <a:lnSpc>
                          <a:spcPct val="110000"/>
                        </a:lnSpc>
                        <a:spcBef>
                          <a:spcPts val="0"/>
                        </a:spcBef>
                        <a:spcAft>
                          <a:spcPts val="0"/>
                        </a:spcAft>
                      </a:pPr>
                      <a:r>
                        <a:rPr lang="en-US" sz="1600" b="1" dirty="0">
                          <a:effectLst/>
                        </a:rPr>
                        <a:t>217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218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219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230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231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232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233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234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027986379"/>
                  </a:ext>
                </a:extLst>
              </a:tr>
              <a:tr h="302619">
                <a:tc>
                  <a:txBody>
                    <a:bodyPr/>
                    <a:lstStyle/>
                    <a:p>
                      <a:pPr marL="0" marR="0" algn="ctr">
                        <a:lnSpc>
                          <a:spcPct val="110000"/>
                        </a:lnSpc>
                        <a:spcBef>
                          <a:spcPts val="0"/>
                        </a:spcBef>
                        <a:spcAft>
                          <a:spcPts val="0"/>
                        </a:spcAft>
                      </a:pPr>
                      <a:r>
                        <a:rPr lang="en-US" sz="1600" b="1">
                          <a:effectLst/>
                        </a:rPr>
                        <a:t>235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236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237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238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239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250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251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252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4162370309"/>
                  </a:ext>
                </a:extLst>
              </a:tr>
              <a:tr h="302619">
                <a:tc>
                  <a:txBody>
                    <a:bodyPr/>
                    <a:lstStyle/>
                    <a:p>
                      <a:pPr marL="0" marR="0" algn="ctr">
                        <a:lnSpc>
                          <a:spcPct val="110000"/>
                        </a:lnSpc>
                        <a:spcBef>
                          <a:spcPts val="0"/>
                        </a:spcBef>
                        <a:spcAft>
                          <a:spcPts val="0"/>
                        </a:spcAft>
                      </a:pPr>
                      <a:r>
                        <a:rPr lang="en-US" sz="1600" b="1">
                          <a:effectLst/>
                        </a:rPr>
                        <a:t>253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254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255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256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257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258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259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260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261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262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263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264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265</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266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267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268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269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342520216"/>
                  </a:ext>
                </a:extLst>
              </a:tr>
              <a:tr h="302619">
                <a:tc>
                  <a:txBody>
                    <a:bodyPr/>
                    <a:lstStyle/>
                    <a:p>
                      <a:pPr marL="0" marR="0" algn="ctr">
                        <a:lnSpc>
                          <a:spcPct val="110000"/>
                        </a:lnSpc>
                        <a:spcBef>
                          <a:spcPts val="0"/>
                        </a:spcBef>
                        <a:spcAft>
                          <a:spcPts val="0"/>
                        </a:spcAft>
                      </a:pPr>
                      <a:r>
                        <a:rPr lang="en-US" sz="1600" b="1">
                          <a:effectLst/>
                        </a:rPr>
                        <a:t>271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280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281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282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283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284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285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286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287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288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1273132734"/>
                  </a:ext>
                </a:extLst>
              </a:tr>
              <a:tr h="302619">
                <a:tc>
                  <a:txBody>
                    <a:bodyPr/>
                    <a:lstStyle/>
                    <a:p>
                      <a:pPr marL="0" marR="0" algn="ctr">
                        <a:lnSpc>
                          <a:spcPct val="110000"/>
                        </a:lnSpc>
                        <a:spcBef>
                          <a:spcPts val="0"/>
                        </a:spcBef>
                        <a:spcAft>
                          <a:spcPts val="0"/>
                        </a:spcAft>
                      </a:pPr>
                      <a:r>
                        <a:rPr lang="en-US" sz="1600" b="1">
                          <a:effectLst/>
                        </a:rPr>
                        <a:t>289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300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301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302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303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304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305</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306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52047100"/>
                  </a:ext>
                </a:extLst>
              </a:tr>
              <a:tr h="302619">
                <a:tc>
                  <a:txBody>
                    <a:bodyPr/>
                    <a:lstStyle/>
                    <a:p>
                      <a:pPr marL="0" marR="0" algn="ctr">
                        <a:lnSpc>
                          <a:spcPct val="110000"/>
                        </a:lnSpc>
                        <a:spcBef>
                          <a:spcPts val="0"/>
                        </a:spcBef>
                        <a:spcAft>
                          <a:spcPts val="0"/>
                        </a:spcAft>
                      </a:pPr>
                      <a:r>
                        <a:rPr lang="en-US" sz="1600" b="1">
                          <a:effectLst/>
                        </a:rPr>
                        <a:t>307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308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309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310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311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312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313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314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315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316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317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318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319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320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321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322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323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324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extLst>
                  <a:ext uri="{0D108BD9-81ED-4DB2-BD59-A6C34878D82A}">
                    <a16:rowId xmlns:a16="http://schemas.microsoft.com/office/drawing/2014/main" val="3518828479"/>
                  </a:ext>
                </a:extLst>
              </a:tr>
            </a:tbl>
          </a:graphicData>
        </a:graphic>
      </p:graphicFrame>
      <p:grpSp>
        <p:nvGrpSpPr>
          <p:cNvPr id="17" name="Group 16">
            <a:extLst>
              <a:ext uri="{FF2B5EF4-FFF2-40B4-BE49-F238E27FC236}">
                <a16:creationId xmlns:a16="http://schemas.microsoft.com/office/drawing/2014/main" id="{0EA38133-9060-48CF-A70E-DD2CFBD3C572}"/>
              </a:ext>
            </a:extLst>
          </p:cNvPr>
          <p:cNvGrpSpPr/>
          <p:nvPr/>
        </p:nvGrpSpPr>
        <p:grpSpPr>
          <a:xfrm>
            <a:off x="2137926" y="3429000"/>
            <a:ext cx="6183714" cy="479396"/>
            <a:chOff x="2334827" y="3627325"/>
            <a:chExt cx="6183714" cy="479396"/>
          </a:xfrm>
        </p:grpSpPr>
        <p:sp>
          <p:nvSpPr>
            <p:cNvPr id="18" name="Oval 17">
              <a:extLst>
                <a:ext uri="{FF2B5EF4-FFF2-40B4-BE49-F238E27FC236}">
                  <a16:creationId xmlns:a16="http://schemas.microsoft.com/office/drawing/2014/main" id="{964B4435-08DC-4C03-9C15-2ABA7478B72D}"/>
                </a:ext>
              </a:extLst>
            </p:cNvPr>
            <p:cNvSpPr/>
            <p:nvPr/>
          </p:nvSpPr>
          <p:spPr>
            <a:xfrm>
              <a:off x="2334827" y="3657600"/>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CAF2FCC1-BC11-4C74-B304-A7263D5C33C9}"/>
                </a:ext>
              </a:extLst>
            </p:cNvPr>
            <p:cNvSpPr/>
            <p:nvPr/>
          </p:nvSpPr>
          <p:spPr>
            <a:xfrm>
              <a:off x="2697940" y="3657599"/>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id="{DD0C006D-EB25-40BD-BD16-C2ED287840AA}"/>
                </a:ext>
              </a:extLst>
            </p:cNvPr>
            <p:cNvSpPr/>
            <p:nvPr/>
          </p:nvSpPr>
          <p:spPr>
            <a:xfrm>
              <a:off x="3482776" y="3627325"/>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A0D4BA24-55A4-45E4-9531-27CD84A43183}"/>
                </a:ext>
              </a:extLst>
            </p:cNvPr>
            <p:cNvSpPr/>
            <p:nvPr/>
          </p:nvSpPr>
          <p:spPr>
            <a:xfrm>
              <a:off x="4249857" y="3648722"/>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217641B4-D3C8-4E2C-8E2A-6B8263DABD63}"/>
                </a:ext>
              </a:extLst>
            </p:cNvPr>
            <p:cNvSpPr/>
            <p:nvPr/>
          </p:nvSpPr>
          <p:spPr>
            <a:xfrm>
              <a:off x="5786381" y="3630967"/>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A0F654FD-3024-4F5F-BFDD-7BD92F459E3E}"/>
                </a:ext>
              </a:extLst>
            </p:cNvPr>
            <p:cNvSpPr/>
            <p:nvPr/>
          </p:nvSpPr>
          <p:spPr>
            <a:xfrm>
              <a:off x="6553462" y="3657599"/>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a:extLst>
                <a:ext uri="{FF2B5EF4-FFF2-40B4-BE49-F238E27FC236}">
                  <a16:creationId xmlns:a16="http://schemas.microsoft.com/office/drawing/2014/main" id="{BB6E0F71-FE52-468E-9099-74532D898964}"/>
                </a:ext>
              </a:extLst>
            </p:cNvPr>
            <p:cNvSpPr/>
            <p:nvPr/>
          </p:nvSpPr>
          <p:spPr>
            <a:xfrm>
              <a:off x="8083535" y="3648721"/>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7" name="TextBox 1">
            <a:extLst>
              <a:ext uri="{FF2B5EF4-FFF2-40B4-BE49-F238E27FC236}">
                <a16:creationId xmlns:a16="http://schemas.microsoft.com/office/drawing/2014/main" id="{8820E27D-33B9-4B77-BDB3-085BB0D9F502}"/>
              </a:ext>
            </a:extLst>
          </p:cNvPr>
          <p:cNvSpPr txBox="1">
            <a:spLocks noChangeArrowheads="1"/>
          </p:cNvSpPr>
          <p:nvPr/>
        </p:nvSpPr>
        <p:spPr bwMode="auto">
          <a:xfrm>
            <a:off x="1308735" y="620355"/>
            <a:ext cx="783526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Now you have your grid, do first two steps of the sieve: </a:t>
            </a: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6" name="TextBox 4">
            <a:extLst>
              <a:ext uri="{FF2B5EF4-FFF2-40B4-BE49-F238E27FC236}">
                <a16:creationId xmlns:a16="http://schemas.microsoft.com/office/drawing/2014/main" id="{BAE3A9DF-CD4D-4EE7-AC9B-50D5540E8486}"/>
              </a:ext>
            </a:extLst>
          </p:cNvPr>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4: 324 grid</a:t>
            </a:r>
          </a:p>
        </p:txBody>
      </p:sp>
    </p:spTree>
    <p:extLst>
      <p:ext uri="{BB962C8B-B14F-4D97-AF65-F5344CB8AC3E}">
        <p14:creationId xmlns:p14="http://schemas.microsoft.com/office/powerpoint/2010/main" val="36270221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17"/>
                                        </p:tgtEl>
                                        <p:attrNameLst>
                                          <p:attrName>r</p:attrName>
                                        </p:attrNameLst>
                                      </p:cBhvr>
                                    </p:animRot>
                                    <p:animRot by="-240000">
                                      <p:cBhvr>
                                        <p:cTn id="7" dur="200" fill="hold">
                                          <p:stCondLst>
                                            <p:cond delay="200"/>
                                          </p:stCondLst>
                                        </p:cTn>
                                        <p:tgtEl>
                                          <p:spTgt spid="17"/>
                                        </p:tgtEl>
                                        <p:attrNameLst>
                                          <p:attrName>r</p:attrName>
                                        </p:attrNameLst>
                                      </p:cBhvr>
                                    </p:animRot>
                                    <p:animRot by="240000">
                                      <p:cBhvr>
                                        <p:cTn id="8" dur="200" fill="hold">
                                          <p:stCondLst>
                                            <p:cond delay="400"/>
                                          </p:stCondLst>
                                        </p:cTn>
                                        <p:tgtEl>
                                          <p:spTgt spid="17"/>
                                        </p:tgtEl>
                                        <p:attrNameLst>
                                          <p:attrName>r</p:attrName>
                                        </p:attrNameLst>
                                      </p:cBhvr>
                                    </p:animRot>
                                    <p:animRot by="-240000">
                                      <p:cBhvr>
                                        <p:cTn id="9" dur="200" fill="hold">
                                          <p:stCondLst>
                                            <p:cond delay="600"/>
                                          </p:stCondLst>
                                        </p:cTn>
                                        <p:tgtEl>
                                          <p:spTgt spid="17"/>
                                        </p:tgtEl>
                                        <p:attrNameLst>
                                          <p:attrName>r</p:attrName>
                                        </p:attrNameLst>
                                      </p:cBhvr>
                                    </p:animRot>
                                    <p:animRot by="120000">
                                      <p:cBhvr>
                                        <p:cTn id="10" dur="200" fill="hold">
                                          <p:stCondLst>
                                            <p:cond delay="8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graphicFrame>
        <p:nvGraphicFramePr>
          <p:cNvPr id="3" name="Table 2">
            <a:extLst>
              <a:ext uri="{FF2B5EF4-FFF2-40B4-BE49-F238E27FC236}">
                <a16:creationId xmlns:a16="http://schemas.microsoft.com/office/drawing/2014/main" id="{9AD707C5-2DCD-49DB-A779-E71D9A49C186}"/>
              </a:ext>
            </a:extLst>
          </p:cNvPr>
          <p:cNvGraphicFramePr>
            <a:graphicFrameLocks noGrp="1"/>
          </p:cNvGraphicFramePr>
          <p:nvPr>
            <p:extLst>
              <p:ext uri="{D42A27DB-BD31-4B8C-83A1-F6EECF244321}">
                <p14:modId xmlns:p14="http://schemas.microsoft.com/office/powerpoint/2010/main" val="3867286509"/>
              </p:ext>
            </p:extLst>
          </p:nvPr>
        </p:nvGraphicFramePr>
        <p:xfrm>
          <a:off x="2107703" y="1296648"/>
          <a:ext cx="6903108" cy="5447142"/>
        </p:xfrm>
        <a:graphic>
          <a:graphicData uri="http://schemas.openxmlformats.org/drawingml/2006/table">
            <a:tbl>
              <a:tblPr firstRow="1" firstCol="1" bandRow="1">
                <a:tableStyleId>{5940675A-B579-460E-94D1-54222C63F5DA}</a:tableStyleId>
              </a:tblPr>
              <a:tblGrid>
                <a:gridCol w="383506">
                  <a:extLst>
                    <a:ext uri="{9D8B030D-6E8A-4147-A177-3AD203B41FA5}">
                      <a16:colId xmlns:a16="http://schemas.microsoft.com/office/drawing/2014/main" val="2321199274"/>
                    </a:ext>
                  </a:extLst>
                </a:gridCol>
                <a:gridCol w="383506">
                  <a:extLst>
                    <a:ext uri="{9D8B030D-6E8A-4147-A177-3AD203B41FA5}">
                      <a16:colId xmlns:a16="http://schemas.microsoft.com/office/drawing/2014/main" val="2804982361"/>
                    </a:ext>
                  </a:extLst>
                </a:gridCol>
                <a:gridCol w="383506">
                  <a:extLst>
                    <a:ext uri="{9D8B030D-6E8A-4147-A177-3AD203B41FA5}">
                      <a16:colId xmlns:a16="http://schemas.microsoft.com/office/drawing/2014/main" val="452417671"/>
                    </a:ext>
                  </a:extLst>
                </a:gridCol>
                <a:gridCol w="383506">
                  <a:extLst>
                    <a:ext uri="{9D8B030D-6E8A-4147-A177-3AD203B41FA5}">
                      <a16:colId xmlns:a16="http://schemas.microsoft.com/office/drawing/2014/main" val="5755091"/>
                    </a:ext>
                  </a:extLst>
                </a:gridCol>
                <a:gridCol w="383506">
                  <a:extLst>
                    <a:ext uri="{9D8B030D-6E8A-4147-A177-3AD203B41FA5}">
                      <a16:colId xmlns:a16="http://schemas.microsoft.com/office/drawing/2014/main" val="106474472"/>
                    </a:ext>
                  </a:extLst>
                </a:gridCol>
                <a:gridCol w="383506">
                  <a:extLst>
                    <a:ext uri="{9D8B030D-6E8A-4147-A177-3AD203B41FA5}">
                      <a16:colId xmlns:a16="http://schemas.microsoft.com/office/drawing/2014/main" val="3279997819"/>
                    </a:ext>
                  </a:extLst>
                </a:gridCol>
                <a:gridCol w="383506">
                  <a:extLst>
                    <a:ext uri="{9D8B030D-6E8A-4147-A177-3AD203B41FA5}">
                      <a16:colId xmlns:a16="http://schemas.microsoft.com/office/drawing/2014/main" val="4045014939"/>
                    </a:ext>
                  </a:extLst>
                </a:gridCol>
                <a:gridCol w="383506">
                  <a:extLst>
                    <a:ext uri="{9D8B030D-6E8A-4147-A177-3AD203B41FA5}">
                      <a16:colId xmlns:a16="http://schemas.microsoft.com/office/drawing/2014/main" val="3936315340"/>
                    </a:ext>
                  </a:extLst>
                </a:gridCol>
                <a:gridCol w="383506">
                  <a:extLst>
                    <a:ext uri="{9D8B030D-6E8A-4147-A177-3AD203B41FA5}">
                      <a16:colId xmlns:a16="http://schemas.microsoft.com/office/drawing/2014/main" val="1731258778"/>
                    </a:ext>
                  </a:extLst>
                </a:gridCol>
                <a:gridCol w="383506">
                  <a:extLst>
                    <a:ext uri="{9D8B030D-6E8A-4147-A177-3AD203B41FA5}">
                      <a16:colId xmlns:a16="http://schemas.microsoft.com/office/drawing/2014/main" val="2595100677"/>
                    </a:ext>
                  </a:extLst>
                </a:gridCol>
                <a:gridCol w="383506">
                  <a:extLst>
                    <a:ext uri="{9D8B030D-6E8A-4147-A177-3AD203B41FA5}">
                      <a16:colId xmlns:a16="http://schemas.microsoft.com/office/drawing/2014/main" val="2701029788"/>
                    </a:ext>
                  </a:extLst>
                </a:gridCol>
                <a:gridCol w="383506">
                  <a:extLst>
                    <a:ext uri="{9D8B030D-6E8A-4147-A177-3AD203B41FA5}">
                      <a16:colId xmlns:a16="http://schemas.microsoft.com/office/drawing/2014/main" val="542993685"/>
                    </a:ext>
                  </a:extLst>
                </a:gridCol>
                <a:gridCol w="383506">
                  <a:extLst>
                    <a:ext uri="{9D8B030D-6E8A-4147-A177-3AD203B41FA5}">
                      <a16:colId xmlns:a16="http://schemas.microsoft.com/office/drawing/2014/main" val="1893990150"/>
                    </a:ext>
                  </a:extLst>
                </a:gridCol>
                <a:gridCol w="383506">
                  <a:extLst>
                    <a:ext uri="{9D8B030D-6E8A-4147-A177-3AD203B41FA5}">
                      <a16:colId xmlns:a16="http://schemas.microsoft.com/office/drawing/2014/main" val="3951794904"/>
                    </a:ext>
                  </a:extLst>
                </a:gridCol>
                <a:gridCol w="383506">
                  <a:extLst>
                    <a:ext uri="{9D8B030D-6E8A-4147-A177-3AD203B41FA5}">
                      <a16:colId xmlns:a16="http://schemas.microsoft.com/office/drawing/2014/main" val="1253773235"/>
                    </a:ext>
                  </a:extLst>
                </a:gridCol>
                <a:gridCol w="383506">
                  <a:extLst>
                    <a:ext uri="{9D8B030D-6E8A-4147-A177-3AD203B41FA5}">
                      <a16:colId xmlns:a16="http://schemas.microsoft.com/office/drawing/2014/main" val="3293644256"/>
                    </a:ext>
                  </a:extLst>
                </a:gridCol>
                <a:gridCol w="383506">
                  <a:extLst>
                    <a:ext uri="{9D8B030D-6E8A-4147-A177-3AD203B41FA5}">
                      <a16:colId xmlns:a16="http://schemas.microsoft.com/office/drawing/2014/main" val="955495650"/>
                    </a:ext>
                  </a:extLst>
                </a:gridCol>
                <a:gridCol w="383506">
                  <a:extLst>
                    <a:ext uri="{9D8B030D-6E8A-4147-A177-3AD203B41FA5}">
                      <a16:colId xmlns:a16="http://schemas.microsoft.com/office/drawing/2014/main" val="1955103005"/>
                    </a:ext>
                  </a:extLst>
                </a:gridCol>
              </a:tblGrid>
              <a:tr h="302619">
                <a:tc>
                  <a:txBody>
                    <a:bodyPr/>
                    <a:lstStyle/>
                    <a:p>
                      <a:pPr marL="0" marR="0" algn="ctr">
                        <a:lnSpc>
                          <a:spcPct val="110000"/>
                        </a:lnSpc>
                        <a:spcBef>
                          <a:spcPts val="0"/>
                        </a:spcBef>
                        <a:spcAft>
                          <a:spcPts val="0"/>
                        </a:spcAft>
                      </a:pPr>
                      <a:r>
                        <a:rPr lang="en-US" sz="1600" b="1" dirty="0">
                          <a:effectLst/>
                        </a:rPr>
                        <a:t>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10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11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13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15</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16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17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875028414"/>
                  </a:ext>
                </a:extLst>
              </a:tr>
              <a:tr h="302619">
                <a:tc>
                  <a:txBody>
                    <a:bodyPr/>
                    <a:lstStyle/>
                    <a:p>
                      <a:pPr marL="0" marR="0" algn="ctr">
                        <a:lnSpc>
                          <a:spcPct val="110000"/>
                        </a:lnSpc>
                        <a:spcBef>
                          <a:spcPts val="0"/>
                        </a:spcBef>
                        <a:spcAft>
                          <a:spcPts val="0"/>
                        </a:spcAft>
                      </a:pPr>
                      <a:r>
                        <a:rPr lang="en-US" sz="1600" b="1" dirty="0">
                          <a:effectLst/>
                        </a:rPr>
                        <a:t>19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21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22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28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31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33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34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35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3435811738"/>
                  </a:ext>
                </a:extLst>
              </a:tr>
              <a:tr h="302619">
                <a:tc>
                  <a:txBody>
                    <a:bodyPr/>
                    <a:lstStyle/>
                    <a:p>
                      <a:pPr marL="0" marR="0" algn="ctr">
                        <a:lnSpc>
                          <a:spcPct val="110000"/>
                        </a:lnSpc>
                        <a:spcBef>
                          <a:spcPts val="0"/>
                        </a:spcBef>
                        <a:spcAft>
                          <a:spcPts val="0"/>
                        </a:spcAft>
                      </a:pPr>
                      <a:r>
                        <a:rPr lang="en-US" sz="1600" b="1">
                          <a:effectLst/>
                        </a:rPr>
                        <a:t>37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39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40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41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42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43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44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45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46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47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48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49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50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51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52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53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54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388083964"/>
                  </a:ext>
                </a:extLst>
              </a:tr>
              <a:tr h="302619">
                <a:tc>
                  <a:txBody>
                    <a:bodyPr/>
                    <a:lstStyle/>
                    <a:p>
                      <a:pPr marL="0" marR="0" algn="ctr">
                        <a:lnSpc>
                          <a:spcPct val="110000"/>
                        </a:lnSpc>
                        <a:spcBef>
                          <a:spcPts val="0"/>
                        </a:spcBef>
                        <a:spcAft>
                          <a:spcPts val="0"/>
                        </a:spcAft>
                      </a:pPr>
                      <a:r>
                        <a:rPr lang="en-US" sz="1600" b="1">
                          <a:effectLst/>
                        </a:rPr>
                        <a:t>55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56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57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58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59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60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61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62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63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64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65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66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67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68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69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70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71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72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393339152"/>
                  </a:ext>
                </a:extLst>
              </a:tr>
              <a:tr h="302619">
                <a:tc>
                  <a:txBody>
                    <a:bodyPr/>
                    <a:lstStyle/>
                    <a:p>
                      <a:pPr marL="0" marR="0" algn="ctr">
                        <a:lnSpc>
                          <a:spcPct val="110000"/>
                        </a:lnSpc>
                        <a:spcBef>
                          <a:spcPts val="0"/>
                        </a:spcBef>
                        <a:spcAft>
                          <a:spcPts val="0"/>
                        </a:spcAft>
                      </a:pPr>
                      <a:r>
                        <a:rPr lang="en-US" sz="1600" b="1">
                          <a:effectLst/>
                        </a:rPr>
                        <a:t>73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74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75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76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77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78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79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80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81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82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83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84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85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86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87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88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89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90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694974569"/>
                  </a:ext>
                </a:extLst>
              </a:tr>
              <a:tr h="302619">
                <a:tc>
                  <a:txBody>
                    <a:bodyPr/>
                    <a:lstStyle/>
                    <a:p>
                      <a:pPr marL="0" marR="0" algn="ctr">
                        <a:lnSpc>
                          <a:spcPct val="110000"/>
                        </a:lnSpc>
                        <a:spcBef>
                          <a:spcPts val="0"/>
                        </a:spcBef>
                        <a:spcAft>
                          <a:spcPts val="0"/>
                        </a:spcAft>
                      </a:pPr>
                      <a:r>
                        <a:rPr lang="en-US" sz="1600" b="1">
                          <a:effectLst/>
                        </a:rPr>
                        <a:t>91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92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93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94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95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96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97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98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99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100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101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102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103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104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105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106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107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108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3951011474"/>
                  </a:ext>
                </a:extLst>
              </a:tr>
              <a:tr h="302619">
                <a:tc>
                  <a:txBody>
                    <a:bodyPr/>
                    <a:lstStyle/>
                    <a:p>
                      <a:pPr marL="0" marR="0" algn="ctr">
                        <a:lnSpc>
                          <a:spcPct val="110000"/>
                        </a:lnSpc>
                        <a:spcBef>
                          <a:spcPts val="0"/>
                        </a:spcBef>
                        <a:spcAft>
                          <a:spcPts val="0"/>
                        </a:spcAft>
                      </a:pPr>
                      <a:r>
                        <a:rPr lang="en-US" sz="1600" b="1">
                          <a:effectLst/>
                        </a:rPr>
                        <a:t>109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110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111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112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113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114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115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116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117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118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119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120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121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122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123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124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125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126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3211000264"/>
                  </a:ext>
                </a:extLst>
              </a:tr>
              <a:tr h="302619">
                <a:tc>
                  <a:txBody>
                    <a:bodyPr/>
                    <a:lstStyle/>
                    <a:p>
                      <a:pPr marL="0" marR="0" algn="ctr">
                        <a:lnSpc>
                          <a:spcPct val="110000"/>
                        </a:lnSpc>
                        <a:spcBef>
                          <a:spcPts val="0"/>
                        </a:spcBef>
                        <a:spcAft>
                          <a:spcPts val="0"/>
                        </a:spcAft>
                      </a:pPr>
                      <a:r>
                        <a:rPr lang="en-US" sz="1600" b="1">
                          <a:effectLst/>
                        </a:rPr>
                        <a:t>127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128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129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130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131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132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133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134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135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136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137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138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139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140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141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142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143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144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2074126771"/>
                  </a:ext>
                </a:extLst>
              </a:tr>
              <a:tr h="302619">
                <a:tc>
                  <a:txBody>
                    <a:bodyPr/>
                    <a:lstStyle/>
                    <a:p>
                      <a:pPr marL="0" marR="0" algn="ctr">
                        <a:lnSpc>
                          <a:spcPct val="110000"/>
                        </a:lnSpc>
                        <a:spcBef>
                          <a:spcPts val="0"/>
                        </a:spcBef>
                        <a:spcAft>
                          <a:spcPts val="0"/>
                        </a:spcAft>
                      </a:pPr>
                      <a:r>
                        <a:rPr lang="en-US" sz="1600" b="1">
                          <a:effectLst/>
                        </a:rPr>
                        <a:t>145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146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147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148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149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150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151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152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153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154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155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156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157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158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159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160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161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162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2794693235"/>
                  </a:ext>
                </a:extLst>
              </a:tr>
              <a:tr h="302619">
                <a:tc>
                  <a:txBody>
                    <a:bodyPr/>
                    <a:lstStyle/>
                    <a:p>
                      <a:pPr marL="0" marR="0" algn="ctr">
                        <a:lnSpc>
                          <a:spcPct val="110000"/>
                        </a:lnSpc>
                        <a:spcBef>
                          <a:spcPts val="0"/>
                        </a:spcBef>
                        <a:spcAft>
                          <a:spcPts val="0"/>
                        </a:spcAft>
                      </a:pPr>
                      <a:r>
                        <a:rPr lang="en-US" sz="1600" b="1">
                          <a:effectLst/>
                        </a:rPr>
                        <a:t>163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164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165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166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167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168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169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170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171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172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173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174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175</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176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177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178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179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180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3407270390"/>
                  </a:ext>
                </a:extLst>
              </a:tr>
              <a:tr h="302619">
                <a:tc>
                  <a:txBody>
                    <a:bodyPr/>
                    <a:lstStyle/>
                    <a:p>
                      <a:pPr marL="0" marR="0" algn="ctr">
                        <a:lnSpc>
                          <a:spcPct val="110000"/>
                        </a:lnSpc>
                        <a:spcBef>
                          <a:spcPts val="0"/>
                        </a:spcBef>
                        <a:spcAft>
                          <a:spcPts val="0"/>
                        </a:spcAft>
                      </a:pPr>
                      <a:r>
                        <a:rPr lang="en-US" sz="1600" b="1">
                          <a:effectLst/>
                        </a:rPr>
                        <a:t>181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182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183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184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185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186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187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188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189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190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191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192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193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194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195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196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197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198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3273495064"/>
                  </a:ext>
                </a:extLst>
              </a:tr>
              <a:tr h="302619">
                <a:tc>
                  <a:txBody>
                    <a:bodyPr/>
                    <a:lstStyle/>
                    <a:p>
                      <a:pPr marL="0" marR="0" algn="ctr">
                        <a:lnSpc>
                          <a:spcPct val="110000"/>
                        </a:lnSpc>
                        <a:spcBef>
                          <a:spcPts val="0"/>
                        </a:spcBef>
                        <a:spcAft>
                          <a:spcPts val="0"/>
                        </a:spcAft>
                      </a:pPr>
                      <a:r>
                        <a:rPr lang="en-US" sz="1600" b="1" dirty="0">
                          <a:effectLst/>
                        </a:rPr>
                        <a:t>199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200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201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202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203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204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205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206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207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208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209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210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211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212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213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214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215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216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2963912993"/>
                  </a:ext>
                </a:extLst>
              </a:tr>
              <a:tr h="302619">
                <a:tc>
                  <a:txBody>
                    <a:bodyPr/>
                    <a:lstStyle/>
                    <a:p>
                      <a:pPr marL="0" marR="0" algn="ctr">
                        <a:lnSpc>
                          <a:spcPct val="110000"/>
                        </a:lnSpc>
                        <a:spcBef>
                          <a:spcPts val="0"/>
                        </a:spcBef>
                        <a:spcAft>
                          <a:spcPts val="0"/>
                        </a:spcAft>
                      </a:pPr>
                      <a:r>
                        <a:rPr lang="en-US" sz="1600" b="1" dirty="0">
                          <a:effectLst/>
                        </a:rPr>
                        <a:t>217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218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219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220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221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223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225</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226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227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228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229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230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231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232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233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234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3027986379"/>
                  </a:ext>
                </a:extLst>
              </a:tr>
              <a:tr h="302619">
                <a:tc>
                  <a:txBody>
                    <a:bodyPr/>
                    <a:lstStyle/>
                    <a:p>
                      <a:pPr marL="0" marR="0" algn="ctr">
                        <a:lnSpc>
                          <a:spcPct val="110000"/>
                        </a:lnSpc>
                        <a:spcBef>
                          <a:spcPts val="0"/>
                        </a:spcBef>
                        <a:spcAft>
                          <a:spcPts val="0"/>
                        </a:spcAft>
                      </a:pPr>
                      <a:r>
                        <a:rPr lang="en-US" sz="1600" b="1">
                          <a:effectLst/>
                        </a:rPr>
                        <a:t>235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236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237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238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239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240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241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243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244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245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247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248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249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250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251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252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4162370309"/>
                  </a:ext>
                </a:extLst>
              </a:tr>
              <a:tr h="302619">
                <a:tc>
                  <a:txBody>
                    <a:bodyPr/>
                    <a:lstStyle/>
                    <a:p>
                      <a:pPr marL="0" marR="0" algn="ctr">
                        <a:lnSpc>
                          <a:spcPct val="110000"/>
                        </a:lnSpc>
                        <a:spcBef>
                          <a:spcPts val="0"/>
                        </a:spcBef>
                        <a:spcAft>
                          <a:spcPts val="0"/>
                        </a:spcAft>
                      </a:pPr>
                      <a:r>
                        <a:rPr lang="en-US" sz="1600" b="1">
                          <a:effectLst/>
                        </a:rPr>
                        <a:t>253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254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255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256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257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258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259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260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261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262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263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264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265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266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267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268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269</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3342520216"/>
                  </a:ext>
                </a:extLst>
              </a:tr>
              <a:tr h="302619">
                <a:tc>
                  <a:txBody>
                    <a:bodyPr/>
                    <a:lstStyle/>
                    <a:p>
                      <a:pPr marL="0" marR="0" algn="ctr">
                        <a:lnSpc>
                          <a:spcPct val="110000"/>
                        </a:lnSpc>
                        <a:spcBef>
                          <a:spcPts val="0"/>
                        </a:spcBef>
                        <a:spcAft>
                          <a:spcPts val="0"/>
                        </a:spcAft>
                      </a:pPr>
                      <a:r>
                        <a:rPr lang="en-US" sz="1600" b="1">
                          <a:effectLst/>
                        </a:rPr>
                        <a:t>271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273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274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275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276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277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278</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279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280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281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282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283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284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285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286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287</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288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1273132734"/>
                  </a:ext>
                </a:extLst>
              </a:tr>
              <a:tr h="302619">
                <a:tc>
                  <a:txBody>
                    <a:bodyPr/>
                    <a:lstStyle/>
                    <a:p>
                      <a:pPr marL="0" marR="0" algn="ctr">
                        <a:lnSpc>
                          <a:spcPct val="110000"/>
                        </a:lnSpc>
                        <a:spcBef>
                          <a:spcPts val="0"/>
                        </a:spcBef>
                        <a:spcAft>
                          <a:spcPts val="0"/>
                        </a:spcAft>
                      </a:pPr>
                      <a:r>
                        <a:rPr lang="en-US" sz="1600" b="1">
                          <a:effectLst/>
                        </a:rPr>
                        <a:t>289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291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292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293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294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295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296</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297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298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299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300</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301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a:effectLst/>
                        </a:rPr>
                        <a:t>302</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303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a:effectLst/>
                        </a:rPr>
                        <a:t>304</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305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306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52047100"/>
                  </a:ext>
                </a:extLst>
              </a:tr>
              <a:tr h="302619">
                <a:tc>
                  <a:txBody>
                    <a:bodyPr/>
                    <a:lstStyle/>
                    <a:p>
                      <a:pPr marL="0" marR="0" algn="ctr">
                        <a:lnSpc>
                          <a:spcPct val="110000"/>
                        </a:lnSpc>
                        <a:spcBef>
                          <a:spcPts val="0"/>
                        </a:spcBef>
                        <a:spcAft>
                          <a:spcPts val="0"/>
                        </a:spcAft>
                      </a:pPr>
                      <a:r>
                        <a:rPr lang="en-US" sz="1600" b="1">
                          <a:effectLst/>
                        </a:rPr>
                        <a:t>307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308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309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310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311</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312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313</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314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315</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316</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317</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318</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a:effectLst/>
                        </a:rPr>
                        <a:t>319</a:t>
                      </a:r>
                      <a:endParaRPr lang="en-US" sz="1100" b="1">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320</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321</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accent5">
                        <a:lumMod val="60000"/>
                        <a:lumOff val="40000"/>
                      </a:schemeClr>
                    </a:solidFill>
                  </a:tcPr>
                </a:tc>
                <a:tc>
                  <a:txBody>
                    <a:bodyPr/>
                    <a:lstStyle/>
                    <a:p>
                      <a:pPr marL="0" marR="0" algn="ctr">
                        <a:lnSpc>
                          <a:spcPct val="110000"/>
                        </a:lnSpc>
                        <a:spcBef>
                          <a:spcPts val="0"/>
                        </a:spcBef>
                        <a:spcAft>
                          <a:spcPts val="0"/>
                        </a:spcAft>
                      </a:pPr>
                      <a:r>
                        <a:rPr lang="en-US" sz="1600" b="1" dirty="0">
                          <a:effectLst/>
                        </a:rPr>
                        <a:t>322</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tc>
                  <a:txBody>
                    <a:bodyPr/>
                    <a:lstStyle/>
                    <a:p>
                      <a:pPr marL="0" marR="0" algn="ctr">
                        <a:lnSpc>
                          <a:spcPct val="110000"/>
                        </a:lnSpc>
                        <a:spcBef>
                          <a:spcPts val="0"/>
                        </a:spcBef>
                        <a:spcAft>
                          <a:spcPts val="0"/>
                        </a:spcAft>
                      </a:pPr>
                      <a:r>
                        <a:rPr lang="en-US" sz="1600" b="1" dirty="0">
                          <a:effectLst/>
                        </a:rPr>
                        <a:t>323</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chemeClr val="bg1"/>
                    </a:solidFill>
                  </a:tcPr>
                </a:tc>
                <a:tc>
                  <a:txBody>
                    <a:bodyPr/>
                    <a:lstStyle/>
                    <a:p>
                      <a:pPr marL="0" marR="0" algn="ctr">
                        <a:lnSpc>
                          <a:spcPct val="110000"/>
                        </a:lnSpc>
                        <a:spcBef>
                          <a:spcPts val="0"/>
                        </a:spcBef>
                        <a:spcAft>
                          <a:spcPts val="0"/>
                        </a:spcAft>
                      </a:pPr>
                      <a:r>
                        <a:rPr lang="en-US" sz="1600" b="1" dirty="0">
                          <a:effectLst/>
                        </a:rPr>
                        <a:t>324</a:t>
                      </a:r>
                      <a:endParaRPr lang="en-US"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solidFill>
                      <a:srgbClr val="FF99CC"/>
                    </a:solidFill>
                  </a:tcPr>
                </a:tc>
                <a:extLst>
                  <a:ext uri="{0D108BD9-81ED-4DB2-BD59-A6C34878D82A}">
                    <a16:rowId xmlns:a16="http://schemas.microsoft.com/office/drawing/2014/main" val="3518828479"/>
                  </a:ext>
                </a:extLst>
              </a:tr>
            </a:tbl>
          </a:graphicData>
        </a:graphic>
      </p:graphicFrame>
      <p:grpSp>
        <p:nvGrpSpPr>
          <p:cNvPr id="2" name="Group 1">
            <a:extLst>
              <a:ext uri="{FF2B5EF4-FFF2-40B4-BE49-F238E27FC236}">
                <a16:creationId xmlns:a16="http://schemas.microsoft.com/office/drawing/2014/main" id="{B0F0475B-3E41-4C5F-8BBA-DF9FEAB1E3FE}"/>
              </a:ext>
            </a:extLst>
          </p:cNvPr>
          <p:cNvGrpSpPr/>
          <p:nvPr/>
        </p:nvGrpSpPr>
        <p:grpSpPr>
          <a:xfrm>
            <a:off x="2186727" y="827350"/>
            <a:ext cx="6466928" cy="841087"/>
            <a:chOff x="2051613" y="3265634"/>
            <a:chExt cx="6466928" cy="841087"/>
          </a:xfrm>
        </p:grpSpPr>
        <p:grpSp>
          <p:nvGrpSpPr>
            <p:cNvPr id="17" name="Group 16">
              <a:extLst>
                <a:ext uri="{FF2B5EF4-FFF2-40B4-BE49-F238E27FC236}">
                  <a16:creationId xmlns:a16="http://schemas.microsoft.com/office/drawing/2014/main" id="{E07B61C4-E479-4471-A43F-DD950A9B2A00}"/>
                </a:ext>
              </a:extLst>
            </p:cNvPr>
            <p:cNvGrpSpPr/>
            <p:nvPr/>
          </p:nvGrpSpPr>
          <p:grpSpPr>
            <a:xfrm>
              <a:off x="2051613" y="3265634"/>
              <a:ext cx="6364399" cy="390620"/>
              <a:chOff x="2051613" y="3265634"/>
              <a:chExt cx="6364399" cy="390620"/>
            </a:xfrm>
          </p:grpSpPr>
          <p:sp>
            <p:nvSpPr>
              <p:cNvPr id="18" name="Arrow: Down 17">
                <a:extLst>
                  <a:ext uri="{FF2B5EF4-FFF2-40B4-BE49-F238E27FC236}">
                    <a16:creationId xmlns:a16="http://schemas.microsoft.com/office/drawing/2014/main" id="{4A66B093-F580-42DE-968F-6FF9CAB28CBB}"/>
                  </a:ext>
                </a:extLst>
              </p:cNvPr>
              <p:cNvSpPr/>
              <p:nvPr/>
            </p:nvSpPr>
            <p:spPr>
              <a:xfrm>
                <a:off x="2051613" y="3265637"/>
                <a:ext cx="229948" cy="390617"/>
              </a:xfrm>
              <a:prstGeom prst="down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9" name="Arrow: Down 18">
                <a:extLst>
                  <a:ext uri="{FF2B5EF4-FFF2-40B4-BE49-F238E27FC236}">
                    <a16:creationId xmlns:a16="http://schemas.microsoft.com/office/drawing/2014/main" id="{7BF36D2D-50B9-4282-B4BE-FA9287E13750}"/>
                  </a:ext>
                </a:extLst>
              </p:cNvPr>
              <p:cNvSpPr/>
              <p:nvPr/>
            </p:nvSpPr>
            <p:spPr>
              <a:xfrm>
                <a:off x="3590296" y="3265637"/>
                <a:ext cx="229948" cy="390617"/>
              </a:xfrm>
              <a:prstGeom prst="down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0" name="Arrow: Down 19">
                <a:extLst>
                  <a:ext uri="{FF2B5EF4-FFF2-40B4-BE49-F238E27FC236}">
                    <a16:creationId xmlns:a16="http://schemas.microsoft.com/office/drawing/2014/main" id="{53CF1C31-4719-425D-B9F2-BAD632DD5EE6}"/>
                  </a:ext>
                </a:extLst>
              </p:cNvPr>
              <p:cNvSpPr/>
              <p:nvPr/>
            </p:nvSpPr>
            <p:spPr>
              <a:xfrm>
                <a:off x="4362387" y="3265637"/>
                <a:ext cx="229948" cy="390617"/>
              </a:xfrm>
              <a:prstGeom prst="down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1" name="Arrow: Down 20">
                <a:extLst>
                  <a:ext uri="{FF2B5EF4-FFF2-40B4-BE49-F238E27FC236}">
                    <a16:creationId xmlns:a16="http://schemas.microsoft.com/office/drawing/2014/main" id="{59689329-968D-4968-973D-D815CC414E79}"/>
                  </a:ext>
                </a:extLst>
              </p:cNvPr>
              <p:cNvSpPr/>
              <p:nvPr/>
            </p:nvSpPr>
            <p:spPr>
              <a:xfrm>
                <a:off x="5913229" y="3265635"/>
                <a:ext cx="229948" cy="390617"/>
              </a:xfrm>
              <a:prstGeom prst="down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2" name="Arrow: Down 21">
                <a:extLst>
                  <a:ext uri="{FF2B5EF4-FFF2-40B4-BE49-F238E27FC236}">
                    <a16:creationId xmlns:a16="http://schemas.microsoft.com/office/drawing/2014/main" id="{E313357F-99B7-4F4D-A0F5-2569F62A956F}"/>
                  </a:ext>
                </a:extLst>
              </p:cNvPr>
              <p:cNvSpPr/>
              <p:nvPr/>
            </p:nvSpPr>
            <p:spPr>
              <a:xfrm>
                <a:off x="6643948" y="3265636"/>
                <a:ext cx="229948" cy="390617"/>
              </a:xfrm>
              <a:prstGeom prst="down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3" name="Arrow: Down 22">
                <a:extLst>
                  <a:ext uri="{FF2B5EF4-FFF2-40B4-BE49-F238E27FC236}">
                    <a16:creationId xmlns:a16="http://schemas.microsoft.com/office/drawing/2014/main" id="{DCA1EC67-B3CE-4E0B-8E89-6B4CC85E1EE7}"/>
                  </a:ext>
                </a:extLst>
              </p:cNvPr>
              <p:cNvSpPr/>
              <p:nvPr/>
            </p:nvSpPr>
            <p:spPr>
              <a:xfrm>
                <a:off x="8186064" y="3265634"/>
                <a:ext cx="229948" cy="390617"/>
              </a:xfrm>
              <a:prstGeom prst="down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grpSp>
        <p:grpSp>
          <p:nvGrpSpPr>
            <p:cNvPr id="14" name="Group 13">
              <a:extLst>
                <a:ext uri="{FF2B5EF4-FFF2-40B4-BE49-F238E27FC236}">
                  <a16:creationId xmlns:a16="http://schemas.microsoft.com/office/drawing/2014/main" id="{CD8E025C-67A9-4CB7-925F-0CBE6868E261}"/>
                </a:ext>
              </a:extLst>
            </p:cNvPr>
            <p:cNvGrpSpPr/>
            <p:nvPr/>
          </p:nvGrpSpPr>
          <p:grpSpPr>
            <a:xfrm>
              <a:off x="2334827" y="3627325"/>
              <a:ext cx="6183714" cy="479396"/>
              <a:chOff x="2334827" y="3627325"/>
              <a:chExt cx="6183714" cy="479396"/>
            </a:xfrm>
          </p:grpSpPr>
          <p:sp>
            <p:nvSpPr>
              <p:cNvPr id="15" name="Oval 14">
                <a:extLst>
                  <a:ext uri="{FF2B5EF4-FFF2-40B4-BE49-F238E27FC236}">
                    <a16:creationId xmlns:a16="http://schemas.microsoft.com/office/drawing/2014/main" id="{7D105421-C2B6-4503-A82F-B8AB7108FC6D}"/>
                  </a:ext>
                </a:extLst>
              </p:cNvPr>
              <p:cNvSpPr/>
              <p:nvPr/>
            </p:nvSpPr>
            <p:spPr>
              <a:xfrm>
                <a:off x="2334827" y="3657600"/>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3D77A576-64F1-41D3-936A-038486FF3498}"/>
                  </a:ext>
                </a:extLst>
              </p:cNvPr>
              <p:cNvSpPr/>
              <p:nvPr/>
            </p:nvSpPr>
            <p:spPr>
              <a:xfrm>
                <a:off x="2697940" y="3657599"/>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a:extLst>
                  <a:ext uri="{FF2B5EF4-FFF2-40B4-BE49-F238E27FC236}">
                    <a16:creationId xmlns:a16="http://schemas.microsoft.com/office/drawing/2014/main" id="{5867E188-4AC0-4BE5-A53E-766ED283D4B7}"/>
                  </a:ext>
                </a:extLst>
              </p:cNvPr>
              <p:cNvSpPr/>
              <p:nvPr/>
            </p:nvSpPr>
            <p:spPr>
              <a:xfrm>
                <a:off x="3482776" y="3627325"/>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a:extLst>
                  <a:ext uri="{FF2B5EF4-FFF2-40B4-BE49-F238E27FC236}">
                    <a16:creationId xmlns:a16="http://schemas.microsoft.com/office/drawing/2014/main" id="{65B8CCEA-9C07-457D-B90D-58E00927E0EB}"/>
                  </a:ext>
                </a:extLst>
              </p:cNvPr>
              <p:cNvSpPr/>
              <p:nvPr/>
            </p:nvSpPr>
            <p:spPr>
              <a:xfrm>
                <a:off x="4249857" y="3648722"/>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50B4F618-B8EA-48B8-AEF9-D579553E324A}"/>
                  </a:ext>
                </a:extLst>
              </p:cNvPr>
              <p:cNvSpPr/>
              <p:nvPr/>
            </p:nvSpPr>
            <p:spPr>
              <a:xfrm>
                <a:off x="5786381" y="3630967"/>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a:extLst>
                  <a:ext uri="{FF2B5EF4-FFF2-40B4-BE49-F238E27FC236}">
                    <a16:creationId xmlns:a16="http://schemas.microsoft.com/office/drawing/2014/main" id="{AD273072-0822-4D4D-B46B-957329C8BE70}"/>
                  </a:ext>
                </a:extLst>
              </p:cNvPr>
              <p:cNvSpPr/>
              <p:nvPr/>
            </p:nvSpPr>
            <p:spPr>
              <a:xfrm>
                <a:off x="6553462" y="3657599"/>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a:extLst>
                  <a:ext uri="{FF2B5EF4-FFF2-40B4-BE49-F238E27FC236}">
                    <a16:creationId xmlns:a16="http://schemas.microsoft.com/office/drawing/2014/main" id="{D1F29202-3859-4B23-8814-A4481EE9C95A}"/>
                  </a:ext>
                </a:extLst>
              </p:cNvPr>
              <p:cNvSpPr/>
              <p:nvPr/>
            </p:nvSpPr>
            <p:spPr>
              <a:xfrm>
                <a:off x="8083535" y="3648721"/>
                <a:ext cx="435006" cy="449121"/>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9" name="TextBox 4">
            <a:extLst>
              <a:ext uri="{FF2B5EF4-FFF2-40B4-BE49-F238E27FC236}">
                <a16:creationId xmlns:a16="http://schemas.microsoft.com/office/drawing/2014/main" id="{4CFC50ED-C322-4AFE-B6A6-8A28B1EE31A1}"/>
              </a:ext>
            </a:extLst>
          </p:cNvPr>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4: 324 grid</a:t>
            </a:r>
          </a:p>
        </p:txBody>
      </p:sp>
      <p:sp>
        <p:nvSpPr>
          <p:cNvPr id="5" name="Rectangle 4">
            <a:extLst>
              <a:ext uri="{FF2B5EF4-FFF2-40B4-BE49-F238E27FC236}">
                <a16:creationId xmlns:a16="http://schemas.microsoft.com/office/drawing/2014/main" id="{24FA1142-33E5-4397-BB53-CD070EBE4AA6}"/>
              </a:ext>
            </a:extLst>
          </p:cNvPr>
          <p:cNvSpPr/>
          <p:nvPr/>
        </p:nvSpPr>
        <p:spPr>
          <a:xfrm>
            <a:off x="46430" y="1189041"/>
            <a:ext cx="2046772" cy="3216265"/>
          </a:xfrm>
          <a:prstGeom prst="rect">
            <a:avLst/>
          </a:prstGeom>
        </p:spPr>
        <p:txBody>
          <a:bodyPr wrap="square">
            <a:spAutoFit/>
          </a:bodyPr>
          <a:lstStyle/>
          <a:p>
            <a:r>
              <a:rPr lang="en-GB" altLang="en-US" dirty="0">
                <a:latin typeface="Verdana" panose="020B0604030504040204" pitchFamily="34" charset="0"/>
                <a:ea typeface="Verdana" panose="020B0604030504040204" pitchFamily="34" charset="0"/>
                <a:cs typeface="Verdana" panose="020B0604030504040204" pitchFamily="34" charset="0"/>
              </a:rPr>
              <a:t>Your worksheet should look like this.</a:t>
            </a:r>
          </a:p>
          <a:p>
            <a:endParaRPr lang="en-GB" altLang="en-US" b="1" dirty="0">
              <a:solidFill>
                <a:srgbClr val="C00000"/>
              </a:solidFill>
              <a:latin typeface="Verdana" panose="020B0604030504040204" pitchFamily="34" charset="0"/>
              <a:ea typeface="Verdana" panose="020B0604030504040204" pitchFamily="34" charset="0"/>
              <a:cs typeface="Verdana" panose="020B0604030504040204" pitchFamily="34" charset="0"/>
            </a:endParaRPr>
          </a:p>
          <a:p>
            <a:pPr>
              <a:spcAft>
                <a:spcPts val="600"/>
              </a:spcAft>
            </a:pPr>
            <a:r>
              <a:rPr lang="en-GB" altLang="en-US" b="1" dirty="0">
                <a:solidFill>
                  <a:srgbClr val="C00000"/>
                </a:solidFill>
                <a:latin typeface="Verdana" panose="020B0604030504040204" pitchFamily="34" charset="0"/>
                <a:ea typeface="Verdana" panose="020B0604030504040204" pitchFamily="34" charset="0"/>
                <a:cs typeface="Verdana" panose="020B0604030504040204" pitchFamily="34" charset="0"/>
              </a:rPr>
              <a:t>All the primes are in the columns with the arrows:</a:t>
            </a:r>
          </a:p>
          <a:p>
            <a:r>
              <a:rPr lang="en-GB" altLang="en-US" b="1" dirty="0">
                <a:solidFill>
                  <a:srgbClr val="C00000"/>
                </a:solidFill>
                <a:latin typeface="Verdana" panose="020B0604030504040204" pitchFamily="34" charset="0"/>
                <a:ea typeface="Verdana" panose="020B0604030504040204" pitchFamily="34" charset="0"/>
                <a:cs typeface="Verdana" panose="020B0604030504040204" pitchFamily="34" charset="0"/>
              </a:rPr>
              <a:t>One above or one below a multiple of 6!</a:t>
            </a:r>
            <a:endParaRPr lang="en-GB" altLang="en-US" dirty="0">
              <a:solidFill>
                <a:srgbClr val="C0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309760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5" name="TextBox 1"/>
          <p:cNvSpPr txBox="1">
            <a:spLocks noChangeArrowheads="1"/>
          </p:cNvSpPr>
          <p:nvPr/>
        </p:nvSpPr>
        <p:spPr bwMode="auto">
          <a:xfrm>
            <a:off x="1308735" y="620354"/>
            <a:ext cx="7157171"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Let’s complete the sieve now: when we did the 100 grid, we learned that we only need to sieve for the prime numbers in the top row. Which factors are left to sieve?</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 </a:t>
            </a: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4">
            <a:extLst>
              <a:ext uri="{FF2B5EF4-FFF2-40B4-BE49-F238E27FC236}">
                <a16:creationId xmlns:a16="http://schemas.microsoft.com/office/drawing/2014/main" id="{A6BBCBA4-3A57-4CE9-AD89-3AEA0A468479}"/>
              </a:ext>
            </a:extLst>
          </p:cNvPr>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4: 324 grid</a:t>
            </a:r>
          </a:p>
        </p:txBody>
      </p:sp>
    </p:spTree>
    <p:extLst>
      <p:ext uri="{BB962C8B-B14F-4D97-AF65-F5344CB8AC3E}">
        <p14:creationId xmlns:p14="http://schemas.microsoft.com/office/powerpoint/2010/main" val="30583670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graphicFrame>
        <p:nvGraphicFramePr>
          <p:cNvPr id="8" name="Table 7">
            <a:extLst>
              <a:ext uri="{FF2B5EF4-FFF2-40B4-BE49-F238E27FC236}">
                <a16:creationId xmlns:a16="http://schemas.microsoft.com/office/drawing/2014/main" id="{C4DEA827-676F-4EB6-9C3D-B69FC26424CF}"/>
              </a:ext>
            </a:extLst>
          </p:cNvPr>
          <p:cNvGraphicFramePr>
            <a:graphicFrameLocks noGrp="1"/>
          </p:cNvGraphicFramePr>
          <p:nvPr/>
        </p:nvGraphicFramePr>
        <p:xfrm>
          <a:off x="1353332" y="2387983"/>
          <a:ext cx="6903108" cy="382207"/>
        </p:xfrm>
        <a:graphic>
          <a:graphicData uri="http://schemas.openxmlformats.org/drawingml/2006/table">
            <a:tbl>
              <a:tblPr firstRow="1" firstCol="1" bandRow="1">
                <a:tableStyleId>{5940675A-B579-460E-94D1-54222C63F5DA}</a:tableStyleId>
              </a:tblPr>
              <a:tblGrid>
                <a:gridCol w="383506">
                  <a:extLst>
                    <a:ext uri="{9D8B030D-6E8A-4147-A177-3AD203B41FA5}">
                      <a16:colId xmlns:a16="http://schemas.microsoft.com/office/drawing/2014/main" val="2321199274"/>
                    </a:ext>
                  </a:extLst>
                </a:gridCol>
                <a:gridCol w="383506">
                  <a:extLst>
                    <a:ext uri="{9D8B030D-6E8A-4147-A177-3AD203B41FA5}">
                      <a16:colId xmlns:a16="http://schemas.microsoft.com/office/drawing/2014/main" val="2804982361"/>
                    </a:ext>
                  </a:extLst>
                </a:gridCol>
                <a:gridCol w="383506">
                  <a:extLst>
                    <a:ext uri="{9D8B030D-6E8A-4147-A177-3AD203B41FA5}">
                      <a16:colId xmlns:a16="http://schemas.microsoft.com/office/drawing/2014/main" val="452417671"/>
                    </a:ext>
                  </a:extLst>
                </a:gridCol>
                <a:gridCol w="383506">
                  <a:extLst>
                    <a:ext uri="{9D8B030D-6E8A-4147-A177-3AD203B41FA5}">
                      <a16:colId xmlns:a16="http://schemas.microsoft.com/office/drawing/2014/main" val="5755091"/>
                    </a:ext>
                  </a:extLst>
                </a:gridCol>
                <a:gridCol w="383506">
                  <a:extLst>
                    <a:ext uri="{9D8B030D-6E8A-4147-A177-3AD203B41FA5}">
                      <a16:colId xmlns:a16="http://schemas.microsoft.com/office/drawing/2014/main" val="106474472"/>
                    </a:ext>
                  </a:extLst>
                </a:gridCol>
                <a:gridCol w="383506">
                  <a:extLst>
                    <a:ext uri="{9D8B030D-6E8A-4147-A177-3AD203B41FA5}">
                      <a16:colId xmlns:a16="http://schemas.microsoft.com/office/drawing/2014/main" val="3279997819"/>
                    </a:ext>
                  </a:extLst>
                </a:gridCol>
                <a:gridCol w="383506">
                  <a:extLst>
                    <a:ext uri="{9D8B030D-6E8A-4147-A177-3AD203B41FA5}">
                      <a16:colId xmlns:a16="http://schemas.microsoft.com/office/drawing/2014/main" val="4045014939"/>
                    </a:ext>
                  </a:extLst>
                </a:gridCol>
                <a:gridCol w="383506">
                  <a:extLst>
                    <a:ext uri="{9D8B030D-6E8A-4147-A177-3AD203B41FA5}">
                      <a16:colId xmlns:a16="http://schemas.microsoft.com/office/drawing/2014/main" val="3936315340"/>
                    </a:ext>
                  </a:extLst>
                </a:gridCol>
                <a:gridCol w="383506">
                  <a:extLst>
                    <a:ext uri="{9D8B030D-6E8A-4147-A177-3AD203B41FA5}">
                      <a16:colId xmlns:a16="http://schemas.microsoft.com/office/drawing/2014/main" val="1731258778"/>
                    </a:ext>
                  </a:extLst>
                </a:gridCol>
                <a:gridCol w="383506">
                  <a:extLst>
                    <a:ext uri="{9D8B030D-6E8A-4147-A177-3AD203B41FA5}">
                      <a16:colId xmlns:a16="http://schemas.microsoft.com/office/drawing/2014/main" val="2595100677"/>
                    </a:ext>
                  </a:extLst>
                </a:gridCol>
                <a:gridCol w="383506">
                  <a:extLst>
                    <a:ext uri="{9D8B030D-6E8A-4147-A177-3AD203B41FA5}">
                      <a16:colId xmlns:a16="http://schemas.microsoft.com/office/drawing/2014/main" val="2701029788"/>
                    </a:ext>
                  </a:extLst>
                </a:gridCol>
                <a:gridCol w="383506">
                  <a:extLst>
                    <a:ext uri="{9D8B030D-6E8A-4147-A177-3AD203B41FA5}">
                      <a16:colId xmlns:a16="http://schemas.microsoft.com/office/drawing/2014/main" val="542993685"/>
                    </a:ext>
                  </a:extLst>
                </a:gridCol>
                <a:gridCol w="383506">
                  <a:extLst>
                    <a:ext uri="{9D8B030D-6E8A-4147-A177-3AD203B41FA5}">
                      <a16:colId xmlns:a16="http://schemas.microsoft.com/office/drawing/2014/main" val="1893990150"/>
                    </a:ext>
                  </a:extLst>
                </a:gridCol>
                <a:gridCol w="383506">
                  <a:extLst>
                    <a:ext uri="{9D8B030D-6E8A-4147-A177-3AD203B41FA5}">
                      <a16:colId xmlns:a16="http://schemas.microsoft.com/office/drawing/2014/main" val="3951794904"/>
                    </a:ext>
                  </a:extLst>
                </a:gridCol>
                <a:gridCol w="383506">
                  <a:extLst>
                    <a:ext uri="{9D8B030D-6E8A-4147-A177-3AD203B41FA5}">
                      <a16:colId xmlns:a16="http://schemas.microsoft.com/office/drawing/2014/main" val="1253773235"/>
                    </a:ext>
                  </a:extLst>
                </a:gridCol>
                <a:gridCol w="383506">
                  <a:extLst>
                    <a:ext uri="{9D8B030D-6E8A-4147-A177-3AD203B41FA5}">
                      <a16:colId xmlns:a16="http://schemas.microsoft.com/office/drawing/2014/main" val="3293644256"/>
                    </a:ext>
                  </a:extLst>
                </a:gridCol>
                <a:gridCol w="383506">
                  <a:extLst>
                    <a:ext uri="{9D8B030D-6E8A-4147-A177-3AD203B41FA5}">
                      <a16:colId xmlns:a16="http://schemas.microsoft.com/office/drawing/2014/main" val="955495650"/>
                    </a:ext>
                  </a:extLst>
                </a:gridCol>
                <a:gridCol w="383506">
                  <a:extLst>
                    <a:ext uri="{9D8B030D-6E8A-4147-A177-3AD203B41FA5}">
                      <a16:colId xmlns:a16="http://schemas.microsoft.com/office/drawing/2014/main" val="1955103005"/>
                    </a:ext>
                  </a:extLst>
                </a:gridCol>
              </a:tblGrid>
              <a:tr h="302619">
                <a:tc>
                  <a:txBody>
                    <a:bodyPr/>
                    <a:lstStyle/>
                    <a:p>
                      <a:pPr marL="0" marR="0" algn="ctr">
                        <a:lnSpc>
                          <a:spcPct val="110000"/>
                        </a:lnSpc>
                        <a:spcBef>
                          <a:spcPts val="0"/>
                        </a:spcBef>
                        <a:spcAft>
                          <a:spcPts val="0"/>
                        </a:spcAft>
                      </a:pPr>
                      <a:r>
                        <a:rPr lang="en-US" sz="2400" b="1" dirty="0">
                          <a:effectLst/>
                        </a:rPr>
                        <a:t>1</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2</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3</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4</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6</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7</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8</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9</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10</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11</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12</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13</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14</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16</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17</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18</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extLst>
                  <a:ext uri="{0D108BD9-81ED-4DB2-BD59-A6C34878D82A}">
                    <a16:rowId xmlns:a16="http://schemas.microsoft.com/office/drawing/2014/main" val="875028414"/>
                  </a:ext>
                </a:extLst>
              </a:tr>
            </a:tbl>
          </a:graphicData>
        </a:graphic>
      </p:graphicFrame>
      <p:grpSp>
        <p:nvGrpSpPr>
          <p:cNvPr id="2" name="Group 1">
            <a:extLst>
              <a:ext uri="{FF2B5EF4-FFF2-40B4-BE49-F238E27FC236}">
                <a16:creationId xmlns:a16="http://schemas.microsoft.com/office/drawing/2014/main" id="{FA70A9A2-B772-4998-A90A-7DC116F51D44}"/>
              </a:ext>
            </a:extLst>
          </p:cNvPr>
          <p:cNvGrpSpPr/>
          <p:nvPr/>
        </p:nvGrpSpPr>
        <p:grpSpPr>
          <a:xfrm>
            <a:off x="1758794" y="2387983"/>
            <a:ext cx="6090854" cy="378210"/>
            <a:chOff x="1758794" y="2387983"/>
            <a:chExt cx="6090854" cy="378210"/>
          </a:xfrm>
        </p:grpSpPr>
        <p:grpSp>
          <p:nvGrpSpPr>
            <p:cNvPr id="9" name="Group 8">
              <a:extLst>
                <a:ext uri="{FF2B5EF4-FFF2-40B4-BE49-F238E27FC236}">
                  <a16:creationId xmlns:a16="http://schemas.microsoft.com/office/drawing/2014/main" id="{FD1A9508-2C93-470B-84FF-C08EFCC9EF9D}"/>
                </a:ext>
              </a:extLst>
            </p:cNvPr>
            <p:cNvGrpSpPr/>
            <p:nvPr/>
          </p:nvGrpSpPr>
          <p:grpSpPr>
            <a:xfrm>
              <a:off x="2902998" y="2387983"/>
              <a:ext cx="4946650" cy="378210"/>
              <a:chOff x="2902998" y="1491338"/>
              <a:chExt cx="4946650" cy="378210"/>
            </a:xfrm>
          </p:grpSpPr>
          <p:sp>
            <p:nvSpPr>
              <p:cNvPr id="10" name="Oval 9">
                <a:extLst>
                  <a:ext uri="{FF2B5EF4-FFF2-40B4-BE49-F238E27FC236}">
                    <a16:creationId xmlns:a16="http://schemas.microsoft.com/office/drawing/2014/main" id="{46FDE8B4-8BE7-42B4-9D83-9D663930171C}"/>
                  </a:ext>
                </a:extLst>
              </p:cNvPr>
              <p:cNvSpPr/>
              <p:nvPr/>
            </p:nvSpPr>
            <p:spPr>
              <a:xfrm>
                <a:off x="2902998" y="1500216"/>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AA831049-4169-40AC-AF7E-CCEAE93B2BF0}"/>
                  </a:ext>
                </a:extLst>
              </p:cNvPr>
              <p:cNvSpPr/>
              <p:nvPr/>
            </p:nvSpPr>
            <p:spPr>
              <a:xfrm>
                <a:off x="3665860" y="1491338"/>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9BC34654-2805-4D84-8637-8FB2DE36E760}"/>
                  </a:ext>
                </a:extLst>
              </p:cNvPr>
              <p:cNvSpPr/>
              <p:nvPr/>
            </p:nvSpPr>
            <p:spPr>
              <a:xfrm>
                <a:off x="5199768" y="1500216"/>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13C84E6F-9F0C-4947-B5A1-626F8B066B7A}"/>
                  </a:ext>
                </a:extLst>
              </p:cNvPr>
              <p:cNvSpPr/>
              <p:nvPr/>
            </p:nvSpPr>
            <p:spPr>
              <a:xfrm>
                <a:off x="5960632" y="1491338"/>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9B28E437-329F-41AD-934A-4C44285869EB}"/>
                  </a:ext>
                </a:extLst>
              </p:cNvPr>
              <p:cNvSpPr/>
              <p:nvPr/>
            </p:nvSpPr>
            <p:spPr>
              <a:xfrm>
                <a:off x="7503418" y="1500216"/>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Oval 14">
              <a:extLst>
                <a:ext uri="{FF2B5EF4-FFF2-40B4-BE49-F238E27FC236}">
                  <a16:creationId xmlns:a16="http://schemas.microsoft.com/office/drawing/2014/main" id="{F00489F6-F163-46A3-A27A-390F4EF66C40}"/>
                </a:ext>
              </a:extLst>
            </p:cNvPr>
            <p:cNvSpPr/>
            <p:nvPr/>
          </p:nvSpPr>
          <p:spPr>
            <a:xfrm>
              <a:off x="1758794" y="2414808"/>
              <a:ext cx="346230" cy="342507"/>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8A1F2392-FB11-4151-954F-AECE73E2B03E}"/>
                </a:ext>
              </a:extLst>
            </p:cNvPr>
            <p:cNvSpPr/>
            <p:nvPr/>
          </p:nvSpPr>
          <p:spPr>
            <a:xfrm>
              <a:off x="2149621" y="2407832"/>
              <a:ext cx="346230" cy="342507"/>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TextBox 1">
            <a:extLst>
              <a:ext uri="{FF2B5EF4-FFF2-40B4-BE49-F238E27FC236}">
                <a16:creationId xmlns:a16="http://schemas.microsoft.com/office/drawing/2014/main" id="{0CFFE764-DFC2-40DA-B2BD-A852E7D1AFD7}"/>
              </a:ext>
            </a:extLst>
          </p:cNvPr>
          <p:cNvSpPr txBox="1">
            <a:spLocks noChangeArrowheads="1"/>
          </p:cNvSpPr>
          <p:nvPr/>
        </p:nvSpPr>
        <p:spPr bwMode="auto">
          <a:xfrm>
            <a:off x="1308735" y="3140318"/>
            <a:ext cx="694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2000" b="1" dirty="0">
                <a:solidFill>
                  <a:schemeClr val="accent6">
                    <a:lumMod val="50000"/>
                  </a:schemeClr>
                </a:solidFill>
                <a:latin typeface="Verdana" panose="020B0604030504040204" pitchFamily="34" charset="0"/>
                <a:ea typeface="Verdana" panose="020B0604030504040204" pitchFamily="34" charset="0"/>
                <a:cs typeface="Verdana" panose="020B0604030504040204" pitchFamily="34" charset="0"/>
              </a:rPr>
              <a:t>2,3</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,5,7,11,13,17</a:t>
            </a:r>
          </a:p>
        </p:txBody>
      </p:sp>
      <p:sp>
        <p:nvSpPr>
          <p:cNvPr id="18" name="TextBox 4">
            <a:extLst>
              <a:ext uri="{FF2B5EF4-FFF2-40B4-BE49-F238E27FC236}">
                <a16:creationId xmlns:a16="http://schemas.microsoft.com/office/drawing/2014/main" id="{D3169F22-38ED-4883-8E2A-738E08D7CA92}"/>
              </a:ext>
            </a:extLst>
          </p:cNvPr>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4: 324 grid</a:t>
            </a:r>
          </a:p>
        </p:txBody>
      </p:sp>
      <p:sp>
        <p:nvSpPr>
          <p:cNvPr id="19" name="TextBox 1">
            <a:extLst>
              <a:ext uri="{FF2B5EF4-FFF2-40B4-BE49-F238E27FC236}">
                <a16:creationId xmlns:a16="http://schemas.microsoft.com/office/drawing/2014/main" id="{3F59FF02-2BE2-4E56-ACD2-115ABA04A85A}"/>
              </a:ext>
            </a:extLst>
          </p:cNvPr>
          <p:cNvSpPr txBox="1">
            <a:spLocks noChangeArrowheads="1"/>
          </p:cNvSpPr>
          <p:nvPr/>
        </p:nvSpPr>
        <p:spPr bwMode="auto">
          <a:xfrm>
            <a:off x="1308735" y="620354"/>
            <a:ext cx="7157171"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Let’s complete the sieve now: when we did the 100 grid, we learned that we only need to sieve for the prime numbers in the top row. Which factors are left to sieve?</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 </a:t>
            </a: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99811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graphicFrame>
        <p:nvGraphicFramePr>
          <p:cNvPr id="8" name="Table 7">
            <a:extLst>
              <a:ext uri="{FF2B5EF4-FFF2-40B4-BE49-F238E27FC236}">
                <a16:creationId xmlns:a16="http://schemas.microsoft.com/office/drawing/2014/main" id="{C4DEA827-676F-4EB6-9C3D-B69FC26424CF}"/>
              </a:ext>
            </a:extLst>
          </p:cNvPr>
          <p:cNvGraphicFramePr>
            <a:graphicFrameLocks noGrp="1"/>
          </p:cNvGraphicFramePr>
          <p:nvPr/>
        </p:nvGraphicFramePr>
        <p:xfrm>
          <a:off x="1353332" y="2387983"/>
          <a:ext cx="6903108" cy="382207"/>
        </p:xfrm>
        <a:graphic>
          <a:graphicData uri="http://schemas.openxmlformats.org/drawingml/2006/table">
            <a:tbl>
              <a:tblPr firstRow="1" firstCol="1" bandRow="1">
                <a:tableStyleId>{5940675A-B579-460E-94D1-54222C63F5DA}</a:tableStyleId>
              </a:tblPr>
              <a:tblGrid>
                <a:gridCol w="383506">
                  <a:extLst>
                    <a:ext uri="{9D8B030D-6E8A-4147-A177-3AD203B41FA5}">
                      <a16:colId xmlns:a16="http://schemas.microsoft.com/office/drawing/2014/main" val="2321199274"/>
                    </a:ext>
                  </a:extLst>
                </a:gridCol>
                <a:gridCol w="383506">
                  <a:extLst>
                    <a:ext uri="{9D8B030D-6E8A-4147-A177-3AD203B41FA5}">
                      <a16:colId xmlns:a16="http://schemas.microsoft.com/office/drawing/2014/main" val="2804982361"/>
                    </a:ext>
                  </a:extLst>
                </a:gridCol>
                <a:gridCol w="383506">
                  <a:extLst>
                    <a:ext uri="{9D8B030D-6E8A-4147-A177-3AD203B41FA5}">
                      <a16:colId xmlns:a16="http://schemas.microsoft.com/office/drawing/2014/main" val="452417671"/>
                    </a:ext>
                  </a:extLst>
                </a:gridCol>
                <a:gridCol w="383506">
                  <a:extLst>
                    <a:ext uri="{9D8B030D-6E8A-4147-A177-3AD203B41FA5}">
                      <a16:colId xmlns:a16="http://schemas.microsoft.com/office/drawing/2014/main" val="5755091"/>
                    </a:ext>
                  </a:extLst>
                </a:gridCol>
                <a:gridCol w="383506">
                  <a:extLst>
                    <a:ext uri="{9D8B030D-6E8A-4147-A177-3AD203B41FA5}">
                      <a16:colId xmlns:a16="http://schemas.microsoft.com/office/drawing/2014/main" val="106474472"/>
                    </a:ext>
                  </a:extLst>
                </a:gridCol>
                <a:gridCol w="383506">
                  <a:extLst>
                    <a:ext uri="{9D8B030D-6E8A-4147-A177-3AD203B41FA5}">
                      <a16:colId xmlns:a16="http://schemas.microsoft.com/office/drawing/2014/main" val="3279997819"/>
                    </a:ext>
                  </a:extLst>
                </a:gridCol>
                <a:gridCol w="383506">
                  <a:extLst>
                    <a:ext uri="{9D8B030D-6E8A-4147-A177-3AD203B41FA5}">
                      <a16:colId xmlns:a16="http://schemas.microsoft.com/office/drawing/2014/main" val="4045014939"/>
                    </a:ext>
                  </a:extLst>
                </a:gridCol>
                <a:gridCol w="383506">
                  <a:extLst>
                    <a:ext uri="{9D8B030D-6E8A-4147-A177-3AD203B41FA5}">
                      <a16:colId xmlns:a16="http://schemas.microsoft.com/office/drawing/2014/main" val="3936315340"/>
                    </a:ext>
                  </a:extLst>
                </a:gridCol>
                <a:gridCol w="383506">
                  <a:extLst>
                    <a:ext uri="{9D8B030D-6E8A-4147-A177-3AD203B41FA5}">
                      <a16:colId xmlns:a16="http://schemas.microsoft.com/office/drawing/2014/main" val="1731258778"/>
                    </a:ext>
                  </a:extLst>
                </a:gridCol>
                <a:gridCol w="383506">
                  <a:extLst>
                    <a:ext uri="{9D8B030D-6E8A-4147-A177-3AD203B41FA5}">
                      <a16:colId xmlns:a16="http://schemas.microsoft.com/office/drawing/2014/main" val="2595100677"/>
                    </a:ext>
                  </a:extLst>
                </a:gridCol>
                <a:gridCol w="383506">
                  <a:extLst>
                    <a:ext uri="{9D8B030D-6E8A-4147-A177-3AD203B41FA5}">
                      <a16:colId xmlns:a16="http://schemas.microsoft.com/office/drawing/2014/main" val="2701029788"/>
                    </a:ext>
                  </a:extLst>
                </a:gridCol>
                <a:gridCol w="383506">
                  <a:extLst>
                    <a:ext uri="{9D8B030D-6E8A-4147-A177-3AD203B41FA5}">
                      <a16:colId xmlns:a16="http://schemas.microsoft.com/office/drawing/2014/main" val="542993685"/>
                    </a:ext>
                  </a:extLst>
                </a:gridCol>
                <a:gridCol w="383506">
                  <a:extLst>
                    <a:ext uri="{9D8B030D-6E8A-4147-A177-3AD203B41FA5}">
                      <a16:colId xmlns:a16="http://schemas.microsoft.com/office/drawing/2014/main" val="1893990150"/>
                    </a:ext>
                  </a:extLst>
                </a:gridCol>
                <a:gridCol w="383506">
                  <a:extLst>
                    <a:ext uri="{9D8B030D-6E8A-4147-A177-3AD203B41FA5}">
                      <a16:colId xmlns:a16="http://schemas.microsoft.com/office/drawing/2014/main" val="3951794904"/>
                    </a:ext>
                  </a:extLst>
                </a:gridCol>
                <a:gridCol w="383506">
                  <a:extLst>
                    <a:ext uri="{9D8B030D-6E8A-4147-A177-3AD203B41FA5}">
                      <a16:colId xmlns:a16="http://schemas.microsoft.com/office/drawing/2014/main" val="1253773235"/>
                    </a:ext>
                  </a:extLst>
                </a:gridCol>
                <a:gridCol w="383506">
                  <a:extLst>
                    <a:ext uri="{9D8B030D-6E8A-4147-A177-3AD203B41FA5}">
                      <a16:colId xmlns:a16="http://schemas.microsoft.com/office/drawing/2014/main" val="3293644256"/>
                    </a:ext>
                  </a:extLst>
                </a:gridCol>
                <a:gridCol w="383506">
                  <a:extLst>
                    <a:ext uri="{9D8B030D-6E8A-4147-A177-3AD203B41FA5}">
                      <a16:colId xmlns:a16="http://schemas.microsoft.com/office/drawing/2014/main" val="955495650"/>
                    </a:ext>
                  </a:extLst>
                </a:gridCol>
                <a:gridCol w="383506">
                  <a:extLst>
                    <a:ext uri="{9D8B030D-6E8A-4147-A177-3AD203B41FA5}">
                      <a16:colId xmlns:a16="http://schemas.microsoft.com/office/drawing/2014/main" val="1955103005"/>
                    </a:ext>
                  </a:extLst>
                </a:gridCol>
              </a:tblGrid>
              <a:tr h="302619">
                <a:tc>
                  <a:txBody>
                    <a:bodyPr/>
                    <a:lstStyle/>
                    <a:p>
                      <a:pPr marL="0" marR="0" algn="ctr">
                        <a:lnSpc>
                          <a:spcPct val="110000"/>
                        </a:lnSpc>
                        <a:spcBef>
                          <a:spcPts val="0"/>
                        </a:spcBef>
                        <a:spcAft>
                          <a:spcPts val="0"/>
                        </a:spcAft>
                      </a:pPr>
                      <a:r>
                        <a:rPr lang="en-US" sz="2400" b="1" dirty="0">
                          <a:effectLst/>
                        </a:rPr>
                        <a:t>1</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2</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3</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4</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6</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7</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8</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9</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10</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11</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12</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13</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14</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16</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17</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18</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extLst>
                  <a:ext uri="{0D108BD9-81ED-4DB2-BD59-A6C34878D82A}">
                    <a16:rowId xmlns:a16="http://schemas.microsoft.com/office/drawing/2014/main" val="875028414"/>
                  </a:ext>
                </a:extLst>
              </a:tr>
            </a:tbl>
          </a:graphicData>
        </a:graphic>
      </p:graphicFrame>
      <p:grpSp>
        <p:nvGrpSpPr>
          <p:cNvPr id="2" name="Group 1">
            <a:extLst>
              <a:ext uri="{FF2B5EF4-FFF2-40B4-BE49-F238E27FC236}">
                <a16:creationId xmlns:a16="http://schemas.microsoft.com/office/drawing/2014/main" id="{FA70A9A2-B772-4998-A90A-7DC116F51D44}"/>
              </a:ext>
            </a:extLst>
          </p:cNvPr>
          <p:cNvGrpSpPr/>
          <p:nvPr/>
        </p:nvGrpSpPr>
        <p:grpSpPr>
          <a:xfrm>
            <a:off x="1758794" y="2387983"/>
            <a:ext cx="6090854" cy="378210"/>
            <a:chOff x="1758794" y="2387983"/>
            <a:chExt cx="6090854" cy="378210"/>
          </a:xfrm>
        </p:grpSpPr>
        <p:grpSp>
          <p:nvGrpSpPr>
            <p:cNvPr id="9" name="Group 8">
              <a:extLst>
                <a:ext uri="{FF2B5EF4-FFF2-40B4-BE49-F238E27FC236}">
                  <a16:creationId xmlns:a16="http://schemas.microsoft.com/office/drawing/2014/main" id="{FD1A9508-2C93-470B-84FF-C08EFCC9EF9D}"/>
                </a:ext>
              </a:extLst>
            </p:cNvPr>
            <p:cNvGrpSpPr/>
            <p:nvPr/>
          </p:nvGrpSpPr>
          <p:grpSpPr>
            <a:xfrm>
              <a:off x="2902998" y="2387983"/>
              <a:ext cx="4946650" cy="378210"/>
              <a:chOff x="2902998" y="1491338"/>
              <a:chExt cx="4946650" cy="378210"/>
            </a:xfrm>
          </p:grpSpPr>
          <p:sp>
            <p:nvSpPr>
              <p:cNvPr id="10" name="Oval 9">
                <a:extLst>
                  <a:ext uri="{FF2B5EF4-FFF2-40B4-BE49-F238E27FC236}">
                    <a16:creationId xmlns:a16="http://schemas.microsoft.com/office/drawing/2014/main" id="{46FDE8B4-8BE7-42B4-9D83-9D663930171C}"/>
                  </a:ext>
                </a:extLst>
              </p:cNvPr>
              <p:cNvSpPr/>
              <p:nvPr/>
            </p:nvSpPr>
            <p:spPr>
              <a:xfrm>
                <a:off x="2902998" y="1500216"/>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AA831049-4169-40AC-AF7E-CCEAE93B2BF0}"/>
                  </a:ext>
                </a:extLst>
              </p:cNvPr>
              <p:cNvSpPr/>
              <p:nvPr/>
            </p:nvSpPr>
            <p:spPr>
              <a:xfrm>
                <a:off x="3665860" y="1491338"/>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9BC34654-2805-4D84-8637-8FB2DE36E760}"/>
                  </a:ext>
                </a:extLst>
              </p:cNvPr>
              <p:cNvSpPr/>
              <p:nvPr/>
            </p:nvSpPr>
            <p:spPr>
              <a:xfrm>
                <a:off x="5199768" y="1500216"/>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13C84E6F-9F0C-4947-B5A1-626F8B066B7A}"/>
                  </a:ext>
                </a:extLst>
              </p:cNvPr>
              <p:cNvSpPr/>
              <p:nvPr/>
            </p:nvSpPr>
            <p:spPr>
              <a:xfrm>
                <a:off x="5960632" y="1491338"/>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9B28E437-329F-41AD-934A-4C44285869EB}"/>
                  </a:ext>
                </a:extLst>
              </p:cNvPr>
              <p:cNvSpPr/>
              <p:nvPr/>
            </p:nvSpPr>
            <p:spPr>
              <a:xfrm>
                <a:off x="7503418" y="1500216"/>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Oval 14">
              <a:extLst>
                <a:ext uri="{FF2B5EF4-FFF2-40B4-BE49-F238E27FC236}">
                  <a16:creationId xmlns:a16="http://schemas.microsoft.com/office/drawing/2014/main" id="{F00489F6-F163-46A3-A27A-390F4EF66C40}"/>
                </a:ext>
              </a:extLst>
            </p:cNvPr>
            <p:cNvSpPr/>
            <p:nvPr/>
          </p:nvSpPr>
          <p:spPr>
            <a:xfrm>
              <a:off x="1758794" y="2414808"/>
              <a:ext cx="346230" cy="342507"/>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8A1F2392-FB11-4151-954F-AECE73E2B03E}"/>
                </a:ext>
              </a:extLst>
            </p:cNvPr>
            <p:cNvSpPr/>
            <p:nvPr/>
          </p:nvSpPr>
          <p:spPr>
            <a:xfrm>
              <a:off x="2149621" y="2407832"/>
              <a:ext cx="346230" cy="342507"/>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TextBox 1">
            <a:extLst>
              <a:ext uri="{FF2B5EF4-FFF2-40B4-BE49-F238E27FC236}">
                <a16:creationId xmlns:a16="http://schemas.microsoft.com/office/drawing/2014/main" id="{0CFFE764-DFC2-40DA-B2BD-A852E7D1AFD7}"/>
              </a:ext>
            </a:extLst>
          </p:cNvPr>
          <p:cNvSpPr txBox="1">
            <a:spLocks noChangeArrowheads="1"/>
          </p:cNvSpPr>
          <p:nvPr/>
        </p:nvSpPr>
        <p:spPr bwMode="auto">
          <a:xfrm>
            <a:off x="1308735" y="3140318"/>
            <a:ext cx="694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2000" b="1" dirty="0">
                <a:solidFill>
                  <a:schemeClr val="accent6">
                    <a:lumMod val="50000"/>
                  </a:schemeClr>
                </a:solidFill>
                <a:latin typeface="Verdana" panose="020B0604030504040204" pitchFamily="34" charset="0"/>
                <a:ea typeface="Verdana" panose="020B0604030504040204" pitchFamily="34" charset="0"/>
                <a:cs typeface="Verdana" panose="020B0604030504040204" pitchFamily="34" charset="0"/>
              </a:rPr>
              <a:t>2,3</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,5,7,11,13,17</a:t>
            </a:r>
          </a:p>
        </p:txBody>
      </p:sp>
      <p:sp>
        <p:nvSpPr>
          <p:cNvPr id="18" name="TextBox 1">
            <a:extLst>
              <a:ext uri="{FF2B5EF4-FFF2-40B4-BE49-F238E27FC236}">
                <a16:creationId xmlns:a16="http://schemas.microsoft.com/office/drawing/2014/main" id="{1CAAF468-FBFA-402E-8051-8D1191332637}"/>
              </a:ext>
            </a:extLst>
          </p:cNvPr>
          <p:cNvSpPr txBox="1">
            <a:spLocks noChangeArrowheads="1"/>
          </p:cNvSpPr>
          <p:nvPr/>
        </p:nvSpPr>
        <p:spPr bwMode="auto">
          <a:xfrm>
            <a:off x="1562796" y="3717093"/>
            <a:ext cx="69031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For factor 5: There is a pattern we can use - </a:t>
            </a:r>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Can you think what it is and how it could help us?</a:t>
            </a:r>
          </a:p>
        </p:txBody>
      </p:sp>
      <p:sp>
        <p:nvSpPr>
          <p:cNvPr id="19" name="TextBox 4">
            <a:extLst>
              <a:ext uri="{FF2B5EF4-FFF2-40B4-BE49-F238E27FC236}">
                <a16:creationId xmlns:a16="http://schemas.microsoft.com/office/drawing/2014/main" id="{A58E373D-0174-4CB0-864D-67B24D16836B}"/>
              </a:ext>
            </a:extLst>
          </p:cNvPr>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4: 324 grid</a:t>
            </a:r>
          </a:p>
        </p:txBody>
      </p:sp>
      <p:sp>
        <p:nvSpPr>
          <p:cNvPr id="20" name="TextBox 1">
            <a:extLst>
              <a:ext uri="{FF2B5EF4-FFF2-40B4-BE49-F238E27FC236}">
                <a16:creationId xmlns:a16="http://schemas.microsoft.com/office/drawing/2014/main" id="{3D52656F-9878-453A-99FE-3A86D03B74EA}"/>
              </a:ext>
            </a:extLst>
          </p:cNvPr>
          <p:cNvSpPr txBox="1">
            <a:spLocks noChangeArrowheads="1"/>
          </p:cNvSpPr>
          <p:nvPr/>
        </p:nvSpPr>
        <p:spPr bwMode="auto">
          <a:xfrm>
            <a:off x="1308735" y="620354"/>
            <a:ext cx="7157171"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Let’s complete the sieve now: when we did the 100 grid, we learned that we only need to sieve for the prime numbers in the top row. Which factors are left to sieve?</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 </a:t>
            </a: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34349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graphicFrame>
        <p:nvGraphicFramePr>
          <p:cNvPr id="8" name="Table 7">
            <a:extLst>
              <a:ext uri="{FF2B5EF4-FFF2-40B4-BE49-F238E27FC236}">
                <a16:creationId xmlns:a16="http://schemas.microsoft.com/office/drawing/2014/main" id="{C4DEA827-676F-4EB6-9C3D-B69FC26424CF}"/>
              </a:ext>
            </a:extLst>
          </p:cNvPr>
          <p:cNvGraphicFramePr>
            <a:graphicFrameLocks noGrp="1"/>
          </p:cNvGraphicFramePr>
          <p:nvPr/>
        </p:nvGraphicFramePr>
        <p:xfrm>
          <a:off x="1353332" y="2387983"/>
          <a:ext cx="6903108" cy="382207"/>
        </p:xfrm>
        <a:graphic>
          <a:graphicData uri="http://schemas.openxmlformats.org/drawingml/2006/table">
            <a:tbl>
              <a:tblPr firstRow="1" firstCol="1" bandRow="1">
                <a:tableStyleId>{5940675A-B579-460E-94D1-54222C63F5DA}</a:tableStyleId>
              </a:tblPr>
              <a:tblGrid>
                <a:gridCol w="383506">
                  <a:extLst>
                    <a:ext uri="{9D8B030D-6E8A-4147-A177-3AD203B41FA5}">
                      <a16:colId xmlns:a16="http://schemas.microsoft.com/office/drawing/2014/main" val="2321199274"/>
                    </a:ext>
                  </a:extLst>
                </a:gridCol>
                <a:gridCol w="383506">
                  <a:extLst>
                    <a:ext uri="{9D8B030D-6E8A-4147-A177-3AD203B41FA5}">
                      <a16:colId xmlns:a16="http://schemas.microsoft.com/office/drawing/2014/main" val="2804982361"/>
                    </a:ext>
                  </a:extLst>
                </a:gridCol>
                <a:gridCol w="383506">
                  <a:extLst>
                    <a:ext uri="{9D8B030D-6E8A-4147-A177-3AD203B41FA5}">
                      <a16:colId xmlns:a16="http://schemas.microsoft.com/office/drawing/2014/main" val="452417671"/>
                    </a:ext>
                  </a:extLst>
                </a:gridCol>
                <a:gridCol w="383506">
                  <a:extLst>
                    <a:ext uri="{9D8B030D-6E8A-4147-A177-3AD203B41FA5}">
                      <a16:colId xmlns:a16="http://schemas.microsoft.com/office/drawing/2014/main" val="5755091"/>
                    </a:ext>
                  </a:extLst>
                </a:gridCol>
                <a:gridCol w="383506">
                  <a:extLst>
                    <a:ext uri="{9D8B030D-6E8A-4147-A177-3AD203B41FA5}">
                      <a16:colId xmlns:a16="http://schemas.microsoft.com/office/drawing/2014/main" val="106474472"/>
                    </a:ext>
                  </a:extLst>
                </a:gridCol>
                <a:gridCol w="383506">
                  <a:extLst>
                    <a:ext uri="{9D8B030D-6E8A-4147-A177-3AD203B41FA5}">
                      <a16:colId xmlns:a16="http://schemas.microsoft.com/office/drawing/2014/main" val="3279997819"/>
                    </a:ext>
                  </a:extLst>
                </a:gridCol>
                <a:gridCol w="383506">
                  <a:extLst>
                    <a:ext uri="{9D8B030D-6E8A-4147-A177-3AD203B41FA5}">
                      <a16:colId xmlns:a16="http://schemas.microsoft.com/office/drawing/2014/main" val="4045014939"/>
                    </a:ext>
                  </a:extLst>
                </a:gridCol>
                <a:gridCol w="383506">
                  <a:extLst>
                    <a:ext uri="{9D8B030D-6E8A-4147-A177-3AD203B41FA5}">
                      <a16:colId xmlns:a16="http://schemas.microsoft.com/office/drawing/2014/main" val="3936315340"/>
                    </a:ext>
                  </a:extLst>
                </a:gridCol>
                <a:gridCol w="383506">
                  <a:extLst>
                    <a:ext uri="{9D8B030D-6E8A-4147-A177-3AD203B41FA5}">
                      <a16:colId xmlns:a16="http://schemas.microsoft.com/office/drawing/2014/main" val="1731258778"/>
                    </a:ext>
                  </a:extLst>
                </a:gridCol>
                <a:gridCol w="383506">
                  <a:extLst>
                    <a:ext uri="{9D8B030D-6E8A-4147-A177-3AD203B41FA5}">
                      <a16:colId xmlns:a16="http://schemas.microsoft.com/office/drawing/2014/main" val="2595100677"/>
                    </a:ext>
                  </a:extLst>
                </a:gridCol>
                <a:gridCol w="383506">
                  <a:extLst>
                    <a:ext uri="{9D8B030D-6E8A-4147-A177-3AD203B41FA5}">
                      <a16:colId xmlns:a16="http://schemas.microsoft.com/office/drawing/2014/main" val="2701029788"/>
                    </a:ext>
                  </a:extLst>
                </a:gridCol>
                <a:gridCol w="383506">
                  <a:extLst>
                    <a:ext uri="{9D8B030D-6E8A-4147-A177-3AD203B41FA5}">
                      <a16:colId xmlns:a16="http://schemas.microsoft.com/office/drawing/2014/main" val="542993685"/>
                    </a:ext>
                  </a:extLst>
                </a:gridCol>
                <a:gridCol w="383506">
                  <a:extLst>
                    <a:ext uri="{9D8B030D-6E8A-4147-A177-3AD203B41FA5}">
                      <a16:colId xmlns:a16="http://schemas.microsoft.com/office/drawing/2014/main" val="1893990150"/>
                    </a:ext>
                  </a:extLst>
                </a:gridCol>
                <a:gridCol w="383506">
                  <a:extLst>
                    <a:ext uri="{9D8B030D-6E8A-4147-A177-3AD203B41FA5}">
                      <a16:colId xmlns:a16="http://schemas.microsoft.com/office/drawing/2014/main" val="3951794904"/>
                    </a:ext>
                  </a:extLst>
                </a:gridCol>
                <a:gridCol w="383506">
                  <a:extLst>
                    <a:ext uri="{9D8B030D-6E8A-4147-A177-3AD203B41FA5}">
                      <a16:colId xmlns:a16="http://schemas.microsoft.com/office/drawing/2014/main" val="1253773235"/>
                    </a:ext>
                  </a:extLst>
                </a:gridCol>
                <a:gridCol w="383506">
                  <a:extLst>
                    <a:ext uri="{9D8B030D-6E8A-4147-A177-3AD203B41FA5}">
                      <a16:colId xmlns:a16="http://schemas.microsoft.com/office/drawing/2014/main" val="3293644256"/>
                    </a:ext>
                  </a:extLst>
                </a:gridCol>
                <a:gridCol w="383506">
                  <a:extLst>
                    <a:ext uri="{9D8B030D-6E8A-4147-A177-3AD203B41FA5}">
                      <a16:colId xmlns:a16="http://schemas.microsoft.com/office/drawing/2014/main" val="955495650"/>
                    </a:ext>
                  </a:extLst>
                </a:gridCol>
                <a:gridCol w="383506">
                  <a:extLst>
                    <a:ext uri="{9D8B030D-6E8A-4147-A177-3AD203B41FA5}">
                      <a16:colId xmlns:a16="http://schemas.microsoft.com/office/drawing/2014/main" val="1955103005"/>
                    </a:ext>
                  </a:extLst>
                </a:gridCol>
              </a:tblGrid>
              <a:tr h="302619">
                <a:tc>
                  <a:txBody>
                    <a:bodyPr/>
                    <a:lstStyle/>
                    <a:p>
                      <a:pPr marL="0" marR="0" algn="ctr">
                        <a:lnSpc>
                          <a:spcPct val="110000"/>
                        </a:lnSpc>
                        <a:spcBef>
                          <a:spcPts val="0"/>
                        </a:spcBef>
                        <a:spcAft>
                          <a:spcPts val="0"/>
                        </a:spcAft>
                      </a:pPr>
                      <a:r>
                        <a:rPr lang="en-US" sz="2400" b="1" dirty="0">
                          <a:effectLst/>
                        </a:rPr>
                        <a:t>1</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2</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3</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4</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6</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7</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8</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9</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10</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11</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12</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13</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14</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16</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17</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tc>
                  <a:txBody>
                    <a:bodyPr/>
                    <a:lstStyle/>
                    <a:p>
                      <a:pPr marL="0" marR="0" algn="ctr">
                        <a:lnSpc>
                          <a:spcPct val="110000"/>
                        </a:lnSpc>
                        <a:spcBef>
                          <a:spcPts val="0"/>
                        </a:spcBef>
                        <a:spcAft>
                          <a:spcPts val="0"/>
                        </a:spcAft>
                      </a:pPr>
                      <a:r>
                        <a:rPr lang="en-US" sz="2400" b="1" dirty="0">
                          <a:effectLst/>
                        </a:rPr>
                        <a:t>18</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247" marR="5247" marT="0" marB="0" anchor="ctr">
                    <a:noFill/>
                  </a:tcPr>
                </a:tc>
                <a:extLst>
                  <a:ext uri="{0D108BD9-81ED-4DB2-BD59-A6C34878D82A}">
                    <a16:rowId xmlns:a16="http://schemas.microsoft.com/office/drawing/2014/main" val="875028414"/>
                  </a:ext>
                </a:extLst>
              </a:tr>
            </a:tbl>
          </a:graphicData>
        </a:graphic>
      </p:graphicFrame>
      <p:grpSp>
        <p:nvGrpSpPr>
          <p:cNvPr id="2" name="Group 1">
            <a:extLst>
              <a:ext uri="{FF2B5EF4-FFF2-40B4-BE49-F238E27FC236}">
                <a16:creationId xmlns:a16="http://schemas.microsoft.com/office/drawing/2014/main" id="{FA70A9A2-B772-4998-A90A-7DC116F51D44}"/>
              </a:ext>
            </a:extLst>
          </p:cNvPr>
          <p:cNvGrpSpPr/>
          <p:nvPr/>
        </p:nvGrpSpPr>
        <p:grpSpPr>
          <a:xfrm>
            <a:off x="1758794" y="2387983"/>
            <a:ext cx="6090854" cy="378210"/>
            <a:chOff x="1758794" y="2387983"/>
            <a:chExt cx="6090854" cy="378210"/>
          </a:xfrm>
        </p:grpSpPr>
        <p:grpSp>
          <p:nvGrpSpPr>
            <p:cNvPr id="9" name="Group 8">
              <a:extLst>
                <a:ext uri="{FF2B5EF4-FFF2-40B4-BE49-F238E27FC236}">
                  <a16:creationId xmlns:a16="http://schemas.microsoft.com/office/drawing/2014/main" id="{FD1A9508-2C93-470B-84FF-C08EFCC9EF9D}"/>
                </a:ext>
              </a:extLst>
            </p:cNvPr>
            <p:cNvGrpSpPr/>
            <p:nvPr/>
          </p:nvGrpSpPr>
          <p:grpSpPr>
            <a:xfrm>
              <a:off x="2902998" y="2387983"/>
              <a:ext cx="4946650" cy="378210"/>
              <a:chOff x="2902998" y="1491338"/>
              <a:chExt cx="4946650" cy="378210"/>
            </a:xfrm>
          </p:grpSpPr>
          <p:sp>
            <p:nvSpPr>
              <p:cNvPr id="10" name="Oval 9">
                <a:extLst>
                  <a:ext uri="{FF2B5EF4-FFF2-40B4-BE49-F238E27FC236}">
                    <a16:creationId xmlns:a16="http://schemas.microsoft.com/office/drawing/2014/main" id="{46FDE8B4-8BE7-42B4-9D83-9D663930171C}"/>
                  </a:ext>
                </a:extLst>
              </p:cNvPr>
              <p:cNvSpPr/>
              <p:nvPr/>
            </p:nvSpPr>
            <p:spPr>
              <a:xfrm>
                <a:off x="2902998" y="1500216"/>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AA831049-4169-40AC-AF7E-CCEAE93B2BF0}"/>
                  </a:ext>
                </a:extLst>
              </p:cNvPr>
              <p:cNvSpPr/>
              <p:nvPr/>
            </p:nvSpPr>
            <p:spPr>
              <a:xfrm>
                <a:off x="3665860" y="1491338"/>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9BC34654-2805-4D84-8637-8FB2DE36E760}"/>
                  </a:ext>
                </a:extLst>
              </p:cNvPr>
              <p:cNvSpPr/>
              <p:nvPr/>
            </p:nvSpPr>
            <p:spPr>
              <a:xfrm>
                <a:off x="5199768" y="1500216"/>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13C84E6F-9F0C-4947-B5A1-626F8B066B7A}"/>
                  </a:ext>
                </a:extLst>
              </p:cNvPr>
              <p:cNvSpPr/>
              <p:nvPr/>
            </p:nvSpPr>
            <p:spPr>
              <a:xfrm>
                <a:off x="5960632" y="1491338"/>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9B28E437-329F-41AD-934A-4C44285869EB}"/>
                  </a:ext>
                </a:extLst>
              </p:cNvPr>
              <p:cNvSpPr/>
              <p:nvPr/>
            </p:nvSpPr>
            <p:spPr>
              <a:xfrm>
                <a:off x="7503418" y="1500216"/>
                <a:ext cx="346230" cy="3693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Oval 14">
              <a:extLst>
                <a:ext uri="{FF2B5EF4-FFF2-40B4-BE49-F238E27FC236}">
                  <a16:creationId xmlns:a16="http://schemas.microsoft.com/office/drawing/2014/main" id="{F00489F6-F163-46A3-A27A-390F4EF66C40}"/>
                </a:ext>
              </a:extLst>
            </p:cNvPr>
            <p:cNvSpPr/>
            <p:nvPr/>
          </p:nvSpPr>
          <p:spPr>
            <a:xfrm>
              <a:off x="1758794" y="2414808"/>
              <a:ext cx="346230" cy="342507"/>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8A1F2392-FB11-4151-954F-AECE73E2B03E}"/>
                </a:ext>
              </a:extLst>
            </p:cNvPr>
            <p:cNvSpPr/>
            <p:nvPr/>
          </p:nvSpPr>
          <p:spPr>
            <a:xfrm>
              <a:off x="2149621" y="2407832"/>
              <a:ext cx="346230" cy="342507"/>
            </a:xfrm>
            <a:prstGeom prst="ellipse">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TextBox 1">
            <a:extLst>
              <a:ext uri="{FF2B5EF4-FFF2-40B4-BE49-F238E27FC236}">
                <a16:creationId xmlns:a16="http://schemas.microsoft.com/office/drawing/2014/main" id="{0CFFE764-DFC2-40DA-B2BD-A852E7D1AFD7}"/>
              </a:ext>
            </a:extLst>
          </p:cNvPr>
          <p:cNvSpPr txBox="1">
            <a:spLocks noChangeArrowheads="1"/>
          </p:cNvSpPr>
          <p:nvPr/>
        </p:nvSpPr>
        <p:spPr bwMode="auto">
          <a:xfrm>
            <a:off x="1308735" y="3140318"/>
            <a:ext cx="694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2000" b="1" dirty="0">
                <a:solidFill>
                  <a:schemeClr val="accent6">
                    <a:lumMod val="50000"/>
                  </a:schemeClr>
                </a:solidFill>
                <a:latin typeface="Verdana" panose="020B0604030504040204" pitchFamily="34" charset="0"/>
                <a:ea typeface="Verdana" panose="020B0604030504040204" pitchFamily="34" charset="0"/>
                <a:cs typeface="Verdana" panose="020B0604030504040204" pitchFamily="34" charset="0"/>
              </a:rPr>
              <a:t>2,3</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,5,7,11,13,17</a:t>
            </a:r>
          </a:p>
        </p:txBody>
      </p:sp>
      <p:sp>
        <p:nvSpPr>
          <p:cNvPr id="18" name="TextBox 1">
            <a:extLst>
              <a:ext uri="{FF2B5EF4-FFF2-40B4-BE49-F238E27FC236}">
                <a16:creationId xmlns:a16="http://schemas.microsoft.com/office/drawing/2014/main" id="{1CAAF468-FBFA-402E-8051-8D1191332637}"/>
              </a:ext>
            </a:extLst>
          </p:cNvPr>
          <p:cNvSpPr txBox="1">
            <a:spLocks noChangeArrowheads="1"/>
          </p:cNvSpPr>
          <p:nvPr/>
        </p:nvSpPr>
        <p:spPr bwMode="auto">
          <a:xfrm>
            <a:off x="1562796" y="3717093"/>
            <a:ext cx="690311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For factor 5: There is a pattern we can use - </a:t>
            </a:r>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Can you think what it is and how it could help us?</a:t>
            </a:r>
          </a:p>
          <a:p>
            <a:endParaRPr lang="en-GB" altLang="en-US" sz="2000" b="1" i="1" dirty="0">
              <a:solidFill>
                <a:srgbClr val="C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i="1" dirty="0">
                <a:solidFill>
                  <a:srgbClr val="C00000"/>
                </a:solidFill>
                <a:latin typeface="Verdana" panose="020B0604030504040204" pitchFamily="34" charset="0"/>
                <a:ea typeface="Verdana" panose="020B0604030504040204" pitchFamily="34" charset="0"/>
                <a:cs typeface="Verdana" panose="020B0604030504040204" pitchFamily="34" charset="0"/>
              </a:rPr>
              <a:t>Here is one way…</a:t>
            </a:r>
          </a:p>
          <a:p>
            <a:endParaRPr lang="en-GB" altLang="en-US" sz="2000" b="1" i="1" dirty="0">
              <a:solidFill>
                <a:srgbClr val="C00000"/>
              </a:solidFill>
              <a:latin typeface="Verdana" panose="020B0604030504040204" pitchFamily="34" charset="0"/>
              <a:ea typeface="Verdana" panose="020B0604030504040204" pitchFamily="34" charset="0"/>
              <a:cs typeface="Verdana" panose="020B0604030504040204" pitchFamily="34" charset="0"/>
            </a:endParaRPr>
          </a:p>
          <a:p>
            <a:r>
              <a:rPr lang="en-GB" altLang="en-US" sz="2000" b="1" i="1" dirty="0">
                <a:solidFill>
                  <a:srgbClr val="C00000"/>
                </a:solidFill>
                <a:latin typeface="Verdana" panose="020B0604030504040204" pitchFamily="34" charset="0"/>
                <a:ea typeface="Verdana" panose="020B0604030504040204" pitchFamily="34" charset="0"/>
                <a:cs typeface="Verdana" panose="020B0604030504040204" pitchFamily="34" charset="0"/>
              </a:rPr>
              <a:t>Find all numbers in unshaded columns with a ‘5’ in unit position e.g. 55 (in column 1)</a:t>
            </a:r>
          </a:p>
        </p:txBody>
      </p:sp>
      <p:sp>
        <p:nvSpPr>
          <p:cNvPr id="19" name="TextBox 4">
            <a:extLst>
              <a:ext uri="{FF2B5EF4-FFF2-40B4-BE49-F238E27FC236}">
                <a16:creationId xmlns:a16="http://schemas.microsoft.com/office/drawing/2014/main" id="{8D2B7BB4-F2B3-4C90-B620-B1517ED0F7F2}"/>
              </a:ext>
            </a:extLst>
          </p:cNvPr>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4: 324 grid</a:t>
            </a:r>
          </a:p>
        </p:txBody>
      </p:sp>
      <p:sp>
        <p:nvSpPr>
          <p:cNvPr id="20" name="TextBox 1">
            <a:extLst>
              <a:ext uri="{FF2B5EF4-FFF2-40B4-BE49-F238E27FC236}">
                <a16:creationId xmlns:a16="http://schemas.microsoft.com/office/drawing/2014/main" id="{F8ECCD9D-A8D4-4ACF-9FA1-ECD5FE8EF786}"/>
              </a:ext>
            </a:extLst>
          </p:cNvPr>
          <p:cNvSpPr txBox="1">
            <a:spLocks noChangeArrowheads="1"/>
          </p:cNvSpPr>
          <p:nvPr/>
        </p:nvSpPr>
        <p:spPr bwMode="auto">
          <a:xfrm>
            <a:off x="1308735" y="620354"/>
            <a:ext cx="7157171"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Let’s complete the sieve now: when we did the 100 grid, we learned that we only need to sieve for the prime numbers in the top row. Which factors are left to sieve?</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 </a:t>
            </a: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91260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18" name="TextBox 1">
            <a:extLst>
              <a:ext uri="{FF2B5EF4-FFF2-40B4-BE49-F238E27FC236}">
                <a16:creationId xmlns:a16="http://schemas.microsoft.com/office/drawing/2014/main" id="{DEEE99CF-437B-440F-8BC1-917DC754B683}"/>
              </a:ext>
            </a:extLst>
          </p:cNvPr>
          <p:cNvSpPr txBox="1">
            <a:spLocks noChangeArrowheads="1"/>
          </p:cNvSpPr>
          <p:nvPr/>
        </p:nvSpPr>
        <p:spPr bwMode="auto">
          <a:xfrm>
            <a:off x="1308735" y="936507"/>
            <a:ext cx="69031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For factor 7, 11, 13, 17: </a:t>
            </a:r>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which factor pairs do you need to test for to finish?</a:t>
            </a:r>
          </a:p>
        </p:txBody>
      </p:sp>
      <p:sp>
        <p:nvSpPr>
          <p:cNvPr id="21" name="TextBox 20">
            <a:extLst>
              <a:ext uri="{FF2B5EF4-FFF2-40B4-BE49-F238E27FC236}">
                <a16:creationId xmlns:a16="http://schemas.microsoft.com/office/drawing/2014/main" id="{08D260C1-65B4-470E-9C4B-D78FF925950A}"/>
              </a:ext>
            </a:extLst>
          </p:cNvPr>
          <p:cNvSpPr txBox="1"/>
          <p:nvPr/>
        </p:nvSpPr>
        <p:spPr>
          <a:xfrm>
            <a:off x="1642971" y="2228671"/>
            <a:ext cx="1178561" cy="3585597"/>
          </a:xfrm>
          <a:prstGeom prst="rect">
            <a:avLst/>
          </a:prstGeom>
          <a:noFill/>
          <a:ln>
            <a:solidFill>
              <a:srgbClr val="00A2A2"/>
            </a:solidFill>
          </a:ln>
        </p:spPr>
        <p:txBody>
          <a:bodyPr wrap="square" rtlCol="0">
            <a:spAutoFit/>
          </a:bodyPr>
          <a:lstStyle/>
          <a:p>
            <a:r>
              <a:rPr lang="en-GB" dirty="0">
                <a:latin typeface="Verdana" panose="020B0604030504040204" pitchFamily="34" charset="0"/>
                <a:ea typeface="Verdana" panose="020B0604030504040204" pitchFamily="34" charset="0"/>
              </a:rPr>
              <a:t>7 X 7</a:t>
            </a:r>
          </a:p>
          <a:p>
            <a:r>
              <a:rPr lang="en-GB" dirty="0">
                <a:latin typeface="Verdana" panose="020B0604030504040204" pitchFamily="34" charset="0"/>
                <a:ea typeface="Verdana" panose="020B0604030504040204" pitchFamily="34" charset="0"/>
              </a:rPr>
              <a:t>7 X 11</a:t>
            </a:r>
          </a:p>
          <a:p>
            <a:r>
              <a:rPr lang="en-GB" dirty="0">
                <a:latin typeface="Verdana" panose="020B0604030504040204" pitchFamily="34" charset="0"/>
                <a:ea typeface="Verdana" panose="020B0604030504040204" pitchFamily="34" charset="0"/>
              </a:rPr>
              <a:t>7 X 13</a:t>
            </a:r>
          </a:p>
          <a:p>
            <a:r>
              <a:rPr lang="en-GB" dirty="0">
                <a:latin typeface="Verdana" panose="020B0604030504040204" pitchFamily="34" charset="0"/>
                <a:ea typeface="Verdana" panose="020B0604030504040204" pitchFamily="34" charset="0"/>
              </a:rPr>
              <a:t>7 X 17</a:t>
            </a:r>
          </a:p>
          <a:p>
            <a:r>
              <a:rPr lang="en-GB" dirty="0">
                <a:latin typeface="Verdana" panose="020B0604030504040204" pitchFamily="34" charset="0"/>
                <a:ea typeface="Verdana" panose="020B0604030504040204" pitchFamily="34" charset="0"/>
              </a:rPr>
              <a:t>7 X 19 </a:t>
            </a:r>
          </a:p>
          <a:p>
            <a:r>
              <a:rPr lang="en-GB" dirty="0">
                <a:latin typeface="Verdana" panose="020B0604030504040204" pitchFamily="34" charset="0"/>
                <a:ea typeface="Verdana" panose="020B0604030504040204" pitchFamily="34" charset="0"/>
              </a:rPr>
              <a:t>7 X 23</a:t>
            </a:r>
          </a:p>
          <a:p>
            <a:r>
              <a:rPr lang="en-GB" dirty="0">
                <a:latin typeface="Verdana" panose="020B0604030504040204" pitchFamily="34" charset="0"/>
                <a:ea typeface="Verdana" panose="020B0604030504040204" pitchFamily="34" charset="0"/>
              </a:rPr>
              <a:t>7 X 29</a:t>
            </a:r>
          </a:p>
          <a:p>
            <a:r>
              <a:rPr lang="en-GB" dirty="0">
                <a:latin typeface="Verdana" panose="020B0604030504040204" pitchFamily="34" charset="0"/>
                <a:ea typeface="Verdana" panose="020B0604030504040204" pitchFamily="34" charset="0"/>
              </a:rPr>
              <a:t>7 X 31 </a:t>
            </a:r>
          </a:p>
          <a:p>
            <a:r>
              <a:rPr lang="en-GB" dirty="0">
                <a:latin typeface="Verdana" panose="020B0604030504040204" pitchFamily="34" charset="0"/>
                <a:ea typeface="Verdana" panose="020B0604030504040204" pitchFamily="34" charset="0"/>
              </a:rPr>
              <a:t>7 X 37</a:t>
            </a:r>
          </a:p>
          <a:p>
            <a:r>
              <a:rPr lang="en-GB" dirty="0">
                <a:latin typeface="Verdana" panose="020B0604030504040204" pitchFamily="34" charset="0"/>
                <a:ea typeface="Verdana" panose="020B0604030504040204" pitchFamily="34" charset="0"/>
              </a:rPr>
              <a:t>7 X 41</a:t>
            </a:r>
          </a:p>
          <a:p>
            <a:r>
              <a:rPr lang="en-GB" dirty="0">
                <a:latin typeface="Verdana" panose="020B0604030504040204" pitchFamily="34" charset="0"/>
                <a:ea typeface="Verdana" panose="020B0604030504040204" pitchFamily="34" charset="0"/>
              </a:rPr>
              <a:t>7 X 43</a:t>
            </a:r>
          </a:p>
          <a:p>
            <a:endParaRPr lang="en-GB" dirty="0">
              <a:latin typeface="Verdana" panose="020B0604030504040204" pitchFamily="34" charset="0"/>
              <a:ea typeface="Verdana" panose="020B0604030504040204" pitchFamily="34" charset="0"/>
            </a:endParaRPr>
          </a:p>
          <a:p>
            <a:r>
              <a:rPr lang="en-GB" sz="1100" dirty="0">
                <a:latin typeface="Verdana" panose="020B0604030504040204" pitchFamily="34" charset="0"/>
                <a:ea typeface="Verdana" panose="020B0604030504040204" pitchFamily="34" charset="0"/>
              </a:rPr>
              <a:t>(11 numbers)</a:t>
            </a:r>
            <a:endParaRPr lang="en-GB" dirty="0">
              <a:latin typeface="Verdana" panose="020B0604030504040204" pitchFamily="34" charset="0"/>
              <a:ea typeface="Verdana" panose="020B0604030504040204" pitchFamily="34" charset="0"/>
            </a:endParaRPr>
          </a:p>
        </p:txBody>
      </p:sp>
      <p:sp>
        <p:nvSpPr>
          <p:cNvPr id="22" name="TextBox 21">
            <a:extLst>
              <a:ext uri="{FF2B5EF4-FFF2-40B4-BE49-F238E27FC236}">
                <a16:creationId xmlns:a16="http://schemas.microsoft.com/office/drawing/2014/main" id="{C9CCA571-29F0-4506-9ADC-39982B0E1491}"/>
              </a:ext>
            </a:extLst>
          </p:cNvPr>
          <p:cNvSpPr txBox="1"/>
          <p:nvPr/>
        </p:nvSpPr>
        <p:spPr>
          <a:xfrm>
            <a:off x="3081767" y="2220976"/>
            <a:ext cx="1148746" cy="2215991"/>
          </a:xfrm>
          <a:prstGeom prst="rect">
            <a:avLst/>
          </a:prstGeom>
          <a:noFill/>
          <a:ln>
            <a:solidFill>
              <a:srgbClr val="00A2A2"/>
            </a:solidFill>
          </a:ln>
        </p:spPr>
        <p:txBody>
          <a:bodyPr wrap="square" rtlCol="0">
            <a:spAutoFit/>
          </a:bodyPr>
          <a:lstStyle/>
          <a:p>
            <a:r>
              <a:rPr lang="en-GB" dirty="0">
                <a:latin typeface="Verdana" panose="020B0604030504040204" pitchFamily="34" charset="0"/>
                <a:ea typeface="Verdana" panose="020B0604030504040204" pitchFamily="34" charset="0"/>
              </a:rPr>
              <a:t>11 X 11</a:t>
            </a:r>
          </a:p>
          <a:p>
            <a:r>
              <a:rPr lang="en-GB" dirty="0">
                <a:latin typeface="Verdana" panose="020B0604030504040204" pitchFamily="34" charset="0"/>
                <a:ea typeface="Verdana" panose="020B0604030504040204" pitchFamily="34" charset="0"/>
              </a:rPr>
              <a:t>11 X 13</a:t>
            </a:r>
          </a:p>
          <a:p>
            <a:r>
              <a:rPr lang="en-GB" dirty="0">
                <a:latin typeface="Verdana" panose="020B0604030504040204" pitchFamily="34" charset="0"/>
                <a:ea typeface="Verdana" panose="020B0604030504040204" pitchFamily="34" charset="0"/>
              </a:rPr>
              <a:t>11 X 17</a:t>
            </a:r>
          </a:p>
          <a:p>
            <a:r>
              <a:rPr lang="en-GB" dirty="0">
                <a:latin typeface="Verdana" panose="020B0604030504040204" pitchFamily="34" charset="0"/>
                <a:ea typeface="Verdana" panose="020B0604030504040204" pitchFamily="34" charset="0"/>
              </a:rPr>
              <a:t>11 X 19</a:t>
            </a:r>
          </a:p>
          <a:p>
            <a:r>
              <a:rPr lang="en-GB" dirty="0">
                <a:latin typeface="Verdana" panose="020B0604030504040204" pitchFamily="34" charset="0"/>
                <a:ea typeface="Verdana" panose="020B0604030504040204" pitchFamily="34" charset="0"/>
              </a:rPr>
              <a:t>11 X 23</a:t>
            </a:r>
          </a:p>
          <a:p>
            <a:r>
              <a:rPr lang="en-GB" dirty="0">
                <a:latin typeface="Verdana" panose="020B0604030504040204" pitchFamily="34" charset="0"/>
                <a:ea typeface="Verdana" panose="020B0604030504040204" pitchFamily="34" charset="0"/>
              </a:rPr>
              <a:t>11 X 29</a:t>
            </a:r>
          </a:p>
          <a:p>
            <a:endParaRPr lang="en-GB" dirty="0">
              <a:latin typeface="Verdana" panose="020B0604030504040204" pitchFamily="34" charset="0"/>
              <a:ea typeface="Verdana" panose="020B0604030504040204" pitchFamily="34" charset="0"/>
            </a:endParaRPr>
          </a:p>
          <a:p>
            <a:r>
              <a:rPr lang="en-GB" sz="1200" dirty="0">
                <a:latin typeface="Verdana" panose="020B0604030504040204" pitchFamily="34" charset="0"/>
                <a:ea typeface="Verdana" panose="020B0604030504040204" pitchFamily="34" charset="0"/>
              </a:rPr>
              <a:t>(6 numbers)</a:t>
            </a:r>
            <a:endParaRPr lang="en-GB" dirty="0">
              <a:latin typeface="Verdana" panose="020B0604030504040204" pitchFamily="34" charset="0"/>
              <a:ea typeface="Verdana" panose="020B0604030504040204" pitchFamily="34" charset="0"/>
            </a:endParaRPr>
          </a:p>
        </p:txBody>
      </p:sp>
      <p:sp>
        <p:nvSpPr>
          <p:cNvPr id="23" name="TextBox 22">
            <a:extLst>
              <a:ext uri="{FF2B5EF4-FFF2-40B4-BE49-F238E27FC236}">
                <a16:creationId xmlns:a16="http://schemas.microsoft.com/office/drawing/2014/main" id="{B723CF76-5DDB-4FA7-81B2-44B8FCC29E10}"/>
              </a:ext>
            </a:extLst>
          </p:cNvPr>
          <p:cNvSpPr txBox="1"/>
          <p:nvPr/>
        </p:nvSpPr>
        <p:spPr>
          <a:xfrm>
            <a:off x="4490748" y="2228671"/>
            <a:ext cx="1137837" cy="1646605"/>
          </a:xfrm>
          <a:prstGeom prst="rect">
            <a:avLst/>
          </a:prstGeom>
          <a:noFill/>
          <a:ln>
            <a:solidFill>
              <a:srgbClr val="00A2A2"/>
            </a:solidFill>
          </a:ln>
        </p:spPr>
        <p:txBody>
          <a:bodyPr wrap="square" rtlCol="0">
            <a:spAutoFit/>
          </a:bodyPr>
          <a:lstStyle/>
          <a:p>
            <a:r>
              <a:rPr lang="en-GB" dirty="0">
                <a:latin typeface="Verdana" panose="020B0604030504040204" pitchFamily="34" charset="0"/>
                <a:ea typeface="Verdana" panose="020B0604030504040204" pitchFamily="34" charset="0"/>
              </a:rPr>
              <a:t>13 X 13</a:t>
            </a:r>
          </a:p>
          <a:p>
            <a:r>
              <a:rPr lang="en-GB" dirty="0">
                <a:latin typeface="Verdana" panose="020B0604030504040204" pitchFamily="34" charset="0"/>
                <a:ea typeface="Verdana" panose="020B0604030504040204" pitchFamily="34" charset="0"/>
              </a:rPr>
              <a:t>13 X 17</a:t>
            </a:r>
          </a:p>
          <a:p>
            <a:r>
              <a:rPr lang="en-GB" dirty="0">
                <a:latin typeface="Verdana" panose="020B0604030504040204" pitchFamily="34" charset="0"/>
                <a:ea typeface="Verdana" panose="020B0604030504040204" pitchFamily="34" charset="0"/>
              </a:rPr>
              <a:t>13 X 19</a:t>
            </a:r>
          </a:p>
          <a:p>
            <a:r>
              <a:rPr lang="en-GB" dirty="0">
                <a:latin typeface="Verdana" panose="020B0604030504040204" pitchFamily="34" charset="0"/>
                <a:ea typeface="Verdana" panose="020B0604030504040204" pitchFamily="34" charset="0"/>
              </a:rPr>
              <a:t>13 X 23</a:t>
            </a:r>
          </a:p>
          <a:p>
            <a:endParaRPr lang="en-GB" dirty="0">
              <a:latin typeface="Verdana" panose="020B0604030504040204" pitchFamily="34" charset="0"/>
              <a:ea typeface="Verdana" panose="020B0604030504040204" pitchFamily="34" charset="0"/>
            </a:endParaRPr>
          </a:p>
          <a:p>
            <a:r>
              <a:rPr lang="en-GB" sz="1100" dirty="0">
                <a:latin typeface="Verdana" panose="020B0604030504040204" pitchFamily="34" charset="0"/>
                <a:ea typeface="Verdana" panose="020B0604030504040204" pitchFamily="34" charset="0"/>
              </a:rPr>
              <a:t>(4 numbers)</a:t>
            </a:r>
            <a:endParaRPr lang="en-GB" dirty="0">
              <a:latin typeface="Verdana" panose="020B0604030504040204" pitchFamily="34" charset="0"/>
              <a:ea typeface="Verdana" panose="020B0604030504040204" pitchFamily="34" charset="0"/>
            </a:endParaRPr>
          </a:p>
        </p:txBody>
      </p:sp>
      <p:sp>
        <p:nvSpPr>
          <p:cNvPr id="25" name="TextBox 24">
            <a:extLst>
              <a:ext uri="{FF2B5EF4-FFF2-40B4-BE49-F238E27FC236}">
                <a16:creationId xmlns:a16="http://schemas.microsoft.com/office/drawing/2014/main" id="{0C0C478A-798C-4D42-9BF3-C8DCACEB9679}"/>
              </a:ext>
            </a:extLst>
          </p:cNvPr>
          <p:cNvSpPr txBox="1"/>
          <p:nvPr/>
        </p:nvSpPr>
        <p:spPr>
          <a:xfrm>
            <a:off x="5888820" y="2228671"/>
            <a:ext cx="1137836" cy="1092607"/>
          </a:xfrm>
          <a:prstGeom prst="rect">
            <a:avLst/>
          </a:prstGeom>
          <a:noFill/>
          <a:ln>
            <a:solidFill>
              <a:srgbClr val="00A2A2"/>
            </a:solidFill>
          </a:ln>
        </p:spPr>
        <p:txBody>
          <a:bodyPr wrap="square" rtlCol="0">
            <a:spAutoFit/>
          </a:bodyPr>
          <a:lstStyle/>
          <a:p>
            <a:r>
              <a:rPr lang="en-GB" dirty="0">
                <a:latin typeface="Verdana" panose="020B0604030504040204" pitchFamily="34" charset="0"/>
                <a:ea typeface="Verdana" panose="020B0604030504040204" pitchFamily="34" charset="0"/>
              </a:rPr>
              <a:t>17 X 17</a:t>
            </a:r>
          </a:p>
          <a:p>
            <a:r>
              <a:rPr lang="en-GB" dirty="0">
                <a:latin typeface="Verdana" panose="020B0604030504040204" pitchFamily="34" charset="0"/>
                <a:ea typeface="Verdana" panose="020B0604030504040204" pitchFamily="34" charset="0"/>
              </a:rPr>
              <a:t>17 X 19</a:t>
            </a:r>
          </a:p>
          <a:p>
            <a:endParaRPr lang="en-GB" dirty="0">
              <a:latin typeface="Verdana" panose="020B0604030504040204" pitchFamily="34" charset="0"/>
              <a:ea typeface="Verdana" panose="020B0604030504040204" pitchFamily="34" charset="0"/>
            </a:endParaRPr>
          </a:p>
          <a:p>
            <a:r>
              <a:rPr lang="en-GB" sz="1100" dirty="0">
                <a:latin typeface="Verdana" panose="020B0604030504040204" pitchFamily="34" charset="0"/>
                <a:ea typeface="Verdana" panose="020B0604030504040204" pitchFamily="34" charset="0"/>
              </a:rPr>
              <a:t>(2 numbers)</a:t>
            </a:r>
          </a:p>
        </p:txBody>
      </p:sp>
      <p:sp>
        <p:nvSpPr>
          <p:cNvPr id="10" name="TextBox 4">
            <a:extLst>
              <a:ext uri="{FF2B5EF4-FFF2-40B4-BE49-F238E27FC236}">
                <a16:creationId xmlns:a16="http://schemas.microsoft.com/office/drawing/2014/main" id="{7E31DB1E-0A2C-42B8-9416-05228E4512C9}"/>
              </a:ext>
            </a:extLst>
          </p:cNvPr>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4: 324 grid</a:t>
            </a:r>
          </a:p>
        </p:txBody>
      </p:sp>
    </p:spTree>
    <p:extLst>
      <p:ext uri="{BB962C8B-B14F-4D97-AF65-F5344CB8AC3E}">
        <p14:creationId xmlns:p14="http://schemas.microsoft.com/office/powerpoint/2010/main" val="1632217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308735" y="293619"/>
            <a:ext cx="5771701" cy="461665"/>
          </a:xfrm>
          <a:prstGeom prst="rect">
            <a:avLst/>
          </a:prstGeom>
          <a:noFill/>
        </p:spPr>
        <p:txBody>
          <a:bodyPr wrap="square" rtlCol="0">
            <a:spAutoFit/>
          </a:bodyPr>
          <a:lstStyle/>
          <a:p>
            <a:r>
              <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a:t>
            </a:r>
          </a:p>
        </p:txBody>
      </p:sp>
      <p:sp>
        <p:nvSpPr>
          <p:cNvPr id="13" name="TextBox 12"/>
          <p:cNvSpPr txBox="1"/>
          <p:nvPr/>
        </p:nvSpPr>
        <p:spPr>
          <a:xfrm>
            <a:off x="1308735" y="793383"/>
            <a:ext cx="7835265" cy="3385542"/>
          </a:xfrm>
          <a:prstGeom prst="rect">
            <a:avLst/>
          </a:prstGeom>
          <a:noFill/>
        </p:spPr>
        <p:txBody>
          <a:bodyPr wrap="square" rtlCol="0">
            <a:spAutoFit/>
          </a:bodyPr>
          <a:lstStyle/>
          <a:p>
            <a:pPr>
              <a:lnSpc>
                <a:spcPct val="114000"/>
              </a:lnSpc>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 are the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Ri’s</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most famous activity and are televised on the BBC. The first maths lectures by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Prof.</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Sir Christopher Zeeman in 1978 </a:t>
            </a:r>
          </a:p>
          <a:p>
            <a:pPr>
              <a:lnSpc>
                <a:spcPct val="114000"/>
              </a:lnSpc>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started off the Masterclass </a:t>
            </a:r>
          </a:p>
          <a:p>
            <a:pPr>
              <a:lnSpc>
                <a:spcPct val="114000"/>
              </a:lnSpc>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programme!</a:t>
            </a:r>
          </a:p>
          <a:p>
            <a:pPr>
              <a:lnSpc>
                <a:spcPct val="150000"/>
              </a:lnSpc>
              <a:spcBef>
                <a:spcPts val="1200"/>
              </a:spcBef>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Lecturers include Michael Faraday, David Attenborough, Carl Sagan, Richard Dawkins, Alison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Woollard</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Saiful</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Islam &amp; Alice Roberts</a:t>
            </a:r>
          </a:p>
        </p:txBody>
      </p:sp>
      <p:sp>
        <p:nvSpPr>
          <p:cNvPr id="11" name="Rectangle 10"/>
          <p:cNvSpPr/>
          <p:nvPr/>
        </p:nvSpPr>
        <p:spPr>
          <a:xfrm>
            <a:off x="838792" y="6405872"/>
            <a:ext cx="5657258" cy="230832"/>
          </a:xfrm>
          <a:prstGeom prst="rect">
            <a:avLst/>
          </a:prstGeom>
        </p:spPr>
        <p:txBody>
          <a:bodyPr wrap="squar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credits: Tim Mitchell, Paul Wilkinson</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1863" y="4143291"/>
            <a:ext cx="3371850" cy="2247900"/>
          </a:xfrm>
          <a:prstGeom prst="snip1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6367" y="4138034"/>
            <a:ext cx="3154680" cy="2253157"/>
          </a:xfrm>
          <a:prstGeom prst="snip1Rect">
            <a:avLst/>
          </a:prstGeom>
        </p:spPr>
      </p:pic>
    </p:spTree>
    <p:extLst>
      <p:ext uri="{BB962C8B-B14F-4D97-AF65-F5344CB8AC3E}">
        <p14:creationId xmlns:p14="http://schemas.microsoft.com/office/powerpoint/2010/main" val="24140373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5" name="TextBox 1"/>
          <p:cNvSpPr txBox="1">
            <a:spLocks noChangeArrowheads="1"/>
          </p:cNvSpPr>
          <p:nvPr/>
        </p:nvSpPr>
        <p:spPr bwMode="auto">
          <a:xfrm>
            <a:off x="1308735" y="1279170"/>
            <a:ext cx="47941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Solutions </a:t>
            </a:r>
          </a:p>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Your worksheet should look like this…</a:t>
            </a:r>
            <a:endPar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4">
            <a:extLst>
              <a:ext uri="{FF2B5EF4-FFF2-40B4-BE49-F238E27FC236}">
                <a16:creationId xmlns:a16="http://schemas.microsoft.com/office/drawing/2014/main" id="{2F1BE3A5-5A00-42F8-A9E6-40531583E97A}"/>
              </a:ext>
            </a:extLst>
          </p:cNvPr>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4: 324 grid</a:t>
            </a:r>
          </a:p>
        </p:txBody>
      </p:sp>
    </p:spTree>
    <p:extLst>
      <p:ext uri="{BB962C8B-B14F-4D97-AF65-F5344CB8AC3E}">
        <p14:creationId xmlns:p14="http://schemas.microsoft.com/office/powerpoint/2010/main" val="3108916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5" name="TextBox 1"/>
          <p:cNvSpPr txBox="1">
            <a:spLocks noChangeArrowheads="1"/>
          </p:cNvSpPr>
          <p:nvPr/>
        </p:nvSpPr>
        <p:spPr bwMode="auto">
          <a:xfrm>
            <a:off x="1308736" y="480384"/>
            <a:ext cx="479411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Solutions </a:t>
            </a:r>
          </a:p>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 prime numbers are in white cells</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 </a:t>
            </a:r>
          </a:p>
        </p:txBody>
      </p:sp>
      <p:sp>
        <p:nvSpPr>
          <p:cNvPr id="20" name="TextBox 1">
            <a:extLst>
              <a:ext uri="{FF2B5EF4-FFF2-40B4-BE49-F238E27FC236}">
                <a16:creationId xmlns:a16="http://schemas.microsoft.com/office/drawing/2014/main" id="{1F495DD0-057F-4798-978E-60FACEA0A2AD}"/>
              </a:ext>
            </a:extLst>
          </p:cNvPr>
          <p:cNvSpPr txBox="1">
            <a:spLocks noChangeArrowheads="1"/>
          </p:cNvSpPr>
          <p:nvPr/>
        </p:nvSpPr>
        <p:spPr bwMode="auto">
          <a:xfrm>
            <a:off x="5994616" y="865015"/>
            <a:ext cx="2860209" cy="5847755"/>
          </a:xfrm>
          <a:prstGeom prst="rect">
            <a:avLst/>
          </a:prstGeom>
          <a:solidFill>
            <a:schemeClr val="bg1"/>
          </a:solidFill>
          <a:ln w="28575">
            <a:solidFill>
              <a:srgbClr val="00A2A2"/>
            </a:solid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b="1" dirty="0">
                <a:latin typeface="Verdana" panose="020B0604030504040204" pitchFamily="34" charset="0"/>
                <a:ea typeface="Verdana" panose="020B0604030504040204" pitchFamily="34" charset="0"/>
              </a:rPr>
              <a:t>66 Prime numbers between 1 and 324:</a:t>
            </a:r>
            <a:r>
              <a:rPr lang="en-GB" dirty="0">
                <a:latin typeface="Verdana" panose="020B0604030504040204" pitchFamily="34" charset="0"/>
                <a:ea typeface="Verdana" panose="020B0604030504040204" pitchFamily="34" charset="0"/>
              </a:rPr>
              <a:t> </a:t>
            </a:r>
            <a:endParaRPr lang="en-US" dirty="0">
              <a:latin typeface="Verdana" panose="020B0604030504040204" pitchFamily="34" charset="0"/>
              <a:ea typeface="Verdana" panose="020B0604030504040204" pitchFamily="34" charset="0"/>
            </a:endParaRPr>
          </a:p>
          <a:p>
            <a:endParaRPr lang="en-GB" dirty="0">
              <a:latin typeface="Verdana" panose="020B0604030504040204" pitchFamily="34" charset="0"/>
              <a:ea typeface="Verdana" panose="020B0604030504040204" pitchFamily="34" charset="0"/>
            </a:endParaRPr>
          </a:p>
          <a:p>
            <a:r>
              <a:rPr lang="en-GB" sz="2000" dirty="0">
                <a:latin typeface="Verdana" panose="020B0604030504040204" pitchFamily="34" charset="0"/>
                <a:ea typeface="Verdana" panose="020B0604030504040204" pitchFamily="34" charset="0"/>
              </a:rPr>
              <a:t>2, 3, 5, 7, 11, 13, 17, 19, 23, 29, 31, 37, 41, 43, 47, 53, 59, 61, 67, 71, 73, 79, 83, 89, 97, 101, 103, 107, 109, 113, 127, 131, 137, 139, 149, 151, 157, 163, 167, 173, 179, 181, 191, 193, 197, 199, 211, 223, 227, 229, 233, 239, 241, 251, 257, 263, 269, 271, 277, 281, 283, 293, 307, 311, 313, 317</a:t>
            </a:r>
          </a:p>
          <a:p>
            <a:endPar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a:extLst>
              <a:ext uri="{FF2B5EF4-FFF2-40B4-BE49-F238E27FC236}">
                <a16:creationId xmlns:a16="http://schemas.microsoft.com/office/drawing/2014/main" id="{772AA516-3A5A-487D-8F92-817FCBECAB9A}"/>
              </a:ext>
            </a:extLst>
          </p:cNvPr>
          <p:cNvPicPr>
            <a:picLocks noChangeAspect="1"/>
          </p:cNvPicPr>
          <p:nvPr/>
        </p:nvPicPr>
        <p:blipFill>
          <a:blip r:embed="rId5"/>
          <a:stretch>
            <a:fillRect/>
          </a:stretch>
        </p:blipFill>
        <p:spPr>
          <a:xfrm>
            <a:off x="289175" y="1188270"/>
            <a:ext cx="5524500" cy="5524500"/>
          </a:xfrm>
          <a:prstGeom prst="rect">
            <a:avLst/>
          </a:prstGeom>
        </p:spPr>
      </p:pic>
      <p:sp>
        <p:nvSpPr>
          <p:cNvPr id="9" name="TextBox 4">
            <a:extLst>
              <a:ext uri="{FF2B5EF4-FFF2-40B4-BE49-F238E27FC236}">
                <a16:creationId xmlns:a16="http://schemas.microsoft.com/office/drawing/2014/main" id="{2F1BE3A5-5A00-42F8-A9E6-40531583E97A}"/>
              </a:ext>
            </a:extLst>
          </p:cNvPr>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4: 324 grid</a:t>
            </a:r>
          </a:p>
        </p:txBody>
      </p:sp>
    </p:spTree>
    <p:extLst>
      <p:ext uri="{BB962C8B-B14F-4D97-AF65-F5344CB8AC3E}">
        <p14:creationId xmlns:p14="http://schemas.microsoft.com/office/powerpoint/2010/main" val="11199719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pic>
        <p:nvPicPr>
          <p:cNvPr id="3" name="Picture 2">
            <a:extLst>
              <a:ext uri="{FF2B5EF4-FFF2-40B4-BE49-F238E27FC236}">
                <a16:creationId xmlns:a16="http://schemas.microsoft.com/office/drawing/2014/main" id="{772AA516-3A5A-487D-8F92-817FCBECAB9A}"/>
              </a:ext>
            </a:extLst>
          </p:cNvPr>
          <p:cNvPicPr>
            <a:picLocks noChangeAspect="1"/>
          </p:cNvPicPr>
          <p:nvPr/>
        </p:nvPicPr>
        <p:blipFill>
          <a:blip r:embed="rId5"/>
          <a:stretch>
            <a:fillRect/>
          </a:stretch>
        </p:blipFill>
        <p:spPr>
          <a:xfrm>
            <a:off x="289175" y="1188270"/>
            <a:ext cx="5524500" cy="5524500"/>
          </a:xfrm>
          <a:prstGeom prst="rect">
            <a:avLst/>
          </a:prstGeom>
        </p:spPr>
      </p:pic>
      <p:sp>
        <p:nvSpPr>
          <p:cNvPr id="9" name="TextBox 1">
            <a:extLst>
              <a:ext uri="{FF2B5EF4-FFF2-40B4-BE49-F238E27FC236}">
                <a16:creationId xmlns:a16="http://schemas.microsoft.com/office/drawing/2014/main" id="{BB022F81-8E8E-43F4-9F1D-71DA0E5E5484}"/>
              </a:ext>
            </a:extLst>
          </p:cNvPr>
          <p:cNvSpPr txBox="1">
            <a:spLocks noChangeArrowheads="1"/>
          </p:cNvSpPr>
          <p:nvPr/>
        </p:nvSpPr>
        <p:spPr bwMode="auto">
          <a:xfrm>
            <a:off x="5994616" y="2466089"/>
            <a:ext cx="2860209" cy="2800767"/>
          </a:xfrm>
          <a:prstGeom prst="rect">
            <a:avLst/>
          </a:prstGeom>
          <a:solidFill>
            <a:schemeClr val="bg1"/>
          </a:solidFill>
          <a:ln w="28575">
            <a:solidFill>
              <a:srgbClr val="00A2A2"/>
            </a:solid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sz="2000" dirty="0">
                <a:latin typeface="Verdana" panose="020B0604030504040204" pitchFamily="34" charset="0"/>
                <a:ea typeface="Verdana" panose="020B0604030504040204" pitchFamily="34" charset="0"/>
              </a:rPr>
              <a:t>Want to find solution at home? </a:t>
            </a:r>
          </a:p>
          <a:p>
            <a:endParaRPr lang="en-US" sz="2000" dirty="0">
              <a:latin typeface="Verdana" panose="020B0604030504040204" pitchFamily="34" charset="0"/>
              <a:ea typeface="Verdana" panose="020B0604030504040204" pitchFamily="34" charset="0"/>
            </a:endParaRPr>
          </a:p>
          <a:p>
            <a:r>
              <a:rPr lang="en-US" sz="2000" dirty="0">
                <a:latin typeface="Verdana" panose="020B0604030504040204" pitchFamily="34" charset="0"/>
                <a:ea typeface="Verdana" panose="020B0604030504040204" pitchFamily="34" charset="0"/>
              </a:rPr>
              <a:t>Search the internet for:</a:t>
            </a:r>
          </a:p>
          <a:p>
            <a:endParaRPr lang="en-US" dirty="0">
              <a:latin typeface="Verdana" panose="020B0604030504040204" pitchFamily="34" charset="0"/>
              <a:ea typeface="Verdana" panose="020B0604030504040204" pitchFamily="34" charset="0"/>
            </a:endParaRPr>
          </a:p>
          <a:p>
            <a:r>
              <a:rPr lang="en-US"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rPr>
              <a:t>‘Prime numbers to 500’</a:t>
            </a:r>
            <a:endParaRPr lang="en-GB" altLang="en-US"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endParaRPr lang="en-GB" altLang="en-US"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1">
            <a:extLst>
              <a:ext uri="{FF2B5EF4-FFF2-40B4-BE49-F238E27FC236}">
                <a16:creationId xmlns:a16="http://schemas.microsoft.com/office/drawing/2014/main" id="{14EB0DB5-6D21-441A-9322-3E9CCD9293A4}"/>
              </a:ext>
            </a:extLst>
          </p:cNvPr>
          <p:cNvSpPr txBox="1">
            <a:spLocks noChangeArrowheads="1"/>
          </p:cNvSpPr>
          <p:nvPr/>
        </p:nvSpPr>
        <p:spPr bwMode="auto">
          <a:xfrm>
            <a:off x="1308736" y="480384"/>
            <a:ext cx="479411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Solutions </a:t>
            </a:r>
          </a:p>
          <a:p>
            <a:r>
              <a:rPr lang="en-GB" altLang="en-US" sz="2000" dirty="0">
                <a:solidFill>
                  <a:srgbClr val="000000"/>
                </a:solidFill>
                <a:latin typeface="Verdana" panose="020B0604030504040204" pitchFamily="34" charset="0"/>
                <a:ea typeface="Verdana" panose="020B0604030504040204" pitchFamily="34" charset="0"/>
                <a:cs typeface="Verdana" panose="020B0604030504040204" pitchFamily="34" charset="0"/>
              </a:rPr>
              <a:t>– prime numbers are in white cells</a:t>
            </a:r>
            <a:r>
              <a:rPr lang="en-GB" altLang="en-US" sz="2000" b="1" dirty="0">
                <a:solidFill>
                  <a:srgbClr val="C00000"/>
                </a:solidFill>
                <a:latin typeface="Verdana" panose="020B0604030504040204" pitchFamily="34" charset="0"/>
                <a:ea typeface="Verdana" panose="020B0604030504040204" pitchFamily="34" charset="0"/>
                <a:cs typeface="Verdana" panose="020B0604030504040204" pitchFamily="34" charset="0"/>
              </a:rPr>
              <a:t> </a:t>
            </a:r>
          </a:p>
        </p:txBody>
      </p:sp>
      <p:sp>
        <p:nvSpPr>
          <p:cNvPr id="11" name="TextBox 4">
            <a:extLst>
              <a:ext uri="{FF2B5EF4-FFF2-40B4-BE49-F238E27FC236}">
                <a16:creationId xmlns:a16="http://schemas.microsoft.com/office/drawing/2014/main" id="{FF9A8B84-B4D3-486C-8A18-B3AB8B536746}"/>
              </a:ext>
            </a:extLst>
          </p:cNvPr>
          <p:cNvSpPr txBox="1">
            <a:spLocks noChangeArrowheads="1"/>
          </p:cNvSpPr>
          <p:nvPr/>
        </p:nvSpPr>
        <p:spPr bwMode="auto">
          <a:xfrm>
            <a:off x="1308735" y="114210"/>
            <a:ext cx="6992303" cy="461665"/>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400" b="1" dirty="0">
                <a:latin typeface="Verdana" panose="020B0604030504040204" pitchFamily="34" charset="0"/>
              </a:rPr>
              <a:t>Worksheet 4: 324 grid</a:t>
            </a:r>
          </a:p>
        </p:txBody>
      </p:sp>
    </p:spTree>
    <p:extLst>
      <p:ext uri="{BB962C8B-B14F-4D97-AF65-F5344CB8AC3E}">
        <p14:creationId xmlns:p14="http://schemas.microsoft.com/office/powerpoint/2010/main" val="36153626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6" name="TextBox 2"/>
          <p:cNvSpPr txBox="1">
            <a:spLocks noChangeArrowheads="1"/>
          </p:cNvSpPr>
          <p:nvPr/>
        </p:nvSpPr>
        <p:spPr bwMode="auto">
          <a:xfrm>
            <a:off x="1308735" y="214402"/>
            <a:ext cx="6969125" cy="369332"/>
          </a:xfrm>
          <a:prstGeom prst="rect">
            <a:avLst/>
          </a:prstGeom>
          <a:noFill/>
        </p:spPr>
        <p:txBody>
          <a:bodyPr wrap="square" rtlCol="0">
            <a:spAutoFit/>
          </a:bodyPr>
          <a:lstStyle>
            <a:defPPr>
              <a:defRPr lang="en-US"/>
            </a:defPPr>
            <a:lvl1pPr>
              <a:defRPr b="1">
                <a:solidFill>
                  <a:srgbClr val="00ACAE"/>
                </a:solidFill>
                <a:latin typeface="Verdana" panose="020B0604030504040204" pitchFamily="34" charset="0"/>
                <a:ea typeface="Verdana" pitchFamily="34" charset="0"/>
                <a:cs typeface="Verdana" pitchFamily="34" charset="0"/>
              </a:defRPr>
            </a:lvl1pPr>
          </a:lstStyle>
          <a:p>
            <a:r>
              <a:rPr lang="en-GB" altLang="en-US" dirty="0"/>
              <a:t>Why bother with prime numbers?</a:t>
            </a:r>
          </a:p>
        </p:txBody>
      </p:sp>
      <p:sp>
        <p:nvSpPr>
          <p:cNvPr id="2" name="Rectangle 1"/>
          <p:cNvSpPr/>
          <p:nvPr/>
        </p:nvSpPr>
        <p:spPr>
          <a:xfrm>
            <a:off x="2157253" y="4905603"/>
            <a:ext cx="5272088" cy="369332"/>
          </a:xfrm>
          <a:prstGeom prst="rect">
            <a:avLst/>
          </a:prstGeom>
        </p:spPr>
        <p:txBody>
          <a:bodyPr wrap="square">
            <a:spAutoFit/>
          </a:bodyPr>
          <a:lstStyle/>
          <a:p>
            <a:r>
              <a:rPr lang="en-GB" dirty="0"/>
              <a:t>https://www.youtube.com/watch?v=rLUpFYH80i0</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8597" y="1044456"/>
            <a:ext cx="6629400" cy="3286125"/>
          </a:xfrm>
          <a:prstGeom prst="rect">
            <a:avLst/>
          </a:prstGeom>
        </p:spPr>
      </p:pic>
    </p:spTree>
    <p:extLst>
      <p:ext uri="{BB962C8B-B14F-4D97-AF65-F5344CB8AC3E}">
        <p14:creationId xmlns:p14="http://schemas.microsoft.com/office/powerpoint/2010/main" val="2633774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00800" y="5461686"/>
            <a:ext cx="2677298" cy="12510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11" name="TextBox 10"/>
          <p:cNvSpPr txBox="1"/>
          <p:nvPr/>
        </p:nvSpPr>
        <p:spPr>
          <a:xfrm>
            <a:off x="1231187" y="291198"/>
            <a:ext cx="7846911" cy="461665"/>
          </a:xfrm>
          <a:prstGeom prst="rect">
            <a:avLst/>
          </a:prstGeom>
          <a:noFill/>
        </p:spPr>
        <p:txBody>
          <a:bodyPr wrap="square" rtlCol="0">
            <a:spAutoFit/>
          </a:bodyPr>
          <a:lstStyle/>
          <a:p>
            <a:pPr algn="ctr"/>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Primary Maths Masterclasses</a:t>
            </a:r>
          </a:p>
        </p:txBody>
      </p:sp>
      <p:sp>
        <p:nvSpPr>
          <p:cNvPr id="12" name="TextBox 11"/>
          <p:cNvSpPr txBox="1"/>
          <p:nvPr/>
        </p:nvSpPr>
        <p:spPr>
          <a:xfrm>
            <a:off x="1045744" y="780475"/>
            <a:ext cx="7702720" cy="584775"/>
          </a:xfrm>
          <a:prstGeom prst="rect">
            <a:avLst/>
          </a:prstGeom>
          <a:noFill/>
        </p:spPr>
        <p:txBody>
          <a:bodyPr wrap="square" rtlCol="0">
            <a:spAutoFit/>
          </a:bodyPr>
          <a:lstStyle/>
          <a:p>
            <a:pPr algn="ctr"/>
            <a:r>
              <a:rPr lang="en-GB" sz="3200" dirty="0">
                <a:solidFill>
                  <a:srgbClr val="00ACAE"/>
                </a:solidFill>
                <a:latin typeface="Verdana" panose="020B0604030504040204" pitchFamily="34" charset="0"/>
                <a:ea typeface="Verdana" panose="020B0604030504040204" pitchFamily="34" charset="0"/>
                <a:cs typeface="Verdana" panose="020B0604030504040204" pitchFamily="34" charset="0"/>
              </a:rPr>
              <a:t>Recap:</a:t>
            </a:r>
          </a:p>
        </p:txBody>
      </p:sp>
      <p:sp>
        <p:nvSpPr>
          <p:cNvPr id="6" name="Rectangle 5"/>
          <p:cNvSpPr/>
          <p:nvPr/>
        </p:nvSpPr>
        <p:spPr>
          <a:xfrm>
            <a:off x="1057659" y="1228587"/>
            <a:ext cx="8086341" cy="5016758"/>
          </a:xfrm>
          <a:prstGeom prst="rect">
            <a:avLst/>
          </a:prstGeom>
        </p:spPr>
        <p:txBody>
          <a:bodyPr wrap="square">
            <a:spAutoFit/>
          </a:bodyPr>
          <a:lstStyle/>
          <a:p>
            <a:pPr marL="285750" indent="-285750">
              <a:lnSpc>
                <a:spcPct val="200000"/>
              </a:lnSpc>
              <a:buClr>
                <a:srgbClr val="00A2A2"/>
              </a:buClr>
              <a:buFont typeface="Arial" panose="020B0604020202020204" pitchFamily="34" charset="0"/>
              <a:buChar char="•"/>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There are infinitely many primes with no pattern – we cannot predict where the next one might appear</a:t>
            </a:r>
          </a:p>
          <a:p>
            <a:pPr marL="285750" indent="-285750">
              <a:lnSpc>
                <a:spcPct val="200000"/>
              </a:lnSpc>
              <a:buClr>
                <a:srgbClr val="00A2A2"/>
              </a:buClr>
              <a:buFont typeface="Arial" panose="020B0604020202020204" pitchFamily="34" charset="0"/>
              <a:buChar char="•"/>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There are some patterns to the primes that we know about</a:t>
            </a:r>
          </a:p>
          <a:p>
            <a:pPr marL="285750" indent="-285750">
              <a:lnSpc>
                <a:spcPct val="200000"/>
              </a:lnSpc>
              <a:buClr>
                <a:srgbClr val="00A2A2"/>
              </a:buClr>
              <a:buFont typeface="Arial" panose="020B0604020202020204" pitchFamily="34" charset="0"/>
              <a:buChar char="•"/>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There is only one even prime</a:t>
            </a:r>
          </a:p>
          <a:p>
            <a:pPr marL="285750" indent="-285750">
              <a:lnSpc>
                <a:spcPct val="200000"/>
              </a:lnSpc>
              <a:buClr>
                <a:srgbClr val="00A2A2"/>
              </a:buClr>
              <a:buFont typeface="Arial" panose="020B0604020202020204" pitchFamily="34" charset="0"/>
              <a:buChar char="•"/>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‘1’ is not prime</a:t>
            </a:r>
          </a:p>
          <a:p>
            <a:pPr marL="285750" indent="-285750">
              <a:lnSpc>
                <a:spcPct val="200000"/>
              </a:lnSpc>
              <a:buClr>
                <a:srgbClr val="00A2A2"/>
              </a:buClr>
              <a:buFont typeface="Arial" panose="020B0604020202020204" pitchFamily="34" charset="0"/>
              <a:buChar char="•"/>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Apart from ‘2’ and ‘3’, all primes are either one more than a multiple of 6, or one less than a multiple of 6</a:t>
            </a:r>
          </a:p>
          <a:p>
            <a:pPr marL="285750" indent="-285750">
              <a:lnSpc>
                <a:spcPct val="200000"/>
              </a:lnSpc>
              <a:buClr>
                <a:srgbClr val="00A2A2"/>
              </a:buClr>
              <a:buFont typeface="Arial" panose="020B0604020202020204" pitchFamily="34" charset="0"/>
              <a:buChar char="•"/>
            </a:pPr>
            <a:r>
              <a:rPr lang="en-GB" sz="2000" dirty="0">
                <a:solidFill>
                  <a:srgbClr val="000000"/>
                </a:solidFill>
                <a:latin typeface="Verdana" panose="020B0604030504040204" pitchFamily="34" charset="0"/>
                <a:ea typeface="Verdana" panose="020B0604030504040204" pitchFamily="34" charset="0"/>
                <a:cs typeface="Verdana" panose="020B0604030504040204" pitchFamily="34" charset="0"/>
              </a:rPr>
              <a:t>The unpredictability of primes makes our online data safer</a:t>
            </a:r>
            <a:endParaRPr lang="en-GB" sz="20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41286263"/>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11" name="TextBox 10"/>
          <p:cNvSpPr txBox="1"/>
          <p:nvPr/>
        </p:nvSpPr>
        <p:spPr>
          <a:xfrm>
            <a:off x="1231187" y="291198"/>
            <a:ext cx="7846911" cy="461665"/>
          </a:xfrm>
          <a:prstGeom prst="rect">
            <a:avLst/>
          </a:prstGeom>
          <a:noFill/>
        </p:spPr>
        <p:txBody>
          <a:bodyPr wrap="square" rtlCol="0">
            <a:spAutoFit/>
          </a:bodyPr>
          <a:lstStyle/>
          <a:p>
            <a:pPr algn="ctr"/>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Kantor Royal Institution Primary Masterclasses</a:t>
            </a:r>
          </a:p>
        </p:txBody>
      </p:sp>
      <p:sp>
        <p:nvSpPr>
          <p:cNvPr id="12" name="TextBox 11"/>
          <p:cNvSpPr txBox="1"/>
          <p:nvPr/>
        </p:nvSpPr>
        <p:spPr>
          <a:xfrm>
            <a:off x="1231187" y="2277216"/>
            <a:ext cx="7702720" cy="584775"/>
          </a:xfrm>
          <a:prstGeom prst="rect">
            <a:avLst/>
          </a:prstGeom>
          <a:noFill/>
        </p:spPr>
        <p:txBody>
          <a:bodyPr wrap="square" rtlCol="0">
            <a:spAutoFit/>
          </a:bodyPr>
          <a:lstStyle/>
          <a:p>
            <a:pPr algn="ctr"/>
            <a:r>
              <a:rPr lang="en-GB" sz="3200" dirty="0">
                <a:solidFill>
                  <a:srgbClr val="00ACAE"/>
                </a:solidFill>
                <a:latin typeface="Verdana" panose="020B0604030504040204" pitchFamily="34" charset="0"/>
                <a:ea typeface="Verdana" panose="020B0604030504040204" pitchFamily="34" charset="0"/>
                <a:cs typeface="Verdana" panose="020B0604030504040204" pitchFamily="34" charset="0"/>
              </a:rPr>
              <a:t>Thank you!</a:t>
            </a:r>
          </a:p>
        </p:txBody>
      </p:sp>
    </p:spTree>
    <p:extLst>
      <p:ext uri="{BB962C8B-B14F-4D97-AF65-F5344CB8AC3E}">
        <p14:creationId xmlns:p14="http://schemas.microsoft.com/office/powerpoint/2010/main" val="2826662612"/>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p:cNvSpPr txBox="1">
            <a:spLocks noChangeArrowheads="1"/>
          </p:cNvSpPr>
          <p:nvPr/>
        </p:nvSpPr>
        <p:spPr bwMode="auto">
          <a:xfrm>
            <a:off x="1308734" y="288478"/>
            <a:ext cx="7439729" cy="461665"/>
          </a:xfrm>
          <a:prstGeom prst="rect">
            <a:avLst/>
          </a:prstGeom>
          <a:noFill/>
        </p:spPr>
        <p:txBody>
          <a:bodyPr wrap="square" rtlCol="0">
            <a:spAutoFit/>
          </a:bodyPr>
          <a:lstStyle>
            <a:defPPr>
              <a:defRPr lang="en-US"/>
            </a:defPPr>
            <a:lvl1pPr>
              <a:defRPr b="1">
                <a:solidFill>
                  <a:srgbClr val="00ACAE"/>
                </a:solidFill>
                <a:latin typeface="Verdana" panose="020B0604030504040204" pitchFamily="34" charset="0"/>
                <a:ea typeface="Verdana" pitchFamily="34" charset="0"/>
                <a:cs typeface="Verdana" pitchFamily="34" charset="0"/>
              </a:defRPr>
            </a:lvl1pPr>
          </a:lstStyle>
          <a:p>
            <a:r>
              <a:rPr lang="en-GB" altLang="en-US" sz="2400" dirty="0"/>
              <a:t>Extension activity: visualising factors</a:t>
            </a:r>
          </a:p>
        </p:txBody>
      </p:sp>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Rectangle 6"/>
          <p:cNvSpPr/>
          <p:nvPr/>
        </p:nvSpPr>
        <p:spPr>
          <a:xfrm>
            <a:off x="1308733" y="1107347"/>
            <a:ext cx="7439729" cy="369332"/>
          </a:xfrm>
          <a:prstGeom prst="rect">
            <a:avLst/>
          </a:prstGeom>
        </p:spPr>
        <p:txBody>
          <a:bodyPr wrap="square">
            <a:spAutoFit/>
          </a:bodyPr>
          <a:lstStyle/>
          <a:p>
            <a:r>
              <a:rPr lang="en-GB" dirty="0">
                <a:solidFill>
                  <a:srgbClr val="222222"/>
                </a:solidFill>
                <a:latin typeface="Verdana" panose="020B0604030504040204" pitchFamily="34" charset="0"/>
                <a:ea typeface="Verdana" panose="020B0604030504040204" pitchFamily="34" charset="0"/>
                <a:cs typeface="Verdana" panose="020B0604030504040204" pitchFamily="34" charset="0"/>
              </a:rPr>
              <a:t>This video also uses patterns to visualise factors and primes  </a:t>
            </a: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12" name="Rectangle 11"/>
          <p:cNvSpPr/>
          <p:nvPr/>
        </p:nvSpPr>
        <p:spPr>
          <a:xfrm>
            <a:off x="654367" y="6442502"/>
            <a:ext cx="6371122" cy="253916"/>
          </a:xfrm>
          <a:prstGeom prst="rect">
            <a:avLst/>
          </a:prstGeom>
        </p:spPr>
        <p:txBody>
          <a:bodyPr wrap="square">
            <a:spAutoFit/>
          </a:bodyPr>
          <a:lstStyle/>
          <a:p>
            <a:r>
              <a:rPr lang="en-GB" sz="105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a:t>
            </a:r>
            <a:r>
              <a:rPr lang="en-GB" sz="1050" dirty="0"/>
              <a:t>www.datapointed.net</a:t>
            </a:r>
            <a:endParaRPr lang="en-GB" sz="105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a:hlinkClick r:id="rId5"/>
          </p:cNvPr>
          <p:cNvPicPr>
            <a:picLocks noChangeAspect="1"/>
          </p:cNvPicPr>
          <p:nvPr/>
        </p:nvPicPr>
        <p:blipFill>
          <a:blip r:embed="rId6"/>
          <a:stretch>
            <a:fillRect/>
          </a:stretch>
        </p:blipFill>
        <p:spPr>
          <a:xfrm>
            <a:off x="5428590" y="2275425"/>
            <a:ext cx="3147807" cy="2993914"/>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a:xfrm>
            <a:off x="5084866" y="5290372"/>
            <a:ext cx="3797159" cy="584775"/>
          </a:xfrm>
          <a:prstGeom prst="rect">
            <a:avLst/>
          </a:prstGeom>
        </p:spPr>
        <p:txBody>
          <a:bodyPr wrap="square">
            <a:spAutoFit/>
          </a:bodyPr>
          <a:lstStyle/>
          <a:p>
            <a:pPr algn="r"/>
            <a:r>
              <a:rPr lang="en-GB" sz="1600" dirty="0">
                <a:hlinkClick r:id="rId5"/>
              </a:rPr>
              <a:t>http://www.datapointed.net/visualizations/math/factorization/animated-diagrams/</a:t>
            </a:r>
            <a:endParaRPr lang="en-GB" sz="1600" dirty="0"/>
          </a:p>
        </p:txBody>
      </p:sp>
      <p:sp>
        <p:nvSpPr>
          <p:cNvPr id="10" name="Rectangle 9"/>
          <p:cNvSpPr/>
          <p:nvPr/>
        </p:nvSpPr>
        <p:spPr>
          <a:xfrm>
            <a:off x="1794759" y="2033666"/>
            <a:ext cx="3147806" cy="3785652"/>
          </a:xfrm>
          <a:prstGeom prst="rect">
            <a:avLst/>
          </a:prstGeom>
          <a:ln w="28575">
            <a:solidFill>
              <a:srgbClr val="00A2A2"/>
            </a:solidFill>
          </a:ln>
        </p:spPr>
        <p:txBody>
          <a:bodyPr wrap="square">
            <a:spAutoFit/>
          </a:bodyPr>
          <a:lstStyle/>
          <a:p>
            <a:r>
              <a:rPr lang="en-GB" sz="2000" dirty="0"/>
              <a:t>Which shape represents primes?</a:t>
            </a:r>
          </a:p>
          <a:p>
            <a:endParaRPr lang="en-GB" sz="2000" dirty="0"/>
          </a:p>
          <a:p>
            <a:r>
              <a:rPr lang="en-GB" sz="2000" dirty="0"/>
              <a:t>Choose a non-prime number and count that number of blocks: </a:t>
            </a:r>
          </a:p>
          <a:p>
            <a:pPr marL="342900" indent="-342900">
              <a:buAutoNum type="arabicPeriod"/>
            </a:pPr>
            <a:r>
              <a:rPr lang="en-GB" sz="2000" dirty="0"/>
              <a:t>try to create your own pattern that easily shows the factors of that number.</a:t>
            </a:r>
          </a:p>
          <a:p>
            <a:pPr marL="342900" indent="-342900">
              <a:buAutoNum type="arabicPeriod"/>
            </a:pPr>
            <a:r>
              <a:rPr lang="en-GB" sz="2000" dirty="0"/>
              <a:t>Can you find more than one way to do this?</a:t>
            </a:r>
          </a:p>
        </p:txBody>
      </p:sp>
      <p:pic>
        <p:nvPicPr>
          <p:cNvPr id="11" name="Picture 4">
            <a:extLst>
              <a:ext uri="{FF2B5EF4-FFF2-40B4-BE49-F238E27FC236}">
                <a16:creationId xmlns:a16="http://schemas.microsoft.com/office/drawing/2014/main" id="{029B242D-F931-4EBC-B410-C7456C92C65B}"/>
              </a:ext>
            </a:extLst>
          </p:cNvPr>
          <p:cNvPicPr>
            <a:picLocks/>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0" y="1396442"/>
            <a:ext cx="1718517" cy="1728347"/>
          </a:xfrm>
          <a:prstGeom prst="rect">
            <a:avLst/>
          </a:prstGeom>
          <a:solidFill>
            <a:srgbClr val="000000">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8764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8" name="Rectangle 7"/>
          <p:cNvSpPr/>
          <p:nvPr/>
        </p:nvSpPr>
        <p:spPr>
          <a:xfrm>
            <a:off x="1781014" y="701687"/>
            <a:ext cx="4576924" cy="969176"/>
          </a:xfrm>
          <a:prstGeom prst="rect">
            <a:avLst/>
          </a:prstGeom>
        </p:spPr>
        <p:txBody>
          <a:bodyPr wrap="square">
            <a:spAutoFit/>
          </a:bodyPr>
          <a:lstStyle/>
          <a:p>
            <a:r>
              <a:rPr lang="en-GB" sz="1400" dirty="0" err="1">
                <a:latin typeface="Verdana" panose="020B0604030504040204" pitchFamily="34" charset="0"/>
                <a:ea typeface="Verdana" panose="020B0604030504040204" pitchFamily="34" charset="0"/>
                <a:cs typeface="Verdana" panose="020B0604030504040204" pitchFamily="34" charset="0"/>
              </a:rPr>
              <a:t>Dr.</a:t>
            </a:r>
            <a:r>
              <a:rPr lang="en-GB" sz="1400" dirty="0">
                <a:latin typeface="Verdana" panose="020B0604030504040204" pitchFamily="34" charset="0"/>
                <a:ea typeface="Verdana" panose="020B0604030504040204" pitchFamily="34" charset="0"/>
                <a:cs typeface="Verdana" panose="020B0604030504040204" pitchFamily="34" charset="0"/>
              </a:rPr>
              <a:t> Vicky Neale’s Talks on </a:t>
            </a:r>
            <a:r>
              <a:rPr lang="en-GB" sz="1400" dirty="0" err="1">
                <a:latin typeface="Verdana" panose="020B0604030504040204" pitchFamily="34" charset="0"/>
                <a:ea typeface="Verdana" panose="020B0604030504040204" pitchFamily="34" charset="0"/>
                <a:cs typeface="Verdana" panose="020B0604030504040204" pitchFamily="34" charset="0"/>
              </a:rPr>
              <a:t>Youtube</a:t>
            </a:r>
            <a:r>
              <a:rPr lang="en-GB" sz="1400" dirty="0">
                <a:latin typeface="Verdana" panose="020B0604030504040204" pitchFamily="34" charset="0"/>
                <a:ea typeface="Verdana" panose="020B0604030504040204" pitchFamily="34" charset="0"/>
                <a:cs typeface="Verdana" panose="020B0604030504040204" pitchFamily="34" charset="0"/>
              </a:rPr>
              <a:t> </a:t>
            </a:r>
            <a:r>
              <a:rPr lang="en-GB" sz="1400" dirty="0"/>
              <a:t>https://www.youtube.com/watch?v=_Nch1ho77gQ</a:t>
            </a:r>
          </a:p>
          <a:p>
            <a:r>
              <a:rPr lang="en-GB" sz="1400" dirty="0"/>
              <a:t>https://www.youtube.com/watch?v=CnUoAeOWcZY</a:t>
            </a:r>
          </a:p>
          <a:p>
            <a:pPr>
              <a:lnSpc>
                <a:spcPct val="107000"/>
              </a:lnSpc>
              <a:spcAft>
                <a:spcPts val="800"/>
              </a:spcAft>
            </a:pPr>
            <a:endParaRPr lang="en-GB" sz="1400" dirty="0">
              <a:solidFill>
                <a:schemeClr val="accent5">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TextBox 11"/>
          <p:cNvSpPr txBox="1"/>
          <p:nvPr/>
        </p:nvSpPr>
        <p:spPr>
          <a:xfrm>
            <a:off x="1308735" y="17018"/>
            <a:ext cx="7754878" cy="338554"/>
          </a:xfrm>
          <a:prstGeom prst="rect">
            <a:avLst/>
          </a:prstGeom>
          <a:noFill/>
        </p:spPr>
        <p:txBody>
          <a:bodyPr wrap="square" rtlCol="0">
            <a:spAutoFit/>
          </a:bodyPr>
          <a:lstStyle/>
          <a:p>
            <a:pPr algn="ctr"/>
            <a:r>
              <a:rPr lang="en-GB" sz="1600" u="sng" dirty="0">
                <a:latin typeface="Verdana" panose="020B0604030504040204" pitchFamily="34" charset="0"/>
                <a:ea typeface="Verdana" panose="020B0604030504040204" pitchFamily="34" charset="0"/>
                <a:cs typeface="Verdana" panose="020B0604030504040204" pitchFamily="34" charset="0"/>
              </a:rPr>
              <a:t>What else can I do to extend my knowledge of Patterns of Primes?</a:t>
            </a:r>
          </a:p>
        </p:txBody>
      </p:sp>
      <p:sp>
        <p:nvSpPr>
          <p:cNvPr id="14" name="Rectangle 13"/>
          <p:cNvSpPr/>
          <p:nvPr/>
        </p:nvSpPr>
        <p:spPr>
          <a:xfrm>
            <a:off x="5920217" y="3934263"/>
            <a:ext cx="2477257" cy="2013693"/>
          </a:xfrm>
          <a:prstGeom prst="rect">
            <a:avLst/>
          </a:prstGeom>
        </p:spPr>
        <p:txBody>
          <a:bodyPr wrap="square">
            <a:spAutoFit/>
          </a:bodyPr>
          <a:lstStyle/>
          <a:p>
            <a:pPr>
              <a:lnSpc>
                <a:spcPct val="107000"/>
              </a:lnSpc>
              <a:spcAft>
                <a:spcPts val="800"/>
              </a:spcAft>
            </a:pPr>
            <a:r>
              <a:rPr lang="en-GB" sz="1400" dirty="0" err="1">
                <a:latin typeface="Verdana" panose="020B0604030504040204" pitchFamily="34" charset="0"/>
                <a:ea typeface="Verdana" panose="020B0604030504040204" pitchFamily="34" charset="0"/>
                <a:cs typeface="Verdana" panose="020B0604030504040204" pitchFamily="34" charset="0"/>
              </a:rPr>
              <a:t>Numberphile</a:t>
            </a:r>
            <a:r>
              <a:rPr lang="en-GB" sz="1400" dirty="0">
                <a:latin typeface="Verdana" panose="020B0604030504040204" pitchFamily="34" charset="0"/>
                <a:ea typeface="Verdana" panose="020B0604030504040204" pitchFamily="34" charset="0"/>
                <a:cs typeface="Verdana" panose="020B0604030504040204" pitchFamily="34" charset="0"/>
              </a:rPr>
              <a:t> investigation of large primes</a:t>
            </a:r>
          </a:p>
          <a:p>
            <a:pPr>
              <a:lnSpc>
                <a:spcPct val="107000"/>
              </a:lnSpc>
              <a:spcAft>
                <a:spcPts val="800"/>
              </a:spcAft>
            </a:pPr>
            <a:endParaRPr lang="en-GB" sz="1400" dirty="0">
              <a:solidFill>
                <a:schemeClr val="accent5">
                  <a:lumMod val="75000"/>
                </a:schemeClr>
              </a:solidFill>
              <a:latin typeface="Verdana" panose="020B0604030504040204" pitchFamily="34" charset="0"/>
              <a:ea typeface="Verdana" panose="020B0604030504040204" pitchFamily="34" charset="0"/>
              <a:cs typeface="Verdana" panose="020B0604030504040204" pitchFamily="34" charset="0"/>
            </a:endParaRPr>
          </a:p>
          <a:p>
            <a:pPr>
              <a:lnSpc>
                <a:spcPct val="107000"/>
              </a:lnSpc>
              <a:spcAft>
                <a:spcPts val="800"/>
              </a:spcAft>
            </a:pPr>
            <a:r>
              <a:rPr lang="en-GB" sz="1400" dirty="0"/>
              <a:t>https://www.youtube.com/watch?v=lEvXcTYqtKU</a:t>
            </a:r>
          </a:p>
          <a:p>
            <a:pPr>
              <a:lnSpc>
                <a:spcPct val="107000"/>
              </a:lnSpc>
              <a:spcAft>
                <a:spcPts val="800"/>
              </a:spcAft>
            </a:pPr>
            <a:endParaRPr lang="en-GB" sz="1400" dirty="0">
              <a:solidFill>
                <a:schemeClr val="accent5">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6" name="Rectangle 15"/>
          <p:cNvSpPr/>
          <p:nvPr/>
        </p:nvSpPr>
        <p:spPr>
          <a:xfrm>
            <a:off x="654367" y="6581965"/>
            <a:ext cx="6371122" cy="261610"/>
          </a:xfrm>
          <a:prstGeom prst="rect">
            <a:avLst/>
          </a:prstGeom>
        </p:spPr>
        <p:txBody>
          <a:bodyPr wrap="square">
            <a:spAutoFit/>
          </a:bodyPr>
          <a:lstStyle/>
          <a:p>
            <a:r>
              <a:rPr lang="en-GB" sz="105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youtube.com</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4488" y="3934263"/>
            <a:ext cx="4071464" cy="2000688"/>
          </a:xfrm>
          <a:prstGeom prst="rect">
            <a:avLst/>
          </a:prstGeom>
        </p:spPr>
      </p:pic>
      <p:sp>
        <p:nvSpPr>
          <p:cNvPr id="6" name="AutoShape 2" descr="Image result for dr vicky neal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28986" y="1453330"/>
            <a:ext cx="3929063" cy="2200275"/>
          </a:xfrm>
          <a:prstGeom prst="rect">
            <a:avLst/>
          </a:prstGeom>
        </p:spPr>
      </p:pic>
    </p:spTree>
    <p:extLst>
      <p:ext uri="{BB962C8B-B14F-4D97-AF65-F5344CB8AC3E}">
        <p14:creationId xmlns:p14="http://schemas.microsoft.com/office/powerpoint/2010/main" val="1512899473"/>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p>
        </p:txBody>
      </p:sp>
      <p:sp>
        <p:nvSpPr>
          <p:cNvPr id="15" name="TextBox 14"/>
          <p:cNvSpPr txBox="1"/>
          <p:nvPr/>
        </p:nvSpPr>
        <p:spPr>
          <a:xfrm>
            <a:off x="1231186" y="847241"/>
            <a:ext cx="7835266" cy="491738"/>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Ri</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website</a:t>
            </a: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1993" y="4794983"/>
            <a:ext cx="660050" cy="208282"/>
          </a:xfrm>
          <a:prstGeom prst="rect">
            <a:avLst/>
          </a:prstGeom>
        </p:spPr>
      </p:pic>
    </p:spTree>
    <p:extLst>
      <p:ext uri="{BB962C8B-B14F-4D97-AF65-F5344CB8AC3E}">
        <p14:creationId xmlns:p14="http://schemas.microsoft.com/office/powerpoint/2010/main" val="9317955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p>
        </p:txBody>
      </p:sp>
      <p:sp>
        <p:nvSpPr>
          <p:cNvPr id="15" name="TextBox 14"/>
          <p:cNvSpPr txBox="1"/>
          <p:nvPr/>
        </p:nvSpPr>
        <p:spPr>
          <a:xfrm>
            <a:off x="1231186" y="847241"/>
            <a:ext cx="7835266" cy="1015663"/>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Ri website</a:t>
            </a:r>
          </a:p>
          <a:p>
            <a:pPr marL="342900" indent="-342900">
              <a:lnSpc>
                <a:spcPct val="150000"/>
              </a:lnSpc>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Ri on YouTube – experiments, videos &amp; talks for all ages</a:t>
            </a: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a:noFill/>
          </a:ln>
          <a:effectLst>
            <a:outerShdw blurRad="50800" dist="38100" dir="13500000" algn="br" rotWithShape="0">
              <a:prstClr val="black">
                <a:alpha val="40000"/>
              </a:prstClr>
            </a:outerShdw>
          </a:effectLst>
        </p:spPr>
      </p:pic>
      <p:grpSp>
        <p:nvGrpSpPr>
          <p:cNvPr id="2" name="Group 1"/>
          <p:cNvGrpSpPr/>
          <p:nvPr/>
        </p:nvGrpSpPr>
        <p:grpSpPr>
          <a:xfrm>
            <a:off x="3097718" y="3882785"/>
            <a:ext cx="4810044" cy="2879965"/>
            <a:chOff x="3097718" y="3882785"/>
            <a:chExt cx="4810044" cy="2879965"/>
          </a:xfrm>
        </p:grpSpPr>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l="2996" t="7954" b="9321"/>
            <a:stretch/>
          </p:blipFill>
          <p:spPr>
            <a:xfrm>
              <a:off x="3097718" y="3882785"/>
              <a:ext cx="4810044" cy="2879965"/>
            </a:xfrm>
            <a:prstGeom prst="rect">
              <a:avLst/>
            </a:prstGeom>
            <a:ln>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57568" y="4804508"/>
              <a:ext cx="660050" cy="208282"/>
            </a:xfrm>
            <a:prstGeom prst="rect">
              <a:avLst/>
            </a:prstGeom>
          </p:spPr>
        </p:pic>
      </p:grpSp>
    </p:spTree>
    <p:extLst>
      <p:ext uri="{BB962C8B-B14F-4D97-AF65-F5344CB8AC3E}">
        <p14:creationId xmlns:p14="http://schemas.microsoft.com/office/powerpoint/2010/main" val="21912540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p>
        </p:txBody>
      </p:sp>
      <p:sp>
        <p:nvSpPr>
          <p:cNvPr id="15" name="TextBox 14"/>
          <p:cNvSpPr txBox="1"/>
          <p:nvPr/>
        </p:nvSpPr>
        <p:spPr>
          <a:xfrm>
            <a:off x="1231186" y="847241"/>
            <a:ext cx="7835266" cy="1477328"/>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Ri website</a:t>
            </a:r>
          </a:p>
          <a:p>
            <a:pPr marL="342900" indent="-342900">
              <a:lnSpc>
                <a:spcPct val="150000"/>
              </a:lnSpc>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Ri on YouTube – experiments, videos &amp; talks for all ages</a:t>
            </a:r>
          </a:p>
          <a:p>
            <a:pPr marL="342900" indent="-342900">
              <a:lnSpc>
                <a:spcPct val="150000"/>
              </a:lnSpc>
              <a:buFont typeface="Arial" panose="020B0604020202020204" pitchFamily="34" charset="0"/>
              <a:buChar char="•"/>
            </a:pP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ExpeRimental</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 science experiments at home</a:t>
            </a:r>
            <a:endParaRPr lang="en-GB" dirty="0">
              <a:solidFill>
                <a:srgbClr val="00ACAE"/>
              </a:solidFill>
              <a:latin typeface="MetaBook-Roman" panose="020B0502040000020004" pitchFamily="34" charset="0"/>
              <a:ea typeface="Verdana" pitchFamily="34" charset="0"/>
              <a:cs typeface="Verdana" pitchFamily="34" charset="0"/>
            </a:endParaRP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w="12700">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1993" y="4794983"/>
            <a:ext cx="660050" cy="208282"/>
          </a:xfrm>
          <a:prstGeom prst="rect">
            <a:avLst/>
          </a:prstGeom>
        </p:spPr>
      </p:pic>
      <p:pic>
        <p:nvPicPr>
          <p:cNvPr id="11" name="Picture 10"/>
          <p:cNvPicPr>
            <a:picLocks noChangeAspect="1"/>
          </p:cNvPicPr>
          <p:nvPr/>
        </p:nvPicPr>
        <p:blipFill rotWithShape="1">
          <a:blip r:embed="rId6" cstate="screen">
            <a:extLst>
              <a:ext uri="{28A0092B-C50C-407E-A947-70E740481C1C}">
                <a14:useLocalDpi xmlns:a14="http://schemas.microsoft.com/office/drawing/2010/main"/>
              </a:ext>
            </a:extLst>
          </a:blip>
          <a:srcRect l="2996" t="7954" b="9321"/>
          <a:stretch/>
        </p:blipFill>
        <p:spPr>
          <a:xfrm>
            <a:off x="3097718" y="3882785"/>
            <a:ext cx="4810044" cy="2879965"/>
          </a:xfrm>
          <a:prstGeom prst="rect">
            <a:avLst/>
          </a:prstGeom>
          <a:ln>
            <a:noFill/>
          </a:ln>
          <a:effectLst>
            <a:outerShdw blurRad="50800" dist="38100" dir="13500000" algn="br" rotWithShape="0">
              <a:prstClr val="black">
                <a:alpha val="40000"/>
              </a:prstClr>
            </a:outerShdw>
          </a:effectLst>
        </p:spPr>
      </p:pic>
      <p:pic>
        <p:nvPicPr>
          <p:cNvPr id="5" name="Picture 4"/>
          <p:cNvPicPr>
            <a:picLocks noChangeAspect="1"/>
          </p:cNvPicPr>
          <p:nvPr/>
        </p:nvPicPr>
        <p:blipFill rotWithShape="1">
          <a:blip r:embed="rId7"/>
          <a:srcRect l="1185" t="8012" r="3019" b="48022"/>
          <a:stretch/>
        </p:blipFill>
        <p:spPr>
          <a:xfrm>
            <a:off x="4736076" y="4547333"/>
            <a:ext cx="4330376" cy="2218689"/>
          </a:xfrm>
          <a:prstGeom prst="rect">
            <a:avLst/>
          </a:prstGeom>
          <a:ln>
            <a:no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3221778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5" name="TextBox 8"/>
          <p:cNvSpPr txBox="1"/>
          <p:nvPr/>
        </p:nvSpPr>
        <p:spPr>
          <a:xfrm>
            <a:off x="1730719" y="2221595"/>
            <a:ext cx="6551164" cy="193899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3000">
                <a:solidFill>
                  <a:srgbClr val="00ACAE"/>
                </a:solidFill>
                <a:latin typeface="Meta"/>
                <a:ea typeface="Meta"/>
                <a:cs typeface="Meta"/>
                <a:sym typeface="Meta"/>
              </a:defRPr>
            </a:lvl1pPr>
          </a:lstStyle>
          <a:p>
            <a:r>
              <a:rPr lang="en-GB" sz="6000" dirty="0">
                <a:latin typeface="Verdana" panose="020B0604030504040204" pitchFamily="34" charset="0"/>
                <a:ea typeface="Verdana" panose="020B0604030504040204" pitchFamily="34" charset="0"/>
                <a:cs typeface="Verdana" panose="020B0604030504040204" pitchFamily="34" charset="0"/>
              </a:rPr>
              <a:t>Patterns in Primes</a:t>
            </a:r>
            <a:endParaRPr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721737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5" name="Rectangle 4"/>
          <p:cNvSpPr/>
          <p:nvPr/>
        </p:nvSpPr>
        <p:spPr>
          <a:xfrm>
            <a:off x="654367" y="6504345"/>
            <a:ext cx="6371122" cy="261610"/>
          </a:xfrm>
          <a:prstGeom prst="rect">
            <a:avLst/>
          </a:prstGeom>
        </p:spPr>
        <p:txBody>
          <a:bodyPr wrap="square">
            <a:spAutoFit/>
          </a:bodyPr>
          <a:lstStyle/>
          <a:p>
            <a:r>
              <a:rPr lang="en-GB" sz="1050" i="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credits: https://nrich.maths.org/480</a:t>
            </a:r>
          </a:p>
        </p:txBody>
      </p:sp>
      <p:pic>
        <p:nvPicPr>
          <p:cNvPr id="6" name="Picture 1"/>
          <p:cNvPicPr>
            <a:picLocks/>
          </p:cNvPicPr>
          <p:nvPr/>
        </p:nvPicPr>
        <p:blipFill>
          <a:blip r:embed="rId5">
            <a:extLst>
              <a:ext uri="{28A0092B-C50C-407E-A947-70E740481C1C}">
                <a14:useLocalDpi xmlns:a14="http://schemas.microsoft.com/office/drawing/2010/main" val="0"/>
              </a:ext>
            </a:extLst>
          </a:blip>
          <a:srcRect/>
          <a:stretch>
            <a:fillRect/>
          </a:stretch>
        </p:blipFill>
        <p:spPr bwMode="auto">
          <a:xfrm>
            <a:off x="1308733" y="2142718"/>
            <a:ext cx="7564438" cy="3805238"/>
          </a:xfrm>
          <a:prstGeom prst="rect">
            <a:avLst/>
          </a:prstGeom>
          <a:solidFill>
            <a:srgbClr val="000000">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 name="TextBox 4"/>
          <p:cNvSpPr txBox="1">
            <a:spLocks noChangeArrowheads="1"/>
          </p:cNvSpPr>
          <p:nvPr/>
        </p:nvSpPr>
        <p:spPr bwMode="auto">
          <a:xfrm>
            <a:off x="1308734" y="193598"/>
            <a:ext cx="6992303" cy="1569660"/>
          </a:xfrm>
          <a:prstGeom prst="rect">
            <a:avLst/>
          </a:prstGeom>
          <a:noFill/>
        </p:spPr>
        <p:txBody>
          <a:bodyPr wrap="square" rtlCol="0">
            <a:spAutoFit/>
          </a:bodyPr>
          <a:lstStyle>
            <a:defPPr>
              <a:defRPr lang="en-US"/>
            </a:defPPr>
            <a:lvl1pPr>
              <a:defRPr sz="3000">
                <a:solidFill>
                  <a:srgbClr val="00ACAE"/>
                </a:solidFill>
                <a:latin typeface="MetaBold-Roman" panose="020B0802030000020004" pitchFamily="34" charset="0"/>
                <a:ea typeface="Verdana" pitchFamily="34" charset="0"/>
                <a:cs typeface="Verdana" pitchFamily="34" charset="0"/>
              </a:defRPr>
            </a:lvl1pPr>
          </a:lstStyle>
          <a:p>
            <a:r>
              <a:rPr lang="en-GB" altLang="en-US" sz="2000" b="1" dirty="0">
                <a:latin typeface="Verdana" panose="020B0604030504040204" pitchFamily="34" charset="0"/>
              </a:rPr>
              <a:t>Getting warmed up: one possible solution</a:t>
            </a:r>
          </a:p>
          <a:p>
            <a:endParaRPr lang="en-GB" altLang="en-US" sz="1800" b="1" dirty="0">
              <a:latin typeface="Verdana" panose="020B0604030504040204" pitchFamily="34" charset="0"/>
            </a:endParaRPr>
          </a:p>
          <a:p>
            <a:r>
              <a:rPr lang="en-GB" altLang="en-US" sz="2000" dirty="0">
                <a:latin typeface="Verdana" panose="020B0604030504040204" pitchFamily="34" charset="0"/>
              </a:rPr>
              <a:t>Charlie wants to know how many factors 360 has.</a:t>
            </a:r>
          </a:p>
          <a:p>
            <a:r>
              <a:rPr lang="en-GB" altLang="en-US" sz="2000" dirty="0">
                <a:latin typeface="Verdana" panose="020B0604030504040204" pitchFamily="34" charset="0"/>
              </a:rPr>
              <a:t>How would you work it out? </a:t>
            </a:r>
          </a:p>
          <a:p>
            <a:endParaRPr lang="en-GB" altLang="en-US" sz="1800" dirty="0">
              <a:latin typeface="Verdana" panose="020B0604030504040204" pitchFamily="34" charset="0"/>
            </a:endParaRPr>
          </a:p>
        </p:txBody>
      </p:sp>
    </p:spTree>
    <p:extLst>
      <p:ext uri="{BB962C8B-B14F-4D97-AF65-F5344CB8AC3E}">
        <p14:creationId xmlns:p14="http://schemas.microsoft.com/office/powerpoint/2010/main" val="40900007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5C13DCF94F1884A87A056D389170C6C" ma:contentTypeVersion="11" ma:contentTypeDescription="Create a new document." ma:contentTypeScope="" ma:versionID="920aeb1237ead17ea3d90fd12f1784d5">
  <xsd:schema xmlns:xsd="http://www.w3.org/2001/XMLSchema" xmlns:xs="http://www.w3.org/2001/XMLSchema" xmlns:p="http://schemas.microsoft.com/office/2006/metadata/properties" xmlns:ns3="368989ed-98bd-4915-b8d1-a8cdacc1d963" xmlns:ns4="8bf89326-63a2-4830-9203-f7198c874418" targetNamespace="http://schemas.microsoft.com/office/2006/metadata/properties" ma:root="true" ma:fieldsID="8393c54ea13875095cbdbf2db3961d93" ns3:_="" ns4:_="">
    <xsd:import namespace="368989ed-98bd-4915-b8d1-a8cdacc1d963"/>
    <xsd:import namespace="8bf89326-63a2-4830-9203-f7198c874418"/>
    <xsd:element name="properties">
      <xsd:complexType>
        <xsd:sequence>
          <xsd:element name="documentManagement">
            <xsd:complexType>
              <xsd:all>
                <xsd:element ref="ns3:MediaServiceMetadata" minOccurs="0"/>
                <xsd:element ref="ns3:MediaServiceFastMetadata" minOccurs="0"/>
                <xsd:element ref="ns3:MediaServiceDateTaken"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Locatio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8989ed-98bd-4915-b8d1-a8cdacc1d96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bf89326-63a2-4830-9203-f7198c874418"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SharingHintHash" ma:index="13"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7C5C975-2AD0-4378-86DC-AF03C870F13C}">
  <ds:schemaRefs>
    <ds:schemaRef ds:uri="http://schemas.microsoft.com/office/infopath/2007/PartnerControls"/>
    <ds:schemaRef ds:uri="http://purl.org/dc/elements/1.1/"/>
    <ds:schemaRef ds:uri="http://purl.org/dc/terms/"/>
    <ds:schemaRef ds:uri="http://schemas.microsoft.com/office/2006/metadata/properties"/>
    <ds:schemaRef ds:uri="http://purl.org/dc/dcmitype/"/>
    <ds:schemaRef ds:uri="http://schemas.microsoft.com/office/2006/documentManagement/types"/>
    <ds:schemaRef ds:uri="8bf89326-63a2-4830-9203-f7198c874418"/>
    <ds:schemaRef ds:uri="http://www.w3.org/XML/1998/namespace"/>
    <ds:schemaRef ds:uri="http://schemas.openxmlformats.org/package/2006/metadata/core-properties"/>
    <ds:schemaRef ds:uri="368989ed-98bd-4915-b8d1-a8cdacc1d963"/>
  </ds:schemaRefs>
</ds:datastoreItem>
</file>

<file path=customXml/itemProps2.xml><?xml version="1.0" encoding="utf-8"?>
<ds:datastoreItem xmlns:ds="http://schemas.openxmlformats.org/officeDocument/2006/customXml" ds:itemID="{48E36374-907D-4E68-B693-7009D4361F2D}">
  <ds:schemaRefs>
    <ds:schemaRef ds:uri="http://schemas.microsoft.com/sharepoint/v3/contenttype/forms"/>
  </ds:schemaRefs>
</ds:datastoreItem>
</file>

<file path=customXml/itemProps3.xml><?xml version="1.0" encoding="utf-8"?>
<ds:datastoreItem xmlns:ds="http://schemas.openxmlformats.org/officeDocument/2006/customXml" ds:itemID="{C513C6D3-37C6-4CEE-BF43-0764A05162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68989ed-98bd-4915-b8d1-a8cdacc1d963"/>
    <ds:schemaRef ds:uri="8bf89326-63a2-4830-9203-f7198c8744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6928</TotalTime>
  <Words>5559</Words>
  <Application>Microsoft Office PowerPoint</Application>
  <PresentationFormat>On-screen Show (4:3)</PresentationFormat>
  <Paragraphs>2916</Paragraphs>
  <Slides>47</Slides>
  <Notes>47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47</vt:i4>
      </vt:variant>
    </vt:vector>
  </HeadingPairs>
  <TitlesOfParts>
    <vt:vector size="55" baseType="lpstr">
      <vt:lpstr>Arial</vt:lpstr>
      <vt:lpstr>Calibri</vt:lpstr>
      <vt:lpstr>Calibri Light</vt:lpstr>
      <vt:lpstr>Cambria Math</vt:lpstr>
      <vt:lpstr>MetaBold-Roman</vt:lpstr>
      <vt:lpstr>MetaBook-Roman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Courtney McLaughlin</dc:creator>
  <cp:lastModifiedBy>Rachel Dorris</cp:lastModifiedBy>
  <cp:revision>294</cp:revision>
  <cp:lastPrinted>2019-12-04T16:56:42Z</cp:lastPrinted>
  <dcterms:created xsi:type="dcterms:W3CDTF">2017-04-11T14:38:36Z</dcterms:created>
  <dcterms:modified xsi:type="dcterms:W3CDTF">2019-12-17T11:12:03Z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0x01010085C13DCF94F1884A87A056D389170C6C</vt:lpwstr>
  </property>
</Properties>
</file>