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9"/>
  </p:notesMasterIdLst>
  <p:handoutMasterIdLst>
    <p:handoutMasterId r:id="rId40"/>
  </p:handoutMasterIdLst>
  <p:sldIdLst>
    <p:sldId id="299" r:id="rId3"/>
    <p:sldId id="312" r:id="rId4"/>
    <p:sldId id="331" r:id="rId5"/>
    <p:sldId id="323" r:id="rId6"/>
    <p:sldId id="324" r:id="rId7"/>
    <p:sldId id="325" r:id="rId8"/>
    <p:sldId id="328" r:id="rId9"/>
    <p:sldId id="329" r:id="rId10"/>
    <p:sldId id="330" r:id="rId11"/>
    <p:sldId id="340" r:id="rId12"/>
    <p:sldId id="333" r:id="rId13"/>
    <p:sldId id="332" r:id="rId14"/>
    <p:sldId id="304" r:id="rId15"/>
    <p:sldId id="303" r:id="rId16"/>
    <p:sldId id="305" r:id="rId17"/>
    <p:sldId id="306" r:id="rId18"/>
    <p:sldId id="334" r:id="rId19"/>
    <p:sldId id="308" r:id="rId20"/>
    <p:sldId id="310" r:id="rId21"/>
    <p:sldId id="335" r:id="rId22"/>
    <p:sldId id="336" r:id="rId23"/>
    <p:sldId id="307" r:id="rId24"/>
    <p:sldId id="337" r:id="rId25"/>
    <p:sldId id="309" r:id="rId26"/>
    <p:sldId id="339" r:id="rId27"/>
    <p:sldId id="283" r:id="rId28"/>
    <p:sldId id="311" r:id="rId29"/>
    <p:sldId id="286" r:id="rId30"/>
    <p:sldId id="314" r:id="rId31"/>
    <p:sldId id="315" r:id="rId32"/>
    <p:sldId id="321" r:id="rId33"/>
    <p:sldId id="292" r:id="rId34"/>
    <p:sldId id="293" r:id="rId35"/>
    <p:sldId id="297" r:id="rId36"/>
    <p:sldId id="294" r:id="rId37"/>
    <p:sldId id="295" r:id="rId38"/>
  </p:sldIdLst>
  <p:sldSz cx="9144000" cy="6858000" type="screen4x3"/>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urtney McLaughlin" initials="CM" lastIdx="1" clrIdx="0">
    <p:extLst>
      <p:ext uri="{19B8F6BF-5375-455C-9EA6-DF929625EA0E}">
        <p15:presenceInfo xmlns:p15="http://schemas.microsoft.com/office/powerpoint/2012/main" userId="S-1-5-21-2907497116-2697546570-1609353548-40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A5"/>
    <a:srgbClr val="B44A6E"/>
    <a:srgbClr val="00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86024" autoAdjust="0"/>
  </p:normalViewPr>
  <p:slideViewPr>
    <p:cSldViewPr snapToGrid="0" showGuides="1">
      <p:cViewPr varScale="1">
        <p:scale>
          <a:sx n="92" d="100"/>
          <a:sy n="92" d="100"/>
        </p:scale>
        <p:origin x="564" y="84"/>
      </p:cViewPr>
      <p:guideLst>
        <p:guide orient="horz" pos="2160"/>
        <p:guide pos="2880"/>
      </p:guideLst>
    </p:cSldViewPr>
  </p:slideViewPr>
  <p:notesTextViewPr>
    <p:cViewPr>
      <p:scale>
        <a:sx n="1" d="1"/>
        <a:sy n="1" d="1"/>
      </p:scale>
      <p:origin x="0" y="0"/>
    </p:cViewPr>
  </p:notesTextViewPr>
  <p:sorterViewPr>
    <p:cViewPr>
      <p:scale>
        <a:sx n="100" d="100"/>
        <a:sy n="100" d="100"/>
      </p:scale>
      <p:origin x="0" y="-49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4450" y="0"/>
            <a:ext cx="2949575" cy="498475"/>
          </a:xfrm>
          <a:prstGeom prst="rect">
            <a:avLst/>
          </a:prstGeom>
        </p:spPr>
        <p:txBody>
          <a:bodyPr vert="horz" lIns="91440" tIns="45720" rIns="91440" bIns="45720" rtlCol="0"/>
          <a:lstStyle>
            <a:lvl1pPr algn="r">
              <a:defRPr sz="1200"/>
            </a:lvl1pPr>
          </a:lstStyle>
          <a:p>
            <a:fld id="{76796DDB-04F5-4994-BC51-9546CE872AD8}" type="datetimeFigureOut">
              <a:rPr lang="en-GB" smtClean="0"/>
              <a:t>30/08/2018</a:t>
            </a:fld>
            <a:endParaRPr lang="en-GB"/>
          </a:p>
        </p:txBody>
      </p:sp>
      <p:sp>
        <p:nvSpPr>
          <p:cNvPr id="4" name="Footer Placeholder 3"/>
          <p:cNvSpPr>
            <a:spLocks noGrp="1"/>
          </p:cNvSpPr>
          <p:nvPr>
            <p:ph type="ftr" sz="quarter" idx="2"/>
          </p:nvPr>
        </p:nvSpPr>
        <p:spPr>
          <a:xfrm>
            <a:off x="0" y="9445625"/>
            <a:ext cx="2949575" cy="49847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4450" y="9445625"/>
            <a:ext cx="2949575" cy="498475"/>
          </a:xfrm>
          <a:prstGeom prst="rect">
            <a:avLst/>
          </a:prstGeom>
        </p:spPr>
        <p:txBody>
          <a:bodyPr vert="horz" lIns="91440" tIns="45720" rIns="91440" bIns="45720" rtlCol="0" anchor="b"/>
          <a:lstStyle>
            <a:lvl1pPr algn="r">
              <a:defRPr sz="1200"/>
            </a:lvl1pPr>
          </a:lstStyle>
          <a:p>
            <a:fld id="{A98A447E-8D54-4A66-AABC-A5A7E634D5F3}" type="slidenum">
              <a:rPr lang="en-GB" smtClean="0"/>
              <a:t>‹#›</a:t>
            </a:fld>
            <a:endParaRPr lang="en-GB"/>
          </a:p>
        </p:txBody>
      </p:sp>
    </p:spTree>
    <p:extLst>
      <p:ext uri="{BB962C8B-B14F-4D97-AF65-F5344CB8AC3E}">
        <p14:creationId xmlns:p14="http://schemas.microsoft.com/office/powerpoint/2010/main" val="35579362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89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4939" y="0"/>
            <a:ext cx="2949099" cy="498932"/>
          </a:xfrm>
          <a:prstGeom prst="rect">
            <a:avLst/>
          </a:prstGeom>
        </p:spPr>
        <p:txBody>
          <a:bodyPr vert="horz" lIns="91440" tIns="45720" rIns="91440" bIns="45720" rtlCol="0"/>
          <a:lstStyle>
            <a:lvl1pPr algn="r">
              <a:defRPr sz="1200"/>
            </a:lvl1pPr>
          </a:lstStyle>
          <a:p>
            <a:fld id="{503D1D18-2B5C-47AB-B431-DB11CA3D4751}" type="datetimeFigureOut">
              <a:rPr lang="en-GB" smtClean="0"/>
              <a:t>30/08/2018</a:t>
            </a:fld>
            <a:endParaRPr lang="en-GB"/>
          </a:p>
        </p:txBody>
      </p:sp>
      <p:sp>
        <p:nvSpPr>
          <p:cNvPr id="4" name="Slide Image Placeholder 3"/>
          <p:cNvSpPr>
            <a:spLocks noGrp="1" noRot="1" noChangeAspect="1"/>
          </p:cNvSpPr>
          <p:nvPr>
            <p:ph type="sldImg" idx="2"/>
          </p:nvPr>
        </p:nvSpPr>
        <p:spPr>
          <a:xfrm>
            <a:off x="1166813" y="1243013"/>
            <a:ext cx="4471987" cy="33559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0562" y="4785598"/>
            <a:ext cx="5444490" cy="3915489"/>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44790431-14A4-4088-A1B3-5AB8287637DD}" type="slidenum">
              <a:rPr lang="en-GB" smtClean="0"/>
              <a:t>‹#›</a:t>
            </a:fld>
            <a:endParaRPr lang="en-GB"/>
          </a:p>
        </p:txBody>
      </p:sp>
    </p:spTree>
    <p:extLst>
      <p:ext uri="{BB962C8B-B14F-4D97-AF65-F5344CB8AC3E}">
        <p14:creationId xmlns:p14="http://schemas.microsoft.com/office/powerpoint/2010/main" val="2807128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en.wikipedia.org/wiki/Flood_myth"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en.wikipedia.org/wiki/Turtle"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youtube.com/watch?v=aQxCnmhqZko"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mailto:masterclasses@ri.ac.uk"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rigb.org/christmas-lectures/watch/2006/the-num8er-my5teries/lecture-1"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Title slide,</a:t>
            </a:r>
            <a:r>
              <a:rPr lang="en-GB" baseline="0" dirty="0" smtClean="0"/>
              <a:t> nice pictures to show what’s coming!</a:t>
            </a:r>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a:t>
            </a:fld>
            <a:endParaRPr lang="en-GB"/>
          </a:p>
        </p:txBody>
      </p:sp>
    </p:spTree>
    <p:extLst>
      <p:ext uri="{BB962C8B-B14F-4D97-AF65-F5344CB8AC3E}">
        <p14:creationId xmlns:p14="http://schemas.microsoft.com/office/powerpoint/2010/main" val="16694782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Title slide,</a:t>
            </a:r>
            <a:r>
              <a:rPr lang="en-GB" baseline="0" dirty="0" smtClean="0"/>
              <a:t> nice pictures to show what’s coming!</a:t>
            </a:r>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10</a:t>
            </a:fld>
            <a:endParaRPr lang="en-GB"/>
          </a:p>
        </p:txBody>
      </p:sp>
    </p:spTree>
    <p:extLst>
      <p:ext uri="{BB962C8B-B14F-4D97-AF65-F5344CB8AC3E}">
        <p14:creationId xmlns:p14="http://schemas.microsoft.com/office/powerpoint/2010/main" val="38156455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574F40-1275-42A8-AFEA-51C7CC288D57}" type="slidenum">
              <a:rPr lang="en-GB" smtClean="0"/>
              <a:pPr/>
              <a:t>11</a:t>
            </a:fld>
            <a:endParaRPr lang="en-GB"/>
          </a:p>
        </p:txBody>
      </p:sp>
    </p:spTree>
    <p:extLst>
      <p:ext uri="{BB962C8B-B14F-4D97-AF65-F5344CB8AC3E}">
        <p14:creationId xmlns:p14="http://schemas.microsoft.com/office/powerpoint/2010/main" val="9908578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Working in pairs, students make a magic square (3x3) total of columns, rows and diagonals are all 15. How many different squares can they make? Add solutions to whiteboard. How many solutions are there? (Essentially 1, but others are transformations of one another; discussion of rotation and reflection)</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574F40-1275-42A8-AFEA-51C7CC288D57}" type="slidenum">
              <a:rPr lang="en-GB" smtClean="0"/>
              <a:pPr/>
              <a:t>12</a:t>
            </a:fld>
            <a:endParaRPr lang="en-GB"/>
          </a:p>
        </p:txBody>
      </p:sp>
    </p:spTree>
    <p:extLst>
      <p:ext uri="{BB962C8B-B14F-4D97-AF65-F5344CB8AC3E}">
        <p14:creationId xmlns:p14="http://schemas.microsoft.com/office/powerpoint/2010/main" val="10346675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Slide 13 shows the eight “different” solutions possible with numbers 1-9</a:t>
            </a:r>
          </a:p>
          <a:p>
            <a:r>
              <a:rPr lang="en-GB" sz="1200" kern="1200" dirty="0" smtClean="0">
                <a:solidFill>
                  <a:schemeClr val="tx1"/>
                </a:solidFill>
                <a:effectLst/>
                <a:latin typeface="+mn-lt"/>
                <a:ea typeface="+mn-ea"/>
                <a:cs typeface="+mn-cs"/>
              </a:rPr>
              <a:t>Lead a discussion about whether these are indeed different: what do we mean by different, or the same?</a:t>
            </a:r>
          </a:p>
          <a:p>
            <a:r>
              <a:rPr lang="en-GB" sz="1200" kern="1200" dirty="0" smtClean="0">
                <a:solidFill>
                  <a:schemeClr val="tx1"/>
                </a:solidFill>
                <a:effectLst/>
                <a:latin typeface="+mn-lt"/>
                <a:ea typeface="+mn-ea"/>
                <a:cs typeface="+mn-cs"/>
              </a:rPr>
              <a:t> </a:t>
            </a:r>
          </a:p>
          <a:p>
            <a:r>
              <a:rPr lang="en-GB" sz="1200" i="1" kern="1200" dirty="0" smtClean="0">
                <a:solidFill>
                  <a:schemeClr val="tx1"/>
                </a:solidFill>
                <a:effectLst/>
                <a:latin typeface="+mn-lt"/>
                <a:ea typeface="+mn-ea"/>
                <a:cs typeface="+mn-cs"/>
              </a:rPr>
              <a:t>Conclusion that there is essentially only one 3x3 magic square, can be transformed by rotation and reflection.</a:t>
            </a:r>
            <a:endParaRPr lang="en-GB" sz="1200" kern="1200" dirty="0" smtClean="0">
              <a:solidFill>
                <a:schemeClr val="tx1"/>
              </a:solidFill>
              <a:effectLst/>
              <a:latin typeface="+mn-lt"/>
              <a:ea typeface="+mn-ea"/>
              <a:cs typeface="+mn-cs"/>
            </a:endParaRPr>
          </a:p>
          <a:p>
            <a:r>
              <a:rPr lang="en-GB" sz="1200" i="1"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The slide is animated so that on the click the question about the link between the pairs of squares appears</a:t>
            </a:r>
            <a:r>
              <a:rPr lang="en-GB" sz="1200" kern="1200" dirty="0" smtClean="0">
                <a:solidFill>
                  <a:schemeClr val="tx1"/>
                </a:solidFill>
                <a:effectLst/>
                <a:latin typeface="+mn-lt"/>
                <a:ea typeface="+mn-ea"/>
                <a:cs typeface="+mn-cs"/>
              </a:rPr>
              <a:t>.</a:t>
            </a:r>
          </a:p>
          <a:p>
            <a:r>
              <a:rPr lang="en-GB" sz="1200" kern="1200" dirty="0" smtClean="0">
                <a:solidFill>
                  <a:schemeClr val="tx1"/>
                </a:solidFill>
                <a:effectLst/>
                <a:latin typeface="+mn-lt"/>
                <a:ea typeface="+mn-ea"/>
                <a:cs typeface="+mn-cs"/>
              </a:rPr>
              <a:t> </a:t>
            </a:r>
          </a:p>
          <a:p>
            <a:r>
              <a:rPr lang="en-GB" sz="1200" i="1" kern="1200" dirty="0" smtClean="0">
                <a:solidFill>
                  <a:schemeClr val="tx1"/>
                </a:solidFill>
                <a:effectLst/>
                <a:latin typeface="+mn-lt"/>
                <a:ea typeface="+mn-ea"/>
                <a:cs typeface="+mn-cs"/>
              </a:rPr>
              <a:t>Concept of complementary magic square. Some children see the link as transformation. Another way is n maps to 10-n in each square.</a:t>
            </a: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13</a:t>
            </a:fld>
            <a:endParaRPr lang="en-GB"/>
          </a:p>
        </p:txBody>
      </p:sp>
    </p:spTree>
    <p:extLst>
      <p:ext uri="{BB962C8B-B14F-4D97-AF65-F5344CB8AC3E}">
        <p14:creationId xmlns:p14="http://schemas.microsoft.com/office/powerpoint/2010/main" val="39432238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Other challenges:</a:t>
            </a:r>
          </a:p>
          <a:p>
            <a:pPr lvl="0"/>
            <a:r>
              <a:rPr lang="en-GB" sz="1200" kern="1200" dirty="0" smtClean="0">
                <a:solidFill>
                  <a:schemeClr val="tx1"/>
                </a:solidFill>
                <a:effectLst/>
                <a:latin typeface="+mn-lt"/>
                <a:ea typeface="+mn-ea"/>
                <a:cs typeface="+mn-cs"/>
              </a:rPr>
              <a:t>Work on 2-10 square (by changing the “1” card to say “10”) (</a:t>
            </a:r>
            <a:r>
              <a:rPr lang="en-GB" sz="1200" kern="1200" dirty="0" err="1" smtClean="0">
                <a:solidFill>
                  <a:schemeClr val="tx1"/>
                </a:solidFill>
                <a:effectLst/>
                <a:latin typeface="+mn-lt"/>
                <a:ea typeface="+mn-ea"/>
                <a:cs typeface="+mn-cs"/>
              </a:rPr>
              <a:t>Ans</a:t>
            </a:r>
            <a:r>
              <a:rPr lang="en-GB" sz="1200" kern="1200" dirty="0" smtClean="0">
                <a:solidFill>
                  <a:schemeClr val="tx1"/>
                </a:solidFill>
                <a:effectLst/>
                <a:latin typeface="+mn-lt"/>
                <a:ea typeface="+mn-ea"/>
                <a:cs typeface="+mn-cs"/>
              </a:rPr>
              <a:t>: The magic total will now be 18)</a:t>
            </a:r>
          </a:p>
          <a:p>
            <a:pPr lvl="0"/>
            <a:r>
              <a:rPr lang="en-GB" sz="1200" kern="1200" dirty="0" smtClean="0">
                <a:solidFill>
                  <a:schemeClr val="tx1"/>
                </a:solidFill>
                <a:effectLst/>
                <a:latin typeface="+mn-lt"/>
                <a:ea typeface="+mn-ea"/>
                <a:cs typeface="+mn-cs"/>
              </a:rPr>
              <a:t>Try to make a magic total of 21(</a:t>
            </a:r>
            <a:r>
              <a:rPr lang="en-GB" sz="1200" kern="1200" dirty="0" err="1" smtClean="0">
                <a:solidFill>
                  <a:schemeClr val="tx1"/>
                </a:solidFill>
                <a:effectLst/>
                <a:latin typeface="+mn-lt"/>
                <a:ea typeface="+mn-ea"/>
                <a:cs typeface="+mn-cs"/>
              </a:rPr>
              <a:t>Ans</a:t>
            </a:r>
            <a:r>
              <a:rPr lang="en-GB" sz="1200" kern="1200" dirty="0" smtClean="0">
                <a:solidFill>
                  <a:schemeClr val="tx1"/>
                </a:solidFill>
                <a:effectLst/>
                <a:latin typeface="+mn-lt"/>
                <a:ea typeface="+mn-ea"/>
                <a:cs typeface="+mn-cs"/>
              </a:rPr>
              <a:t>: use the numbers 3-11)</a:t>
            </a:r>
          </a:p>
          <a:p>
            <a:pPr lvl="0"/>
            <a:r>
              <a:rPr lang="en-GB" sz="1200" kern="1200" dirty="0" smtClean="0">
                <a:solidFill>
                  <a:schemeClr val="tx1"/>
                </a:solidFill>
                <a:effectLst/>
                <a:latin typeface="+mn-lt"/>
                <a:ea typeface="+mn-ea"/>
                <a:cs typeface="+mn-cs"/>
              </a:rPr>
              <a:t>Try to make  a magic total of 150 (</a:t>
            </a:r>
            <a:r>
              <a:rPr lang="en-GB" sz="1200" kern="1200" dirty="0" err="1" smtClean="0">
                <a:solidFill>
                  <a:schemeClr val="tx1"/>
                </a:solidFill>
                <a:effectLst/>
                <a:latin typeface="+mn-lt"/>
                <a:ea typeface="+mn-ea"/>
                <a:cs typeface="+mn-cs"/>
              </a:rPr>
              <a:t>Ans</a:t>
            </a:r>
            <a:r>
              <a:rPr lang="en-GB" sz="1200" kern="1200" dirty="0" smtClean="0">
                <a:solidFill>
                  <a:schemeClr val="tx1"/>
                </a:solidFill>
                <a:effectLst/>
                <a:latin typeface="+mn-lt"/>
                <a:ea typeface="+mn-ea"/>
                <a:cs typeface="+mn-cs"/>
              </a:rPr>
              <a:t>: make all numbers 10 x bigger, so 10,20,30..90)</a:t>
            </a:r>
          </a:p>
          <a:p>
            <a:pPr lvl="0"/>
            <a:r>
              <a:rPr lang="en-GB" sz="1200" kern="1200" dirty="0" smtClean="0">
                <a:solidFill>
                  <a:schemeClr val="tx1"/>
                </a:solidFill>
                <a:effectLst/>
                <a:latin typeface="+mn-lt"/>
                <a:ea typeface="+mn-ea"/>
                <a:cs typeface="+mn-cs"/>
              </a:rPr>
              <a:t>Try to make a magic total of 45 (</a:t>
            </a:r>
            <a:r>
              <a:rPr lang="en-GB" sz="1200" kern="1200" dirty="0" err="1" smtClean="0">
                <a:solidFill>
                  <a:schemeClr val="tx1"/>
                </a:solidFill>
                <a:effectLst/>
                <a:latin typeface="+mn-lt"/>
                <a:ea typeface="+mn-ea"/>
                <a:cs typeface="+mn-cs"/>
              </a:rPr>
              <a:t>Ans</a:t>
            </a:r>
            <a:r>
              <a:rPr lang="en-GB" sz="1200" kern="1200" dirty="0" smtClean="0">
                <a:solidFill>
                  <a:schemeClr val="tx1"/>
                </a:solidFill>
                <a:effectLst/>
                <a:latin typeface="+mn-lt"/>
                <a:ea typeface="+mn-ea"/>
                <a:cs typeface="+mn-cs"/>
              </a:rPr>
              <a:t>: make all numbers 3 x bigger, so 3,6,9…30)</a:t>
            </a:r>
          </a:p>
          <a:p>
            <a:pPr lvl="0"/>
            <a:r>
              <a:rPr lang="en-GB" sz="1200" kern="1200" dirty="0" smtClean="0">
                <a:solidFill>
                  <a:schemeClr val="tx1"/>
                </a:solidFill>
                <a:effectLst/>
                <a:latin typeface="+mn-lt"/>
                <a:ea typeface="+mn-ea"/>
                <a:cs typeface="+mn-cs"/>
              </a:rPr>
              <a:t>Can you make a magic total of 16? (Not if using consecutive whole numbers: the magic total then will always be a multiple of 3)</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a:t>
            </a:r>
            <a:r>
              <a:rPr lang="en-GB" sz="1200" b="1" kern="1200" dirty="0" smtClean="0">
                <a:solidFill>
                  <a:schemeClr val="tx1"/>
                </a:solidFill>
                <a:effectLst/>
                <a:latin typeface="+mn-lt"/>
                <a:ea typeface="+mn-ea"/>
                <a:cs typeface="+mn-cs"/>
              </a:rPr>
              <a:t>he answers to these questions appear on the slide on consecutive clicks</a:t>
            </a:r>
            <a:endParaRPr lang="en-GB" sz="1200" kern="1200" dirty="0" smtClean="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574F40-1275-42A8-AFEA-51C7CC288D57}" type="slidenum">
              <a:rPr lang="en-GB" smtClean="0"/>
              <a:pPr/>
              <a:t>14</a:t>
            </a:fld>
            <a:endParaRPr lang="en-GB"/>
          </a:p>
        </p:txBody>
      </p:sp>
    </p:spTree>
    <p:extLst>
      <p:ext uri="{BB962C8B-B14F-4D97-AF65-F5344CB8AC3E}">
        <p14:creationId xmlns:p14="http://schemas.microsoft.com/office/powerpoint/2010/main" val="3916446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Show the students the images of historic magic squares. Hopefully they recognise the magic square 1-9, magic total of 15, which they have been working on.</a:t>
            </a:r>
          </a:p>
          <a:p>
            <a:r>
              <a:rPr lang="en-GB" sz="1200" kern="1200" dirty="0" smtClean="0">
                <a:solidFill>
                  <a:schemeClr val="tx1"/>
                </a:solidFill>
                <a:effectLst/>
                <a:latin typeface="+mn-lt"/>
                <a:ea typeface="+mn-ea"/>
                <a:cs typeface="+mn-cs"/>
              </a:rPr>
              <a:t> The first magic square is the Lo Shu Square, and is from China</a:t>
            </a:r>
          </a:p>
          <a:p>
            <a:r>
              <a:rPr lang="en-GB" sz="1200" kern="1200" dirty="0" smtClean="0">
                <a:solidFill>
                  <a:schemeClr val="tx1"/>
                </a:solidFill>
                <a:effectLst/>
                <a:latin typeface="+mn-lt"/>
                <a:ea typeface="+mn-ea"/>
                <a:cs typeface="+mn-cs"/>
              </a:rPr>
              <a:t>The picture of the turtle relates to the Lo Shu square, and has an associated myth </a:t>
            </a:r>
          </a:p>
          <a:p>
            <a:r>
              <a:rPr lang="en-GB" sz="1200" kern="1200" dirty="0" smtClean="0">
                <a:solidFill>
                  <a:schemeClr val="tx1"/>
                </a:solidFill>
                <a:effectLst/>
                <a:latin typeface="+mn-lt"/>
                <a:ea typeface="+mn-ea"/>
                <a:cs typeface="+mn-cs"/>
              </a:rPr>
              <a:t> In ancient China there was a huge </a:t>
            </a:r>
            <a:r>
              <a:rPr lang="en-GB" sz="1200" u="none" strike="noStrike" kern="1200" dirty="0" smtClean="0">
                <a:solidFill>
                  <a:schemeClr val="tx1"/>
                </a:solidFill>
                <a:effectLst/>
                <a:latin typeface="+mn-lt"/>
                <a:ea typeface="+mn-ea"/>
                <a:cs typeface="+mn-cs"/>
                <a:hlinkClick r:id="rId3" tooltip="Flood myth"/>
              </a:rPr>
              <a:t>deluge</a:t>
            </a:r>
            <a:r>
              <a:rPr lang="en-GB" sz="1200" kern="1200" dirty="0" smtClean="0">
                <a:solidFill>
                  <a:schemeClr val="tx1"/>
                </a:solidFill>
                <a:effectLst/>
                <a:latin typeface="+mn-lt"/>
                <a:ea typeface="+mn-ea"/>
                <a:cs typeface="+mn-cs"/>
              </a:rPr>
              <a:t>: the people offered sacrifices to the god of one of the flooding rivers, the Luo river, to try to calm his anger. A magical </a:t>
            </a:r>
            <a:r>
              <a:rPr lang="en-GB" sz="1200" u="none" strike="noStrike" kern="1200" dirty="0" smtClean="0">
                <a:solidFill>
                  <a:schemeClr val="tx1"/>
                </a:solidFill>
                <a:effectLst/>
                <a:latin typeface="+mn-lt"/>
                <a:ea typeface="+mn-ea"/>
                <a:cs typeface="+mn-cs"/>
                <a:hlinkClick r:id="rId4" tooltip="Turtle"/>
              </a:rPr>
              <a:t>turtle</a:t>
            </a:r>
            <a:r>
              <a:rPr lang="en-GB" sz="1200" kern="1200" dirty="0" smtClean="0">
                <a:solidFill>
                  <a:schemeClr val="tx1"/>
                </a:solidFill>
                <a:effectLst/>
                <a:latin typeface="+mn-lt"/>
                <a:ea typeface="+mn-ea"/>
                <a:cs typeface="+mn-cs"/>
              </a:rPr>
              <a:t> emerged from the water with the curious and decidedly unnatural (for a turtle shell)</a:t>
            </a:r>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15</a:t>
            </a:fld>
            <a:endParaRPr lang="en-GB"/>
          </a:p>
        </p:txBody>
      </p:sp>
    </p:spTree>
    <p:extLst>
      <p:ext uri="{BB962C8B-B14F-4D97-AF65-F5344CB8AC3E}">
        <p14:creationId xmlns:p14="http://schemas.microsoft.com/office/powerpoint/2010/main" val="32781124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Tell the students we are now moving onto think about the fact that magic squares could be larger…</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Sometimes these squares appear in art. Slide 16 gives some background information about Durer.</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574F40-1275-42A8-AFEA-51C7CC288D57}" type="slidenum">
              <a:rPr lang="en-GB" smtClean="0"/>
              <a:pPr/>
              <a:t>16</a:t>
            </a:fld>
            <a:endParaRPr lang="en-GB"/>
          </a:p>
        </p:txBody>
      </p:sp>
    </p:spTree>
    <p:extLst>
      <p:ext uri="{BB962C8B-B14F-4D97-AF65-F5344CB8AC3E}">
        <p14:creationId xmlns:p14="http://schemas.microsoft.com/office/powerpoint/2010/main" val="22337028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Slide 17 has a larger version of the picture. Ask the students to look at the picture and to tell you mathematical images they can see in the picture.</a:t>
            </a:r>
          </a:p>
          <a:p>
            <a:r>
              <a:rPr lang="en-GB" sz="1200" kern="1200" dirty="0" smtClean="0">
                <a:solidFill>
                  <a:schemeClr val="tx1"/>
                </a:solidFill>
                <a:effectLst/>
                <a:latin typeface="+mn-lt"/>
                <a:ea typeface="+mn-ea"/>
                <a:cs typeface="+mn-cs"/>
              </a:rPr>
              <a:t>(Magic square (first occurrence in Western art); compasses; 3d polyhedron (probably truncated rhombohedron =stretched cube with corners cut off (!)); spherical ball; hour glass; balance; sundial</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574F40-1275-42A8-AFEA-51C7CC288D57}" type="slidenum">
              <a:rPr lang="en-GB" smtClean="0"/>
              <a:pPr/>
              <a:t>17</a:t>
            </a:fld>
            <a:endParaRPr lang="en-GB"/>
          </a:p>
        </p:txBody>
      </p:sp>
    </p:spTree>
    <p:extLst>
      <p:ext uri="{BB962C8B-B14F-4D97-AF65-F5344CB8AC3E}">
        <p14:creationId xmlns:p14="http://schemas.microsoft.com/office/powerpoint/2010/main" val="4731468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Display slide 18. Look more closely at the magic square. What do you notice? What is the total? (34 (always total for 4x4 square made using 1-16): </a:t>
            </a:r>
            <a:r>
              <a:rPr lang="en-GB" sz="1200" b="1" kern="1200" dirty="0" smtClean="0">
                <a:solidFill>
                  <a:schemeClr val="tx1"/>
                </a:solidFill>
                <a:effectLst/>
                <a:latin typeface="+mn-lt"/>
                <a:ea typeface="+mn-ea"/>
                <a:cs typeface="+mn-cs"/>
              </a:rPr>
              <a:t>answer</a:t>
            </a:r>
            <a:r>
              <a:rPr lang="en-GB" sz="1200" kern="1200" dirty="0" smtClean="0">
                <a:solidFill>
                  <a:schemeClr val="tx1"/>
                </a:solidFill>
                <a:effectLst/>
                <a:latin typeface="+mn-lt"/>
                <a:ea typeface="+mn-ea"/>
                <a:cs typeface="+mn-cs"/>
              </a:rPr>
              <a:t> </a:t>
            </a:r>
            <a:r>
              <a:rPr lang="en-GB" sz="1200" b="1" kern="1200" dirty="0" smtClean="0">
                <a:solidFill>
                  <a:schemeClr val="tx1"/>
                </a:solidFill>
                <a:effectLst/>
                <a:latin typeface="+mn-lt"/>
                <a:ea typeface="+mn-ea"/>
                <a:cs typeface="+mn-cs"/>
              </a:rPr>
              <a:t>appears on first click</a:t>
            </a:r>
            <a:r>
              <a:rPr lang="en-GB" sz="1200" kern="1200" dirty="0" smtClean="0">
                <a:solidFill>
                  <a:schemeClr val="tx1"/>
                </a:solidFill>
                <a:effectLst/>
                <a:latin typeface="+mn-lt"/>
                <a:ea typeface="+mn-ea"/>
                <a:cs typeface="+mn-cs"/>
              </a:rPr>
              <a:t>)</a:t>
            </a:r>
          </a:p>
          <a:p>
            <a:r>
              <a:rPr lang="en-GB" sz="1200" kern="1200" dirty="0" smtClean="0">
                <a:solidFill>
                  <a:schemeClr val="tx1"/>
                </a:solidFill>
                <a:effectLst/>
                <a:latin typeface="+mn-lt"/>
                <a:ea typeface="+mn-ea"/>
                <a:cs typeface="+mn-cs"/>
              </a:rPr>
              <a:t>What year do you think this was painted in? (Remind them of Durer’s dates)(1514, at bottom! </a:t>
            </a:r>
            <a:r>
              <a:rPr lang="en-GB" sz="1200" b="1" kern="1200" dirty="0" smtClean="0">
                <a:solidFill>
                  <a:schemeClr val="tx1"/>
                </a:solidFill>
                <a:effectLst/>
                <a:latin typeface="+mn-lt"/>
                <a:ea typeface="+mn-ea"/>
                <a:cs typeface="+mn-cs"/>
              </a:rPr>
              <a:t>Answer appears on second click)</a:t>
            </a:r>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18</a:t>
            </a:fld>
            <a:endParaRPr lang="en-GB"/>
          </a:p>
        </p:txBody>
      </p:sp>
    </p:spTree>
    <p:extLst>
      <p:ext uri="{BB962C8B-B14F-4D97-AF65-F5344CB8AC3E}">
        <p14:creationId xmlns:p14="http://schemas.microsoft.com/office/powerpoint/2010/main" val="2161918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Allow time for the students to complete these two examples. The first has a unique solution, and is easier than the second, which has two possible solutions. Copy of questions on slide 19</a:t>
            </a:r>
          </a:p>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19</a:t>
            </a:fld>
            <a:endParaRPr lang="en-GB"/>
          </a:p>
        </p:txBody>
      </p:sp>
    </p:spTree>
    <p:extLst>
      <p:ext uri="{BB962C8B-B14F-4D97-AF65-F5344CB8AC3E}">
        <p14:creationId xmlns:p14="http://schemas.microsoft.com/office/powerpoint/2010/main" val="883305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Set the scene by asking the students if they know what a magic square is.  </a:t>
            </a:r>
          </a:p>
          <a:p>
            <a:r>
              <a:rPr lang="en-GB" sz="1200" kern="1200" dirty="0" smtClean="0">
                <a:solidFill>
                  <a:schemeClr val="tx1"/>
                </a:solidFill>
                <a:effectLst/>
                <a:latin typeface="+mn-lt"/>
                <a:ea typeface="+mn-ea"/>
                <a:cs typeface="+mn-cs"/>
              </a:rPr>
              <a:t>If not introduce them to the idea that it is a grid of numbers where the total of each row, column and diagonal add to the same total (The “Magic” total). Explain that we are going to enjoy exploring magic squares, their long history, and their amazing mathematical properties!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574F40-1275-42A8-AFEA-51C7CC288D57}" type="slidenum">
              <a:rPr lang="en-GB" smtClean="0"/>
              <a:pPr/>
              <a:t>2</a:t>
            </a:fld>
            <a:endParaRPr lang="en-GB"/>
          </a:p>
        </p:txBody>
      </p:sp>
    </p:spTree>
    <p:extLst>
      <p:ext uri="{BB962C8B-B14F-4D97-AF65-F5344CB8AC3E}">
        <p14:creationId xmlns:p14="http://schemas.microsoft.com/office/powerpoint/2010/main" val="35550127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Answers on slide 20 (First example) and slide 21 (Second example and extension question) </a:t>
            </a:r>
            <a:r>
              <a:rPr lang="en-GB" sz="1200" b="1" kern="1200" dirty="0" smtClean="0">
                <a:solidFill>
                  <a:schemeClr val="tx1"/>
                </a:solidFill>
                <a:effectLst/>
                <a:latin typeface="+mn-lt"/>
                <a:ea typeface="+mn-ea"/>
                <a:cs typeface="+mn-cs"/>
              </a:rPr>
              <a:t>Each new number appears on the next click</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Ask the children to notice that the two 4x4 magic squares here are not reflections or rotations of one another.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Extension challenge: Make your own 4x4 magic square using 1-16. Magic total must be 34 </a:t>
            </a:r>
          </a:p>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20</a:t>
            </a:fld>
            <a:endParaRPr lang="en-GB"/>
          </a:p>
        </p:txBody>
      </p:sp>
    </p:spTree>
    <p:extLst>
      <p:ext uri="{BB962C8B-B14F-4D97-AF65-F5344CB8AC3E}">
        <p14:creationId xmlns:p14="http://schemas.microsoft.com/office/powerpoint/2010/main" val="6169642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Answers on slide 20 (First example) and slide 21 (Second example and extension question) </a:t>
            </a:r>
            <a:r>
              <a:rPr lang="en-GB" sz="1200" b="1" kern="1200" dirty="0" smtClean="0">
                <a:solidFill>
                  <a:schemeClr val="tx1"/>
                </a:solidFill>
                <a:effectLst/>
                <a:latin typeface="+mn-lt"/>
                <a:ea typeface="+mn-ea"/>
                <a:cs typeface="+mn-cs"/>
              </a:rPr>
              <a:t>Each new number appears on the next click</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Ask the children to notice that the two 4x4 magic squares here are not reflections or rotations of one another.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Extension challenge: Make your own 4x4 magic square using 1-16. Magic total must be 34 </a:t>
            </a:r>
          </a:p>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21</a:t>
            </a:fld>
            <a:endParaRPr lang="en-GB"/>
          </a:p>
        </p:txBody>
      </p:sp>
    </p:spTree>
    <p:extLst>
      <p:ext uri="{BB962C8B-B14F-4D97-AF65-F5344CB8AC3E}">
        <p14:creationId xmlns:p14="http://schemas.microsoft.com/office/powerpoint/2010/main" val="40830682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 Slide 22 is a picture of the passion façade of the cathedral in Barcelona, Spain, which is still under construction. It was designed by Gaudi and construction started in 1882. The plan is for it to be complete by 2026, which will be 100 years since Gaudi died.</a:t>
            </a:r>
          </a:p>
          <a:p>
            <a:r>
              <a:rPr lang="en-GB" sz="1200"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On the first click a circle appears</a:t>
            </a:r>
            <a:r>
              <a:rPr lang="en-GB" sz="1200" kern="1200" dirty="0" smtClean="0">
                <a:solidFill>
                  <a:schemeClr val="tx1"/>
                </a:solidFill>
                <a:effectLst/>
                <a:latin typeface="+mn-lt"/>
                <a:ea typeface="+mn-ea"/>
                <a:cs typeface="+mn-cs"/>
              </a:rPr>
              <a:t>, which is a ring round the magic square sculpted into the façade. A close up appears on the next slide. The sculptor’s name was </a:t>
            </a:r>
            <a:r>
              <a:rPr lang="en-GB" sz="1200" kern="1200" dirty="0" err="1" smtClean="0">
                <a:solidFill>
                  <a:schemeClr val="tx1"/>
                </a:solidFill>
                <a:effectLst/>
                <a:latin typeface="+mn-lt"/>
                <a:ea typeface="+mn-ea"/>
                <a:cs typeface="+mn-cs"/>
              </a:rPr>
              <a:t>Subirachs</a:t>
            </a: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22</a:t>
            </a:fld>
            <a:endParaRPr lang="en-GB"/>
          </a:p>
        </p:txBody>
      </p:sp>
    </p:spTree>
    <p:extLst>
      <p:ext uri="{BB962C8B-B14F-4D97-AF65-F5344CB8AC3E}">
        <p14:creationId xmlns:p14="http://schemas.microsoft.com/office/powerpoint/2010/main" val="2096365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 Explain that this magic square appears on the Passion façade of the cathedral. It is telling the Bible story of the death and resurrection of Jesus. </a:t>
            </a:r>
          </a:p>
          <a:p>
            <a:pPr lvl="0"/>
            <a:r>
              <a:rPr lang="en-GB" sz="1200" kern="1200" dirty="0" smtClean="0">
                <a:solidFill>
                  <a:schemeClr val="tx1"/>
                </a:solidFill>
                <a:effectLst/>
                <a:latin typeface="+mn-lt"/>
                <a:ea typeface="+mn-ea"/>
                <a:cs typeface="+mn-cs"/>
              </a:rPr>
              <a:t>Why did the sculptor make the magic total 33? (Answer: because Jesus was 33 when he died)</a:t>
            </a:r>
          </a:p>
          <a:p>
            <a:pPr lvl="0"/>
            <a:r>
              <a:rPr lang="en-GB" sz="1200" kern="1200" dirty="0" smtClean="0">
                <a:solidFill>
                  <a:schemeClr val="tx1"/>
                </a:solidFill>
                <a:effectLst/>
                <a:latin typeface="+mn-lt"/>
                <a:ea typeface="+mn-ea"/>
                <a:cs typeface="+mn-cs"/>
              </a:rPr>
              <a:t>How does the square differ from the magic squares with total of 34? (Answer: 4 numbers have been reduced by one; there is a changed number in each column, row and diagonal</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Students can now compare the Durer square with the Barcelona one.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Collect ideas about what is the same, what is different.</a:t>
            </a:r>
          </a:p>
          <a:p>
            <a:r>
              <a:rPr lang="en-GB" sz="1200" kern="1200" dirty="0" smtClean="0">
                <a:solidFill>
                  <a:schemeClr val="tx1"/>
                </a:solidFill>
                <a:effectLst/>
                <a:latin typeface="+mn-lt"/>
                <a:ea typeface="+mn-ea"/>
                <a:cs typeface="+mn-cs"/>
              </a:rPr>
              <a:t>Answer: </a:t>
            </a:r>
            <a:r>
              <a:rPr lang="en-GB" sz="1200" kern="1200" dirty="0" err="1" smtClean="0">
                <a:solidFill>
                  <a:schemeClr val="tx1"/>
                </a:solidFill>
                <a:effectLst/>
                <a:latin typeface="+mn-lt"/>
                <a:ea typeface="+mn-ea"/>
                <a:cs typeface="+mn-cs"/>
              </a:rPr>
              <a:t>Subirachs</a:t>
            </a:r>
            <a:r>
              <a:rPr lang="en-GB" sz="1200" kern="1200" dirty="0" smtClean="0">
                <a:solidFill>
                  <a:schemeClr val="tx1"/>
                </a:solidFill>
                <a:effectLst/>
                <a:latin typeface="+mn-lt"/>
                <a:ea typeface="+mn-ea"/>
                <a:cs typeface="+mn-cs"/>
              </a:rPr>
              <a:t>’ square consists of many of these same features as </a:t>
            </a:r>
            <a:r>
              <a:rPr lang="en-GB" sz="1200" kern="1200" dirty="0" err="1" smtClean="0">
                <a:solidFill>
                  <a:schemeClr val="tx1"/>
                </a:solidFill>
                <a:effectLst/>
                <a:latin typeface="+mn-lt"/>
                <a:ea typeface="+mn-ea"/>
                <a:cs typeface="+mn-cs"/>
              </a:rPr>
              <a:t>Dürer's</a:t>
            </a:r>
            <a:r>
              <a:rPr lang="en-GB" sz="1200" kern="1200" dirty="0" smtClean="0">
                <a:solidFill>
                  <a:schemeClr val="tx1"/>
                </a:solidFill>
                <a:effectLst/>
                <a:latin typeface="+mn-lt"/>
                <a:ea typeface="+mn-ea"/>
                <a:cs typeface="+mn-cs"/>
              </a:rPr>
              <a:t>. However, </a:t>
            </a:r>
            <a:r>
              <a:rPr lang="en-GB" sz="1200" kern="1200" dirty="0" err="1" smtClean="0">
                <a:solidFill>
                  <a:schemeClr val="tx1"/>
                </a:solidFill>
                <a:effectLst/>
                <a:latin typeface="+mn-lt"/>
                <a:ea typeface="+mn-ea"/>
                <a:cs typeface="+mn-cs"/>
              </a:rPr>
              <a:t>Subirachs</a:t>
            </a:r>
            <a:r>
              <a:rPr lang="en-GB" sz="1200" kern="1200" dirty="0" smtClean="0">
                <a:solidFill>
                  <a:schemeClr val="tx1"/>
                </a:solidFill>
                <a:effectLst/>
                <a:latin typeface="+mn-lt"/>
                <a:ea typeface="+mn-ea"/>
                <a:cs typeface="+mn-cs"/>
              </a:rPr>
              <a:t> chose to create a square with the magic sum of 33.  To fashion such a square, four of the numbers are reduced by one.  The numbers 12 and 16 become 11 and 15, while 11 and 15 become 10 and 14.  Numbers 12 and 16 are therefore missing from the square, while 10 and 14 have become duplicated. Having made these alterations </a:t>
            </a:r>
            <a:r>
              <a:rPr lang="en-GB" sz="1200" kern="1200" dirty="0" err="1" smtClean="0">
                <a:solidFill>
                  <a:schemeClr val="tx1"/>
                </a:solidFill>
                <a:effectLst/>
                <a:latin typeface="+mn-lt"/>
                <a:ea typeface="+mn-ea"/>
                <a:cs typeface="+mn-cs"/>
              </a:rPr>
              <a:t>Subirachs</a:t>
            </a:r>
            <a:r>
              <a:rPr lang="en-GB" sz="1200" kern="1200" dirty="0" smtClean="0">
                <a:solidFill>
                  <a:schemeClr val="tx1"/>
                </a:solidFill>
                <a:effectLst/>
                <a:latin typeface="+mn-lt"/>
                <a:ea typeface="+mn-ea"/>
                <a:cs typeface="+mn-cs"/>
              </a:rPr>
              <a:t> then rotated </a:t>
            </a:r>
            <a:r>
              <a:rPr lang="en-GB" sz="1200" kern="1200" dirty="0" err="1" smtClean="0">
                <a:solidFill>
                  <a:schemeClr val="tx1"/>
                </a:solidFill>
                <a:effectLst/>
                <a:latin typeface="+mn-lt"/>
                <a:ea typeface="+mn-ea"/>
                <a:cs typeface="+mn-cs"/>
              </a:rPr>
              <a:t>Dürer's</a:t>
            </a:r>
            <a:r>
              <a:rPr lang="en-GB" sz="1200" kern="1200" dirty="0" smtClean="0">
                <a:solidFill>
                  <a:schemeClr val="tx1"/>
                </a:solidFill>
                <a:effectLst/>
                <a:latin typeface="+mn-lt"/>
                <a:ea typeface="+mn-ea"/>
                <a:cs typeface="+mn-cs"/>
              </a:rPr>
              <a:t> magic square through 180°. Another “wow” moment for the Masterclass!</a:t>
            </a:r>
          </a:p>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23</a:t>
            </a:fld>
            <a:endParaRPr lang="en-GB"/>
          </a:p>
        </p:txBody>
      </p:sp>
    </p:spTree>
    <p:extLst>
      <p:ext uri="{BB962C8B-B14F-4D97-AF65-F5344CB8AC3E}">
        <p14:creationId xmlns:p14="http://schemas.microsoft.com/office/powerpoint/2010/main" val="36367503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This is illustrated, </a:t>
            </a:r>
            <a:r>
              <a:rPr lang="en-GB" sz="1200" b="1" kern="1200" dirty="0" smtClean="0">
                <a:solidFill>
                  <a:schemeClr val="tx1"/>
                </a:solidFill>
                <a:effectLst/>
                <a:latin typeface="+mn-lt"/>
                <a:ea typeface="+mn-ea"/>
                <a:cs typeface="+mn-cs"/>
              </a:rPr>
              <a:t>with an animation, on slide 24.</a:t>
            </a:r>
            <a:r>
              <a:rPr lang="en-GB" sz="1200" kern="1200" dirty="0" smtClean="0">
                <a:solidFill>
                  <a:schemeClr val="tx1"/>
                </a:solidFill>
                <a:effectLst/>
                <a:latin typeface="+mn-lt"/>
                <a:ea typeface="+mn-ea"/>
                <a:cs typeface="+mn-cs"/>
              </a:rPr>
              <a:t> The animation shows the rotation of Durer’s square through 180 degrees, and then by comparing the numbers in corresponding positions it is clear that just 4 numbers have been changed, but the arrangement of the rows and columns is identical.</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574F40-1275-42A8-AFEA-51C7CC288D57}" type="slidenum">
              <a:rPr lang="en-GB" smtClean="0"/>
              <a:pPr/>
              <a:t>24</a:t>
            </a:fld>
            <a:endParaRPr lang="en-GB"/>
          </a:p>
        </p:txBody>
      </p:sp>
    </p:spTree>
    <p:extLst>
      <p:ext uri="{BB962C8B-B14F-4D97-AF65-F5344CB8AC3E}">
        <p14:creationId xmlns:p14="http://schemas.microsoft.com/office/powerpoint/2010/main" val="4536776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This is illustrated, </a:t>
            </a:r>
            <a:r>
              <a:rPr lang="en-GB" sz="1200" b="1" kern="1200" dirty="0" smtClean="0">
                <a:solidFill>
                  <a:schemeClr val="tx1"/>
                </a:solidFill>
                <a:effectLst/>
                <a:latin typeface="+mn-lt"/>
                <a:ea typeface="+mn-ea"/>
                <a:cs typeface="+mn-cs"/>
              </a:rPr>
              <a:t>with an animation, on slide 24.</a:t>
            </a:r>
            <a:r>
              <a:rPr lang="en-GB" sz="1200" kern="1200" dirty="0" smtClean="0">
                <a:solidFill>
                  <a:schemeClr val="tx1"/>
                </a:solidFill>
                <a:effectLst/>
                <a:latin typeface="+mn-lt"/>
                <a:ea typeface="+mn-ea"/>
                <a:cs typeface="+mn-cs"/>
              </a:rPr>
              <a:t> The animation shows the rotation of Durer’s square through 180 degrees, and then by comparing the numbers in corresponding positions it is clear that just 4 numbers have been changed, but the arrangement of the rows and columns is identical.</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574F40-1275-42A8-AFEA-51C7CC288D57}" type="slidenum">
              <a:rPr lang="en-GB" smtClean="0"/>
              <a:pPr/>
              <a:t>25</a:t>
            </a:fld>
            <a:endParaRPr lang="en-GB"/>
          </a:p>
        </p:txBody>
      </p:sp>
    </p:spTree>
    <p:extLst>
      <p:ext uri="{BB962C8B-B14F-4D97-AF65-F5344CB8AC3E}">
        <p14:creationId xmlns:p14="http://schemas.microsoft.com/office/powerpoint/2010/main" val="2461190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Demonstrate or use YouTube numberphile </a:t>
            </a:r>
            <a:r>
              <a:rPr lang="en-GB" sz="1200" u="sng" kern="1200" dirty="0" smtClean="0">
                <a:solidFill>
                  <a:schemeClr val="tx1"/>
                </a:solidFill>
                <a:effectLst/>
                <a:latin typeface="+mn-lt"/>
                <a:ea typeface="+mn-ea"/>
                <a:cs typeface="+mn-cs"/>
                <a:hlinkClick r:id="rId3"/>
              </a:rPr>
              <a:t>https://www.youtube.com/watch?v=aQxCnmhqZko</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Show how this is done and let pupils construct their own: this means they need to choose a value for n and substitute it. Some will grasp this quickly, but some may need lots of help.</a:t>
            </a:r>
          </a:p>
          <a:p>
            <a:r>
              <a:rPr lang="en-GB" sz="1200" kern="1200" dirty="0" smtClean="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44790431-14A4-4088-A1B3-5AB8287637DD}" type="slidenum">
              <a:rPr lang="en-GB" smtClean="0"/>
              <a:t>26</a:t>
            </a:fld>
            <a:endParaRPr lang="en-GB"/>
          </a:p>
        </p:txBody>
      </p:sp>
    </p:spTree>
    <p:extLst>
      <p:ext uri="{BB962C8B-B14F-4D97-AF65-F5344CB8AC3E}">
        <p14:creationId xmlns:p14="http://schemas.microsoft.com/office/powerpoint/2010/main" val="15147270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Asking them to fill in “n=” first helps.</a:t>
            </a:r>
          </a:p>
          <a:p>
            <a:r>
              <a:rPr lang="en-GB" sz="1200" kern="1200" dirty="0" smtClean="0">
                <a:solidFill>
                  <a:schemeClr val="tx1"/>
                </a:solidFill>
                <a:effectLst/>
                <a:latin typeface="+mn-lt"/>
                <a:ea typeface="+mn-ea"/>
                <a:cs typeface="+mn-cs"/>
              </a:rPr>
              <a:t>Also recommend n is greater than 21 to avoid negative numbers….</a:t>
            </a:r>
          </a:p>
          <a:p>
            <a:r>
              <a:rPr lang="en-GB" sz="1200" kern="1200" dirty="0" smtClean="0">
                <a:solidFill>
                  <a:schemeClr val="tx1"/>
                </a:solidFill>
                <a:effectLst/>
                <a:latin typeface="+mn-lt"/>
                <a:ea typeface="+mn-ea"/>
                <a:cs typeface="+mn-cs"/>
              </a:rPr>
              <a:t>Although using a smaller value could challenge those who complete the first task quickly.</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Encourage them to answer the question at the bottom of the sheet, using full sentences. (Answer: the magic total is always n because if you add the totals in any column or row the number being subtracted from n is equal to the sum of the other 3 numbers.)</a:t>
            </a:r>
          </a:p>
          <a:p>
            <a:endParaRPr lang="en-GB" dirty="0"/>
          </a:p>
        </p:txBody>
      </p:sp>
      <p:sp>
        <p:nvSpPr>
          <p:cNvPr id="4" name="Slide Number Placeholder 3"/>
          <p:cNvSpPr>
            <a:spLocks noGrp="1"/>
          </p:cNvSpPr>
          <p:nvPr>
            <p:ph type="sldNum" sz="quarter" idx="10"/>
          </p:nvPr>
        </p:nvSpPr>
        <p:spPr/>
        <p:txBody>
          <a:bodyPr/>
          <a:lstStyle/>
          <a:p>
            <a:fld id="{44790431-14A4-4088-A1B3-5AB8287637DD}" type="slidenum">
              <a:rPr lang="en-GB" smtClean="0"/>
              <a:t>27</a:t>
            </a:fld>
            <a:endParaRPr lang="en-GB"/>
          </a:p>
        </p:txBody>
      </p:sp>
    </p:spTree>
    <p:extLst>
      <p:ext uri="{BB962C8B-B14F-4D97-AF65-F5344CB8AC3E}">
        <p14:creationId xmlns:p14="http://schemas.microsoft.com/office/powerpoint/2010/main" val="31917486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Finish by making a special magic square for today’s date, or for the worked example date of 6 April 2018</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 *GIVE OUT COPY OF WORK SHEET TO MAKE A SPECIAL DATE MAGIC SQUARE (EXTENSION/TAKEAWAY ACTIVITY) (06)*</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Take them through the algebra for today’s date, or the worked example. </a:t>
            </a:r>
            <a:r>
              <a:rPr lang="en-GB" sz="1200" b="1" kern="1200" dirty="0" smtClean="0">
                <a:solidFill>
                  <a:schemeClr val="tx1"/>
                </a:solidFill>
                <a:effectLst/>
                <a:latin typeface="+mn-lt"/>
                <a:ea typeface="+mn-ea"/>
                <a:cs typeface="+mn-cs"/>
              </a:rPr>
              <a:t>The steps appear in turn using an animation. </a:t>
            </a:r>
            <a:r>
              <a:rPr lang="en-GB" sz="1200" kern="1200" dirty="0" smtClean="0">
                <a:solidFill>
                  <a:schemeClr val="tx1"/>
                </a:solidFill>
                <a:effectLst/>
                <a:latin typeface="+mn-lt"/>
                <a:ea typeface="+mn-ea"/>
                <a:cs typeface="+mn-cs"/>
              </a:rPr>
              <a:t>It is also useful to complete the example on a whiteboard/flipchart as you go through the steps so they can follow along. (If you want to encourage them to work with you, you might need to give them another copy to do their birthday, or other special day on.)</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Now let them do one for their birthday, or as a present. (6</a:t>
            </a:r>
            <a:r>
              <a:rPr lang="en-GB" sz="1200" kern="1200" baseline="30000" dirty="0" smtClean="0">
                <a:solidFill>
                  <a:schemeClr val="tx1"/>
                </a:solidFill>
                <a:effectLst/>
                <a:latin typeface="+mn-lt"/>
                <a:ea typeface="+mn-ea"/>
                <a:cs typeface="+mn-cs"/>
              </a:rPr>
              <a:t>th</a:t>
            </a:r>
            <a:r>
              <a:rPr lang="en-GB" sz="1200" kern="1200" dirty="0" smtClean="0">
                <a:solidFill>
                  <a:schemeClr val="tx1"/>
                </a:solidFill>
                <a:effectLst/>
                <a:latin typeface="+mn-lt"/>
                <a:ea typeface="+mn-ea"/>
                <a:cs typeface="+mn-cs"/>
              </a:rPr>
              <a:t> April 2018 was chosen because it was for a wedding present for  a friend: nice and probably unique(!) thing to include with a card or gift)</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*CONSIDER WHETHER TO GIVE OUT A SECOND COPY OF WORK SHEET TO MAKE A SPECIAL DATE MAGIC SQUARE (EXTENSION/TAKEAWAY ACTIVITY) (06)*</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In addition you could look at NRICH example for how it works. (nrich.maths.org/1380)</a:t>
            </a:r>
          </a:p>
          <a:p>
            <a:endParaRPr lang="en-GB" dirty="0"/>
          </a:p>
        </p:txBody>
      </p:sp>
      <p:sp>
        <p:nvSpPr>
          <p:cNvPr id="4" name="Slide Number Placeholder 3"/>
          <p:cNvSpPr>
            <a:spLocks noGrp="1"/>
          </p:cNvSpPr>
          <p:nvPr>
            <p:ph type="sldNum" sz="quarter" idx="10"/>
          </p:nvPr>
        </p:nvSpPr>
        <p:spPr/>
        <p:txBody>
          <a:bodyPr/>
          <a:lstStyle/>
          <a:p>
            <a:fld id="{44790431-14A4-4088-A1B3-5AB8287637DD}" type="slidenum">
              <a:rPr lang="en-GB" smtClean="0"/>
              <a:t>28</a:t>
            </a:fld>
            <a:endParaRPr lang="en-GB"/>
          </a:p>
        </p:txBody>
      </p:sp>
    </p:spTree>
    <p:extLst>
      <p:ext uri="{BB962C8B-B14F-4D97-AF65-F5344CB8AC3E}">
        <p14:creationId xmlns:p14="http://schemas.microsoft.com/office/powerpoint/2010/main" val="39659828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Don’t forget to collect any questions which arise, and email them to the Masterclass team at the Royal Institution: </a:t>
            </a:r>
            <a:r>
              <a:rPr lang="en-GB" sz="1200" u="sng" kern="1200" dirty="0" smtClean="0">
                <a:solidFill>
                  <a:schemeClr val="tx1"/>
                </a:solidFill>
                <a:effectLst/>
                <a:latin typeface="+mn-lt"/>
                <a:ea typeface="+mn-ea"/>
                <a:cs typeface="+mn-cs"/>
                <a:hlinkClick r:id="rId3"/>
              </a:rPr>
              <a:t>masterclasses@ri.ac.uk</a:t>
            </a:r>
            <a:endParaRPr lang="en-GB" sz="1200" kern="1200" dirty="0" smtClean="0">
              <a:solidFill>
                <a:schemeClr val="tx1"/>
              </a:solidFill>
              <a:effectLst/>
              <a:latin typeface="+mn-lt"/>
              <a:ea typeface="+mn-ea"/>
              <a:cs typeface="+mn-cs"/>
            </a:endParaRPr>
          </a:p>
          <a:p>
            <a:r>
              <a:rPr lang="en-GB" sz="1200" u="none" strike="noStrike"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en-GB" sz="1200" u="none" strike="noStrike" kern="1200" dirty="0" smtClean="0">
                <a:solidFill>
                  <a:schemeClr val="tx1"/>
                </a:solidFill>
                <a:effectLst/>
                <a:latin typeface="+mn-lt"/>
                <a:ea typeface="+mn-ea"/>
                <a:cs typeface="+mn-cs"/>
              </a:rPr>
              <a:t>We will send you answers as soon as possible. Then these can be reported back to the children at their next Masterclass session</a:t>
            </a:r>
            <a:r>
              <a:rPr lang="en-GB" sz="1200" u="sng" kern="1200" dirty="0" smtClean="0">
                <a:solidFill>
                  <a:schemeClr val="tx1"/>
                </a:solidFill>
                <a:effectLst/>
                <a:latin typeface="+mn-lt"/>
                <a:ea typeface="+mn-ea"/>
                <a:cs typeface="+mn-cs"/>
              </a:rPr>
              <a:t>. In this way you cannot be “caught out” by a question. It also demonstrates the point that not everything in maths is known, but some questions need time and research to find answers sometimes, and sometimes the answer has not been found by anyone yet, of course! Maybe our Masterclass students will be the ones who solve the problem when they are older?</a:t>
            </a: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44790431-14A4-4088-A1B3-5AB8287637DD}" type="slidenum">
              <a:rPr lang="en-GB" smtClean="0"/>
              <a:t>29</a:t>
            </a:fld>
            <a:endParaRPr lang="en-GB"/>
          </a:p>
        </p:txBody>
      </p:sp>
    </p:spTree>
    <p:extLst>
      <p:ext uri="{BB962C8B-B14F-4D97-AF65-F5344CB8AC3E}">
        <p14:creationId xmlns:p14="http://schemas.microsoft.com/office/powerpoint/2010/main" val="39277740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First activity: Working in pairs, students make a magic square (3x3) total of columns, rows and diagonals are all 15. Encourage them to experiment and make mistakes, and gradually improve their answers until they have a complete solution.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When someone has a solution ask them to write it on the whiteboard/flipchart (so you can build up a set of solutions)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If they have found a solution can they find a different one? How many different squares can they make? Ask them to add solutions to whiteboard. How many solutions are there? (The answer is essentially 1, but others are transformations of one another; discussion of rotation and reflection) There are 8 versions of this unique solution, obtained in this way.</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When you have built up a few “different” solutions then break to introduce the Ri, if appropriate, or jump to slide 13</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574F40-1275-42A8-AFEA-51C7CC288D57}" type="slidenum">
              <a:rPr lang="en-GB" smtClean="0"/>
              <a:pPr/>
              <a:t>3</a:t>
            </a:fld>
            <a:endParaRPr lang="en-GB"/>
          </a:p>
        </p:txBody>
      </p:sp>
    </p:spTree>
    <p:extLst>
      <p:ext uri="{BB962C8B-B14F-4D97-AF65-F5344CB8AC3E}">
        <p14:creationId xmlns:p14="http://schemas.microsoft.com/office/powerpoint/2010/main" val="21815318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This slide could be printed and given out as a nice “take home” activity suggestion.</a:t>
            </a:r>
            <a:endParaRPr lang="en-GB" dirty="0"/>
          </a:p>
        </p:txBody>
      </p:sp>
      <p:sp>
        <p:nvSpPr>
          <p:cNvPr id="4" name="Slide Number Placeholder 3"/>
          <p:cNvSpPr>
            <a:spLocks noGrp="1"/>
          </p:cNvSpPr>
          <p:nvPr>
            <p:ph type="sldNum" sz="quarter" idx="10"/>
          </p:nvPr>
        </p:nvSpPr>
        <p:spPr/>
        <p:txBody>
          <a:bodyPr/>
          <a:lstStyle/>
          <a:p>
            <a:fld id="{44790431-14A4-4088-A1B3-5AB8287637DD}" type="slidenum">
              <a:rPr lang="en-GB" smtClean="0"/>
              <a:t>30</a:t>
            </a:fld>
            <a:endParaRPr lang="en-GB"/>
          </a:p>
        </p:txBody>
      </p:sp>
    </p:spTree>
    <p:extLst>
      <p:ext uri="{BB962C8B-B14F-4D97-AF65-F5344CB8AC3E}">
        <p14:creationId xmlns:p14="http://schemas.microsoft.com/office/powerpoint/2010/main" val="29260980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4790431-14A4-4088-A1B3-5AB8287637DD}" type="slidenum">
              <a:rPr lang="en-GB" smtClean="0"/>
              <a:t>36</a:t>
            </a:fld>
            <a:endParaRPr lang="en-GB"/>
          </a:p>
        </p:txBody>
      </p:sp>
    </p:spTree>
    <p:extLst>
      <p:ext uri="{BB962C8B-B14F-4D97-AF65-F5344CB8AC3E}">
        <p14:creationId xmlns:p14="http://schemas.microsoft.com/office/powerpoint/2010/main" val="23738436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Ri is a science communication charity which has been around since 1799. We’ve got a huge amount of history and lots of famous scientists lived and worked at the Ri. Most importantly, we’ve always been about communicating science to the general public – and that’s something we still do today. We do talks and activities for the public as well as with schools all across the UK.</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54939" y="9445170"/>
            <a:ext cx="2949099" cy="498931"/>
          </a:xfrm>
          <a:prstGeom prst="rect">
            <a:avLst/>
          </a:prstGeom>
        </p:spPr>
        <p:txBody>
          <a:bodyPr/>
          <a:lstStyle/>
          <a:p>
            <a:fld id="{C7574F40-1275-42A8-AFEA-51C7CC288D57}" type="slidenum">
              <a:rPr lang="en-GB" smtClean="0">
                <a:solidFill>
                  <a:prstClr val="black"/>
                </a:solidFill>
              </a:rPr>
              <a:pPr/>
              <a:t>4</a:t>
            </a:fld>
            <a:endParaRPr lang="en-GB">
              <a:solidFill>
                <a:prstClr val="black"/>
              </a:solidFill>
            </a:endParaRPr>
          </a:p>
        </p:txBody>
      </p:sp>
    </p:spTree>
    <p:extLst>
      <p:ext uri="{BB962C8B-B14F-4D97-AF65-F5344CB8AC3E}">
        <p14:creationId xmlns:p14="http://schemas.microsoft.com/office/powerpoint/2010/main" val="1585911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Here are some of the things that the Ri does today. We especially</a:t>
            </a:r>
            <a:r>
              <a:rPr lang="en-GB" sz="1200" kern="1200" baseline="0" dirty="0" smtClean="0">
                <a:solidFill>
                  <a:schemeClr val="tx1"/>
                </a:solidFill>
                <a:effectLst/>
                <a:latin typeface="+mn-lt"/>
                <a:ea typeface="+mn-ea"/>
                <a:cs typeface="+mn-cs"/>
              </a:rPr>
              <a:t> have lots going on in London, so if you enjoy your Masterclasses there are a range of holiday workshops at the Ri which you might like to take part in. </a:t>
            </a:r>
            <a:endParaRPr lang="en-GB" dirty="0"/>
          </a:p>
        </p:txBody>
      </p:sp>
      <p:sp>
        <p:nvSpPr>
          <p:cNvPr id="4" name="Slide Number Placeholder 3"/>
          <p:cNvSpPr>
            <a:spLocks noGrp="1"/>
          </p:cNvSpPr>
          <p:nvPr>
            <p:ph type="sldNum" sz="quarter" idx="10"/>
          </p:nvPr>
        </p:nvSpPr>
        <p:spPr>
          <a:xfrm>
            <a:off x="3854939" y="9445170"/>
            <a:ext cx="2949099" cy="498931"/>
          </a:xfrm>
          <a:prstGeom prst="rect">
            <a:avLst/>
          </a:prstGeom>
        </p:spPr>
        <p:txBody>
          <a:bodyPr/>
          <a:lstStyle/>
          <a:p>
            <a:fld id="{C7574F40-1275-42A8-AFEA-51C7CC288D57}" type="slidenum">
              <a:rPr lang="en-GB" smtClean="0">
                <a:solidFill>
                  <a:prstClr val="black"/>
                </a:solidFill>
              </a:rPr>
              <a:pPr/>
              <a:t>5</a:t>
            </a:fld>
            <a:endParaRPr lang="en-GB">
              <a:solidFill>
                <a:prstClr val="black"/>
              </a:solidFill>
            </a:endParaRPr>
          </a:p>
        </p:txBody>
      </p:sp>
    </p:spTree>
    <p:extLst>
      <p:ext uri="{BB962C8B-B14F-4D97-AF65-F5344CB8AC3E}">
        <p14:creationId xmlns:p14="http://schemas.microsoft.com/office/powerpoint/2010/main" val="2699473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Begun by Michael Faraday in 1825, the CHRISTMAS LECTURES are now broadcast on UK television every December and have formed part of the British Christmas tradition for generations.</a:t>
            </a:r>
            <a:r>
              <a:rPr lang="en-GB" sz="1200" b="0" i="0" kern="1200" baseline="0" dirty="0" smtClean="0">
                <a:solidFill>
                  <a:schemeClr val="tx1"/>
                </a:solidFill>
                <a:effectLst/>
                <a:latin typeface="+mn-lt"/>
                <a:ea typeface="+mn-ea"/>
                <a:cs typeface="+mn-cs"/>
              </a:rPr>
              <a:t> The Lectures have been broadcast on TV since 1936 – we think they were the very first science programme on television.</a:t>
            </a:r>
            <a:r>
              <a:rPr lang="en-GB" sz="1200" b="0" i="0" kern="1200" dirty="0" smtClean="0">
                <a:solidFill>
                  <a:schemeClr val="tx1"/>
                </a:solidFill>
                <a:effectLst/>
                <a:latin typeface="+mn-lt"/>
                <a:ea typeface="+mn-ea"/>
                <a:cs typeface="+mn-cs"/>
              </a:rPr>
              <a:t> The theme changes every year, with</a:t>
            </a:r>
            <a:r>
              <a:rPr lang="en-GB" sz="1200" b="0" i="0" kern="1200" baseline="0" dirty="0" smtClean="0">
                <a:solidFill>
                  <a:schemeClr val="tx1"/>
                </a:solidFill>
                <a:effectLst/>
                <a:latin typeface="+mn-lt"/>
                <a:ea typeface="+mn-ea"/>
                <a:cs typeface="+mn-cs"/>
              </a:rPr>
              <a:t> the Lectures</a:t>
            </a:r>
            <a:r>
              <a:rPr lang="en-GB" sz="1200" b="0" i="0" kern="1200" dirty="0" smtClean="0">
                <a:solidFill>
                  <a:schemeClr val="tx1"/>
                </a:solidFill>
                <a:effectLst/>
                <a:latin typeface="+mn-lt"/>
                <a:ea typeface="+mn-ea"/>
                <a:cs typeface="+mn-cs"/>
              </a:rPr>
              <a:t> delivered by an expert in their field. Many world-famous</a:t>
            </a:r>
            <a:r>
              <a:rPr lang="en-GB" sz="1200" b="0" i="0" kern="1200" baseline="0" dirty="0" smtClean="0">
                <a:solidFill>
                  <a:schemeClr val="tx1"/>
                </a:solidFill>
                <a:effectLst/>
                <a:latin typeface="+mn-lt"/>
                <a:ea typeface="+mn-ea"/>
                <a:cs typeface="+mn-cs"/>
              </a:rPr>
              <a:t> scientists have given the Lectures since 1925, including David Attenborough, Carl Sagan, Richard Dawkins, and our latest Lecturer Sophie Scott. You can watch all of the recent CHRISTMAS LECTURES on our website, along with many of the older ones – and more are going online all the time. Ri members and UK schools can apply for tickets to see them being filmed live – but no adults can attend without someone aged 11-17 accompanying them! To find out more about the Lectures (or Ri Membership) visit our website, www.rigb.org.</a:t>
            </a:r>
          </a:p>
          <a:p>
            <a:endParaRPr lang="en-GB" sz="1200" b="0" i="0" kern="1200" baseline="0" dirty="0" smtClean="0">
              <a:solidFill>
                <a:schemeClr val="tx1"/>
              </a:solidFill>
              <a:effectLst/>
              <a:latin typeface="+mn-lt"/>
              <a:ea typeface="+mn-ea"/>
              <a:cs typeface="+mn-cs"/>
            </a:endParaRPr>
          </a:p>
          <a:p>
            <a:r>
              <a:rPr lang="en-GB" sz="1200" b="0" i="0" kern="1200" baseline="0" dirty="0" smtClean="0">
                <a:solidFill>
                  <a:schemeClr val="tx1"/>
                </a:solidFill>
                <a:effectLst/>
                <a:latin typeface="+mn-lt"/>
                <a:ea typeface="+mn-ea"/>
                <a:cs typeface="+mn-cs"/>
              </a:rPr>
              <a:t>The first mathematics CHRISTMAS LECTURES were not until 1978, and were delivered by Professor Sir Christopher Zeeman. They were extremely popular and demonstrated all sorts of mathematical concepts, including mathematical proof – some of which you will see in your Masterclasses. In fact, the lectures were so popular that they started off the Masterclass programme and Christopher Zeeman delivered many of the sessions in the first few series of workshops in London. The most recent maths-themed CHRSITMAS LECTURES were delivered by Marcus Du </a:t>
            </a:r>
            <a:r>
              <a:rPr lang="en-GB" sz="1200" b="0" i="0" kern="1200" baseline="0" dirty="0" err="1" smtClean="0">
                <a:solidFill>
                  <a:schemeClr val="tx1"/>
                </a:solidFill>
                <a:effectLst/>
                <a:latin typeface="+mn-lt"/>
                <a:ea typeface="+mn-ea"/>
                <a:cs typeface="+mn-cs"/>
              </a:rPr>
              <a:t>Sautoy</a:t>
            </a:r>
            <a:r>
              <a:rPr lang="en-GB" sz="1200" b="0" i="0" kern="1200" baseline="0" dirty="0" smtClean="0">
                <a:solidFill>
                  <a:schemeClr val="tx1"/>
                </a:solidFill>
                <a:effectLst/>
                <a:latin typeface="+mn-lt"/>
                <a:ea typeface="+mn-ea"/>
                <a:cs typeface="+mn-cs"/>
              </a:rPr>
              <a:t> in 2006.</a:t>
            </a:r>
            <a:endParaRPr lang="en-GB" sz="1200" b="0" i="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Watch Prof Sir Christopher Zeeman’s 1978 CHRISTMAS LECTURES:</a:t>
            </a:r>
          </a:p>
          <a:p>
            <a:r>
              <a:rPr lang="en-GB" sz="1200" kern="1200" dirty="0" smtClean="0">
                <a:solidFill>
                  <a:schemeClr val="tx1"/>
                </a:solidFill>
                <a:effectLst/>
                <a:latin typeface="+mn-lt"/>
                <a:ea typeface="+mn-ea"/>
                <a:cs typeface="+mn-cs"/>
              </a:rPr>
              <a:t>http://www.rigb.org/christmas-lectures/watch/1978/mathematics-into-pictures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Watch Marcus du </a:t>
            </a:r>
            <a:r>
              <a:rPr lang="en-GB" sz="1200" kern="1200" dirty="0" err="1" smtClean="0">
                <a:solidFill>
                  <a:schemeClr val="tx1"/>
                </a:solidFill>
                <a:effectLst/>
                <a:latin typeface="+mn-lt"/>
                <a:ea typeface="+mn-ea"/>
                <a:cs typeface="+mn-cs"/>
              </a:rPr>
              <a:t>Sautoy’s</a:t>
            </a:r>
            <a:r>
              <a:rPr lang="en-GB" sz="1200" kern="1200" dirty="0" smtClean="0">
                <a:solidFill>
                  <a:schemeClr val="tx1"/>
                </a:solidFill>
                <a:effectLst/>
                <a:latin typeface="+mn-lt"/>
                <a:ea typeface="+mn-ea"/>
                <a:cs typeface="+mn-cs"/>
              </a:rPr>
              <a:t> 2006 CHRISTMAS LECTURES:</a:t>
            </a:r>
          </a:p>
          <a:p>
            <a:r>
              <a:rPr lang="en-GB" sz="1200" u="sng" kern="1200" dirty="0" smtClean="0">
                <a:solidFill>
                  <a:schemeClr val="tx1"/>
                </a:solidFill>
                <a:effectLst/>
                <a:latin typeface="+mn-lt"/>
                <a:ea typeface="+mn-ea"/>
                <a:cs typeface="+mn-cs"/>
                <a:hlinkClick r:id="rId3"/>
              </a:rPr>
              <a:t>http://www.rigb.org/christmas-lectures/watch/2006/the-num8er-my5teries/lecture-1</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54939" y="9445170"/>
            <a:ext cx="2949099" cy="498931"/>
          </a:xfrm>
          <a:prstGeom prst="rect">
            <a:avLst/>
          </a:prstGeom>
        </p:spPr>
        <p:txBody>
          <a:bodyPr/>
          <a:lstStyle/>
          <a:p>
            <a:fld id="{C7574F40-1275-42A8-AFEA-51C7CC288D57}" type="slidenum">
              <a:rPr lang="en-GB" smtClean="0">
                <a:solidFill>
                  <a:prstClr val="black"/>
                </a:solidFill>
              </a:rPr>
              <a:pPr/>
              <a:t>6</a:t>
            </a:fld>
            <a:endParaRPr lang="en-GB">
              <a:solidFill>
                <a:prstClr val="black"/>
              </a:solidFill>
            </a:endParaRPr>
          </a:p>
        </p:txBody>
      </p:sp>
    </p:spTree>
    <p:extLst>
      <p:ext uri="{BB962C8B-B14F-4D97-AF65-F5344CB8AC3E}">
        <p14:creationId xmlns:p14="http://schemas.microsoft.com/office/powerpoint/2010/main" val="18403190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We have a huge video channel on YouTube – if</a:t>
            </a:r>
            <a:r>
              <a:rPr lang="en-GB" sz="1200" kern="1200" baseline="0" dirty="0" smtClean="0">
                <a:solidFill>
                  <a:schemeClr val="tx1"/>
                </a:solidFill>
                <a:effectLst/>
                <a:latin typeface="+mn-lt"/>
                <a:ea typeface="+mn-ea"/>
                <a:cs typeface="+mn-cs"/>
              </a:rPr>
              <a:t>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a:t>
            </a:r>
            <a:r>
              <a:rPr lang="en-GB" sz="1200" kern="1200" baseline="0" dirty="0" err="1" smtClean="0">
                <a:solidFill>
                  <a:schemeClr val="tx1"/>
                </a:solidFill>
                <a:effectLst/>
                <a:latin typeface="+mn-lt"/>
                <a:ea typeface="+mn-ea"/>
                <a:cs typeface="+mn-cs"/>
              </a:rPr>
              <a:t>ExpeRimental</a:t>
            </a:r>
            <a:r>
              <a:rPr lang="en-GB" sz="1200" kern="1200" baseline="0" dirty="0" smtClean="0">
                <a:solidFill>
                  <a:schemeClr val="tx1"/>
                </a:solidFill>
                <a:effectLst/>
                <a:latin typeface="+mn-lt"/>
                <a:ea typeface="+mn-ea"/>
                <a:cs typeface="+mn-cs"/>
              </a:rPr>
              <a:t> which is mainly for parents and carers, or older brothers and sisters, all about doing science experiments at home with their children or younger siblings. As has been mentioned, r</a:t>
            </a:r>
            <a:r>
              <a:rPr lang="en-GB" sz="1200" kern="1200" dirty="0" smtClean="0">
                <a:solidFill>
                  <a:schemeClr val="tx1"/>
                </a:solidFill>
                <a:effectLst/>
                <a:latin typeface="+mn-lt"/>
                <a:ea typeface="+mn-ea"/>
                <a:cs typeface="+mn-cs"/>
              </a:rPr>
              <a:t>ecent CHRISTMAS LECTURES are available on the Ri website alongside select past Christmas Lectures – more are being digitised all the time. To watch</a:t>
            </a:r>
            <a:r>
              <a:rPr lang="en-GB" sz="1200" kern="1200" baseline="0" dirty="0" smtClean="0">
                <a:solidFill>
                  <a:schemeClr val="tx1"/>
                </a:solidFill>
                <a:effectLst/>
                <a:latin typeface="+mn-lt"/>
                <a:ea typeface="+mn-ea"/>
                <a:cs typeface="+mn-cs"/>
              </a:rPr>
              <a:t> our videos you can search for the Royal Institution on YouTube.</a:t>
            </a:r>
            <a:r>
              <a:rPr lang="en-GB" sz="1200" kern="1200" dirty="0" smtClean="0">
                <a:solidFill>
                  <a:schemeClr val="tx1"/>
                </a:solidFill>
                <a:effectLst/>
                <a:latin typeface="+mn-lt"/>
                <a:ea typeface="+mn-ea"/>
                <a:cs typeface="+mn-cs"/>
              </a:rPr>
              <a:t>  We hope that you will be able to find lots of fascinating things to watch and</a:t>
            </a:r>
            <a:r>
              <a:rPr lang="en-GB" sz="1200" kern="1200" baseline="0" dirty="0" smtClean="0">
                <a:solidFill>
                  <a:schemeClr val="tx1"/>
                </a:solidFill>
                <a:effectLst/>
                <a:latin typeface="+mn-lt"/>
                <a:ea typeface="+mn-ea"/>
                <a:cs typeface="+mn-cs"/>
              </a:rPr>
              <a:t> to help you continue your interest in science and maths once your Masterclass series has finished.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54939" y="9445170"/>
            <a:ext cx="2949099" cy="498931"/>
          </a:xfrm>
          <a:prstGeom prst="rect">
            <a:avLst/>
          </a:prstGeom>
        </p:spPr>
        <p:txBody>
          <a:bodyPr/>
          <a:lstStyle/>
          <a:p>
            <a:fld id="{C7574F40-1275-42A8-AFEA-51C7CC288D57}" type="slidenum">
              <a:rPr lang="en-GB" smtClean="0">
                <a:solidFill>
                  <a:prstClr val="black"/>
                </a:solidFill>
              </a:rPr>
              <a:pPr/>
              <a:t>7</a:t>
            </a:fld>
            <a:endParaRPr lang="en-GB">
              <a:solidFill>
                <a:prstClr val="black"/>
              </a:solidFill>
            </a:endParaRPr>
          </a:p>
        </p:txBody>
      </p:sp>
    </p:spTree>
    <p:extLst>
      <p:ext uri="{BB962C8B-B14F-4D97-AF65-F5344CB8AC3E}">
        <p14:creationId xmlns:p14="http://schemas.microsoft.com/office/powerpoint/2010/main" val="14738030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We have a huge video channel on YouTube – if</a:t>
            </a:r>
            <a:r>
              <a:rPr lang="en-GB" sz="1200" kern="1200" baseline="0" dirty="0" smtClean="0">
                <a:solidFill>
                  <a:schemeClr val="tx1"/>
                </a:solidFill>
                <a:effectLst/>
                <a:latin typeface="+mn-lt"/>
                <a:ea typeface="+mn-ea"/>
                <a:cs typeface="+mn-cs"/>
              </a:rPr>
              <a:t>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a:t>
            </a:r>
            <a:r>
              <a:rPr lang="en-GB" sz="1200" kern="1200" baseline="0" dirty="0" err="1" smtClean="0">
                <a:solidFill>
                  <a:schemeClr val="tx1"/>
                </a:solidFill>
                <a:effectLst/>
                <a:latin typeface="+mn-lt"/>
                <a:ea typeface="+mn-ea"/>
                <a:cs typeface="+mn-cs"/>
              </a:rPr>
              <a:t>ExpeRimental</a:t>
            </a:r>
            <a:r>
              <a:rPr lang="en-GB" sz="1200" kern="1200" baseline="0" dirty="0" smtClean="0">
                <a:solidFill>
                  <a:schemeClr val="tx1"/>
                </a:solidFill>
                <a:effectLst/>
                <a:latin typeface="+mn-lt"/>
                <a:ea typeface="+mn-ea"/>
                <a:cs typeface="+mn-cs"/>
              </a:rPr>
              <a:t> which is mainly for parents and carers, or older brothers and sisters, all about doing science experiments at home with their children or younger siblings. As has been mentioned, r</a:t>
            </a:r>
            <a:r>
              <a:rPr lang="en-GB" sz="1200" kern="1200" dirty="0" smtClean="0">
                <a:solidFill>
                  <a:schemeClr val="tx1"/>
                </a:solidFill>
                <a:effectLst/>
                <a:latin typeface="+mn-lt"/>
                <a:ea typeface="+mn-ea"/>
                <a:cs typeface="+mn-cs"/>
              </a:rPr>
              <a:t>ecent CHRISTMAS LECTURES are available on the Ri website alongside select past Christmas Lectures – more are being digitised all the time. To watch</a:t>
            </a:r>
            <a:r>
              <a:rPr lang="en-GB" sz="1200" kern="1200" baseline="0" dirty="0" smtClean="0">
                <a:solidFill>
                  <a:schemeClr val="tx1"/>
                </a:solidFill>
                <a:effectLst/>
                <a:latin typeface="+mn-lt"/>
                <a:ea typeface="+mn-ea"/>
                <a:cs typeface="+mn-cs"/>
              </a:rPr>
              <a:t> our videos you can search for the Royal Institution on YouTube.</a:t>
            </a:r>
            <a:r>
              <a:rPr lang="en-GB" sz="1200" kern="1200" dirty="0" smtClean="0">
                <a:solidFill>
                  <a:schemeClr val="tx1"/>
                </a:solidFill>
                <a:effectLst/>
                <a:latin typeface="+mn-lt"/>
                <a:ea typeface="+mn-ea"/>
                <a:cs typeface="+mn-cs"/>
              </a:rPr>
              <a:t>  We hope that you will be able to find lots of fascinating things to watch and</a:t>
            </a:r>
            <a:r>
              <a:rPr lang="en-GB" sz="1200" kern="1200" baseline="0" dirty="0" smtClean="0">
                <a:solidFill>
                  <a:schemeClr val="tx1"/>
                </a:solidFill>
                <a:effectLst/>
                <a:latin typeface="+mn-lt"/>
                <a:ea typeface="+mn-ea"/>
                <a:cs typeface="+mn-cs"/>
              </a:rPr>
              <a:t> to help you continue your interest in science and maths once your Masterclass series has finished.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54939" y="9445170"/>
            <a:ext cx="2949099" cy="498931"/>
          </a:xfrm>
          <a:prstGeom prst="rect">
            <a:avLst/>
          </a:prstGeom>
        </p:spPr>
        <p:txBody>
          <a:bodyPr/>
          <a:lstStyle/>
          <a:p>
            <a:fld id="{C7574F40-1275-42A8-AFEA-51C7CC288D57}" type="slidenum">
              <a:rPr lang="en-GB" smtClean="0">
                <a:solidFill>
                  <a:prstClr val="black"/>
                </a:solidFill>
              </a:rPr>
              <a:pPr/>
              <a:t>8</a:t>
            </a:fld>
            <a:endParaRPr lang="en-GB">
              <a:solidFill>
                <a:prstClr val="black"/>
              </a:solidFill>
            </a:endParaRPr>
          </a:p>
        </p:txBody>
      </p:sp>
    </p:spTree>
    <p:extLst>
      <p:ext uri="{BB962C8B-B14F-4D97-AF65-F5344CB8AC3E}">
        <p14:creationId xmlns:p14="http://schemas.microsoft.com/office/powerpoint/2010/main" val="33389644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We have a huge video channel on YouTube – if</a:t>
            </a:r>
            <a:r>
              <a:rPr lang="en-GB" sz="1200" kern="1200" baseline="0" dirty="0" smtClean="0">
                <a:solidFill>
                  <a:schemeClr val="tx1"/>
                </a:solidFill>
                <a:effectLst/>
                <a:latin typeface="+mn-lt"/>
                <a:ea typeface="+mn-ea"/>
                <a:cs typeface="+mn-cs"/>
              </a:rPr>
              <a:t>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a:t>
            </a:r>
            <a:r>
              <a:rPr lang="en-GB" sz="1200" kern="1200" baseline="0" dirty="0" err="1" smtClean="0">
                <a:solidFill>
                  <a:schemeClr val="tx1"/>
                </a:solidFill>
                <a:effectLst/>
                <a:latin typeface="+mn-lt"/>
                <a:ea typeface="+mn-ea"/>
                <a:cs typeface="+mn-cs"/>
              </a:rPr>
              <a:t>ExpeRimental</a:t>
            </a:r>
            <a:r>
              <a:rPr lang="en-GB" sz="1200" kern="1200" baseline="0" dirty="0" smtClean="0">
                <a:solidFill>
                  <a:schemeClr val="tx1"/>
                </a:solidFill>
                <a:effectLst/>
                <a:latin typeface="+mn-lt"/>
                <a:ea typeface="+mn-ea"/>
                <a:cs typeface="+mn-cs"/>
              </a:rPr>
              <a:t> which is mainly for parents and carers, or older brothers and sisters, all about doing science experiments at home with their children or younger siblings. As has been mentioned, r</a:t>
            </a:r>
            <a:r>
              <a:rPr lang="en-GB" sz="1200" kern="1200" dirty="0" smtClean="0">
                <a:solidFill>
                  <a:schemeClr val="tx1"/>
                </a:solidFill>
                <a:effectLst/>
                <a:latin typeface="+mn-lt"/>
                <a:ea typeface="+mn-ea"/>
                <a:cs typeface="+mn-cs"/>
              </a:rPr>
              <a:t>ecent CHRISTMAS LECTURES are available on the Ri website alongside select past Christmas Lectures – more are being digitised all the time. To watch</a:t>
            </a:r>
            <a:r>
              <a:rPr lang="en-GB" sz="1200" kern="1200" baseline="0" dirty="0" smtClean="0">
                <a:solidFill>
                  <a:schemeClr val="tx1"/>
                </a:solidFill>
                <a:effectLst/>
                <a:latin typeface="+mn-lt"/>
                <a:ea typeface="+mn-ea"/>
                <a:cs typeface="+mn-cs"/>
              </a:rPr>
              <a:t> our videos you can search for the Royal Institution on YouTube.</a:t>
            </a:r>
            <a:r>
              <a:rPr lang="en-GB" sz="1200" kern="1200" dirty="0" smtClean="0">
                <a:solidFill>
                  <a:schemeClr val="tx1"/>
                </a:solidFill>
                <a:effectLst/>
                <a:latin typeface="+mn-lt"/>
                <a:ea typeface="+mn-ea"/>
                <a:cs typeface="+mn-cs"/>
              </a:rPr>
              <a:t>  We hope that you will be able to find lots of fascinating things to watch and</a:t>
            </a:r>
            <a:r>
              <a:rPr lang="en-GB" sz="1200" kern="1200" baseline="0" dirty="0" smtClean="0">
                <a:solidFill>
                  <a:schemeClr val="tx1"/>
                </a:solidFill>
                <a:effectLst/>
                <a:latin typeface="+mn-lt"/>
                <a:ea typeface="+mn-ea"/>
                <a:cs typeface="+mn-cs"/>
              </a:rPr>
              <a:t> to help you continue your interest in science and maths once your Masterclass series has finished.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54939" y="9445170"/>
            <a:ext cx="2949099" cy="498931"/>
          </a:xfrm>
          <a:prstGeom prst="rect">
            <a:avLst/>
          </a:prstGeom>
        </p:spPr>
        <p:txBody>
          <a:bodyPr/>
          <a:lstStyle/>
          <a:p>
            <a:fld id="{C7574F40-1275-42A8-AFEA-51C7CC288D57}" type="slidenum">
              <a:rPr lang="en-GB" smtClean="0">
                <a:solidFill>
                  <a:prstClr val="black"/>
                </a:solidFill>
              </a:rPr>
              <a:pPr/>
              <a:t>9</a:t>
            </a:fld>
            <a:endParaRPr lang="en-GB">
              <a:solidFill>
                <a:prstClr val="black"/>
              </a:solidFill>
            </a:endParaRPr>
          </a:p>
        </p:txBody>
      </p:sp>
    </p:spTree>
    <p:extLst>
      <p:ext uri="{BB962C8B-B14F-4D97-AF65-F5344CB8AC3E}">
        <p14:creationId xmlns:p14="http://schemas.microsoft.com/office/powerpoint/2010/main" val="4020844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normAutofit/>
          </a:bodyPr>
          <a:lstStyle>
            <a:lvl1pPr algn="ctr">
              <a:defRPr sz="54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20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sz="1050">
                <a:latin typeface="Verdana" panose="020B0604030504040204" pitchFamily="34" charset="0"/>
                <a:ea typeface="Verdana" panose="020B0604030504040204" pitchFamily="34" charset="0"/>
                <a:cs typeface="Verdana" panose="020B0604030504040204" pitchFamily="34" charset="0"/>
              </a:defRPr>
            </a:lvl1pPr>
          </a:lstStyle>
          <a:p>
            <a:fld id="{0276D8CD-1051-4C98-B983-D9832CF87256}" type="datetimeFigureOut">
              <a:rPr lang="en-GB" smtClean="0"/>
              <a:pPr/>
              <a:t>30/08/2018</a:t>
            </a:fld>
            <a:endParaRPr lang="en-GB"/>
          </a:p>
        </p:txBody>
      </p:sp>
      <p:sp>
        <p:nvSpPr>
          <p:cNvPr id="5" name="Footer Placeholder 4"/>
          <p:cNvSpPr>
            <a:spLocks noGrp="1"/>
          </p:cNvSpPr>
          <p:nvPr>
            <p:ph type="ftr" sz="quarter" idx="11"/>
          </p:nvPr>
        </p:nvSpPr>
        <p:spPr/>
        <p:txBody>
          <a:bodyPr/>
          <a:lstStyle>
            <a:lvl1pPr>
              <a:defRPr sz="105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endParaRPr lang="en-GB"/>
          </a:p>
        </p:txBody>
      </p:sp>
      <p:sp>
        <p:nvSpPr>
          <p:cNvPr id="6" name="Slide Number Placeholder 5"/>
          <p:cNvSpPr>
            <a:spLocks noGrp="1"/>
          </p:cNvSpPr>
          <p:nvPr>
            <p:ph type="sldNum" sz="quarter" idx="12"/>
          </p:nvPr>
        </p:nvSpPr>
        <p:spPr/>
        <p:txBody>
          <a:bodyPr/>
          <a:lstStyle>
            <a:lvl1pPr>
              <a:defRPr sz="105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1AD4C703-5333-43C5-80DC-660F086F5BF6}" type="slidenum">
              <a:rPr lang="en-GB" smtClean="0"/>
              <a:pPr/>
              <a:t>‹#›</a:t>
            </a:fld>
            <a:endParaRPr lang="en-GB"/>
          </a:p>
        </p:txBody>
      </p:sp>
    </p:spTree>
    <p:extLst>
      <p:ext uri="{BB962C8B-B14F-4D97-AF65-F5344CB8AC3E}">
        <p14:creationId xmlns:p14="http://schemas.microsoft.com/office/powerpoint/2010/main" val="7571663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lvl1pPr>
              <a:defRPr sz="24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vl2pPr>
              <a:defRPr sz="20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2pPr>
            <a:lvl3pPr>
              <a:defRPr sz="1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3pPr>
            <a:lvl4pPr>
              <a:defRPr sz="16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4pPr>
            <a:lvl5pPr>
              <a:defRPr sz="16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0276D8CD-1051-4C98-B983-D9832CF87256}" type="datetimeFigureOut">
              <a:rPr lang="en-GB" smtClean="0"/>
              <a:pPr/>
              <a:t>30/08/2018</a:t>
            </a:fld>
            <a:endParaRPr lang="en-GB"/>
          </a:p>
        </p:txBody>
      </p:sp>
      <p:sp>
        <p:nvSpPr>
          <p:cNvPr id="5" name="Footer Placeholder 4"/>
          <p:cNvSpPr>
            <a:spLocks noGrp="1"/>
          </p:cNvSpPr>
          <p:nvPr>
            <p:ph type="ftr" sz="quarter" idx="11"/>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endParaRPr lang="en-GB"/>
          </a:p>
        </p:txBody>
      </p:sp>
      <p:sp>
        <p:nvSpPr>
          <p:cNvPr id="6" name="Slide Number Placeholder 5"/>
          <p:cNvSpPr>
            <a:spLocks noGrp="1"/>
          </p:cNvSpPr>
          <p:nvPr>
            <p:ph type="sldNum" sz="quarter" idx="12"/>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1AD4C703-5333-43C5-80DC-660F086F5BF6}" type="slidenum">
              <a:rPr lang="en-GB" smtClean="0"/>
              <a:pPr/>
              <a:t>‹#›</a:t>
            </a:fld>
            <a:endParaRPr lang="en-GB"/>
          </a:p>
        </p:txBody>
      </p:sp>
    </p:spTree>
    <p:extLst>
      <p:ext uri="{BB962C8B-B14F-4D97-AF65-F5344CB8AC3E}">
        <p14:creationId xmlns:p14="http://schemas.microsoft.com/office/powerpoint/2010/main" val="13593302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lvl1pPr>
              <a:defRPr sz="40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lvl1pPr>
              <a:defRPr sz="24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vl2pPr>
              <a:defRPr sz="20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2pPr>
            <a:lvl3pPr>
              <a:defRPr sz="1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3pPr>
            <a:lvl4pPr>
              <a:defRPr sz="16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4pPr>
            <a:lvl5pPr>
              <a:defRPr sz="16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0276D8CD-1051-4C98-B983-D9832CF87256}" type="datetimeFigureOut">
              <a:rPr lang="en-GB" smtClean="0"/>
              <a:pPr/>
              <a:t>30/08/2018</a:t>
            </a:fld>
            <a:endParaRPr lang="en-GB"/>
          </a:p>
        </p:txBody>
      </p:sp>
      <p:sp>
        <p:nvSpPr>
          <p:cNvPr id="5" name="Footer Placeholder 4"/>
          <p:cNvSpPr>
            <a:spLocks noGrp="1"/>
          </p:cNvSpPr>
          <p:nvPr>
            <p:ph type="ftr" sz="quarter" idx="11"/>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endParaRPr lang="en-GB"/>
          </a:p>
        </p:txBody>
      </p:sp>
      <p:sp>
        <p:nvSpPr>
          <p:cNvPr id="6" name="Slide Number Placeholder 5"/>
          <p:cNvSpPr>
            <a:spLocks noGrp="1"/>
          </p:cNvSpPr>
          <p:nvPr>
            <p:ph type="sldNum" sz="quarter" idx="12"/>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1AD4C703-5333-43C5-80DC-660F086F5BF6}" type="slidenum">
              <a:rPr lang="en-GB" smtClean="0"/>
              <a:pPr/>
              <a:t>‹#›</a:t>
            </a:fld>
            <a:endParaRPr lang="en-GB"/>
          </a:p>
        </p:txBody>
      </p:sp>
    </p:spTree>
    <p:extLst>
      <p:ext uri="{BB962C8B-B14F-4D97-AF65-F5344CB8AC3E}">
        <p14:creationId xmlns:p14="http://schemas.microsoft.com/office/powerpoint/2010/main" val="18240927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dirty="0"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276D8CD-1051-4C98-B983-D9832CF87256}" type="datetimeFigureOut">
              <a:rPr lang="en-GB" smtClean="0">
                <a:solidFill>
                  <a:prstClr val="black">
                    <a:tint val="75000"/>
                  </a:prstClr>
                </a:solidFill>
              </a:rPr>
              <a:pPr/>
              <a:t>30/08/2018</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1AD4C703-5333-43C5-80DC-660F086F5BF6}"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1525850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276D8CD-1051-4C98-B983-D9832CF87256}" type="datetimeFigureOut">
              <a:rPr lang="en-GB" smtClean="0">
                <a:solidFill>
                  <a:prstClr val="black">
                    <a:tint val="75000"/>
                  </a:prstClr>
                </a:solidFill>
              </a:rPr>
              <a:pPr/>
              <a:t>30/08/2018</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1AD4C703-5333-43C5-80DC-660F086F5BF6}"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1580130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9" y="1709740"/>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9" y="4589465"/>
            <a:ext cx="78867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276D8CD-1051-4C98-B983-D9832CF87256}" type="datetimeFigureOut">
              <a:rPr lang="en-GB" smtClean="0">
                <a:solidFill>
                  <a:prstClr val="black">
                    <a:tint val="75000"/>
                  </a:prstClr>
                </a:solidFill>
              </a:rPr>
              <a:pPr/>
              <a:t>30/08/2018</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1AD4C703-5333-43C5-80DC-660F086F5BF6}"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7507974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1"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1"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276D8CD-1051-4C98-B983-D9832CF87256}" type="datetimeFigureOut">
              <a:rPr lang="en-GB" smtClean="0">
                <a:solidFill>
                  <a:prstClr val="black">
                    <a:tint val="75000"/>
                  </a:prstClr>
                </a:solidFill>
              </a:rPr>
              <a:pPr/>
              <a:t>30/08/2018</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1AD4C703-5333-43C5-80DC-660F086F5BF6}"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2283557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2" y="365127"/>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4"/>
            <a:ext cx="3868340"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6"/>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1" y="1681164"/>
            <a:ext cx="3887391"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1" y="2505076"/>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276D8CD-1051-4C98-B983-D9832CF87256}" type="datetimeFigureOut">
              <a:rPr lang="en-GB" smtClean="0">
                <a:solidFill>
                  <a:prstClr val="black">
                    <a:tint val="75000"/>
                  </a:prstClr>
                </a:solidFill>
              </a:rPr>
              <a:pPr/>
              <a:t>30/08/2018</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1AD4C703-5333-43C5-80DC-660F086F5BF6}"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5440856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276D8CD-1051-4C98-B983-D9832CF87256}" type="datetimeFigureOut">
              <a:rPr lang="en-GB" smtClean="0">
                <a:solidFill>
                  <a:prstClr val="black">
                    <a:tint val="75000"/>
                  </a:prstClr>
                </a:solidFill>
              </a:rPr>
              <a:pPr/>
              <a:t>30/08/2018</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1AD4C703-5333-43C5-80DC-660F086F5BF6}"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6019009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76D8CD-1051-4C98-B983-D9832CF87256}" type="datetimeFigureOut">
              <a:rPr lang="en-GB" smtClean="0">
                <a:solidFill>
                  <a:prstClr val="black">
                    <a:tint val="75000"/>
                  </a:prstClr>
                </a:solidFill>
              </a:rPr>
              <a:pPr/>
              <a:t>30/08/2018</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1AD4C703-5333-43C5-80DC-660F086F5BF6}"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7277462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7"/>
            <a:ext cx="462915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9"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76D8CD-1051-4C98-B983-D9832CF87256}" type="datetimeFigureOut">
              <a:rPr lang="en-GB" smtClean="0">
                <a:solidFill>
                  <a:prstClr val="black">
                    <a:tint val="75000"/>
                  </a:prstClr>
                </a:solidFill>
              </a:rPr>
              <a:pPr/>
              <a:t>30/08/2018</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1AD4C703-5333-43C5-80DC-660F086F5BF6}"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225749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sz="2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vl2pPr>
              <a:defRPr sz="24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2pPr>
            <a:lvl3pPr>
              <a:defRPr sz="20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3pPr>
            <a:lvl4pPr>
              <a:defRPr sz="1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4pPr>
            <a:lvl5pPr>
              <a:defRPr sz="1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sz="105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0276D8CD-1051-4C98-B983-D9832CF87256}" type="datetimeFigureOut">
              <a:rPr lang="en-GB" smtClean="0"/>
              <a:pPr/>
              <a:t>30/08/2018</a:t>
            </a:fld>
            <a:endParaRPr lang="en-GB"/>
          </a:p>
        </p:txBody>
      </p:sp>
      <p:sp>
        <p:nvSpPr>
          <p:cNvPr id="5" name="Footer Placeholder 4"/>
          <p:cNvSpPr>
            <a:spLocks noGrp="1"/>
          </p:cNvSpPr>
          <p:nvPr>
            <p:ph type="ftr" sz="quarter" idx="11"/>
          </p:nvPr>
        </p:nvSpPr>
        <p:spPr/>
        <p:txBody>
          <a:bodyPr/>
          <a:lstStyle>
            <a:lvl1pPr>
              <a:defRPr sz="105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endParaRPr lang="en-GB"/>
          </a:p>
        </p:txBody>
      </p:sp>
      <p:sp>
        <p:nvSpPr>
          <p:cNvPr id="6" name="Slide Number Placeholder 5"/>
          <p:cNvSpPr>
            <a:spLocks noGrp="1"/>
          </p:cNvSpPr>
          <p:nvPr>
            <p:ph type="sldNum" sz="quarter" idx="12"/>
          </p:nvPr>
        </p:nvSpPr>
        <p:spPr/>
        <p:txBody>
          <a:bodyPr/>
          <a:lstStyle>
            <a:lvl1pPr>
              <a:defRPr sz="105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1AD4C703-5333-43C5-80DC-660F086F5BF6}" type="slidenum">
              <a:rPr lang="en-GB" smtClean="0"/>
              <a:pPr/>
              <a:t>‹#›</a:t>
            </a:fld>
            <a:endParaRPr lang="en-GB"/>
          </a:p>
        </p:txBody>
      </p:sp>
    </p:spTree>
    <p:extLst>
      <p:ext uri="{BB962C8B-B14F-4D97-AF65-F5344CB8AC3E}">
        <p14:creationId xmlns:p14="http://schemas.microsoft.com/office/powerpoint/2010/main" val="3616487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7"/>
            <a:ext cx="4629151"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9"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76D8CD-1051-4C98-B983-D9832CF87256}" type="datetimeFigureOut">
              <a:rPr lang="en-GB" smtClean="0">
                <a:solidFill>
                  <a:prstClr val="black">
                    <a:tint val="75000"/>
                  </a:prstClr>
                </a:solidFill>
              </a:rPr>
              <a:pPr/>
              <a:t>30/08/2018</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1AD4C703-5333-43C5-80DC-660F086F5BF6}"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3798793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276D8CD-1051-4C98-B983-D9832CF87256}" type="datetimeFigureOut">
              <a:rPr lang="en-GB" smtClean="0">
                <a:solidFill>
                  <a:prstClr val="black">
                    <a:tint val="75000"/>
                  </a:prstClr>
                </a:solidFill>
              </a:rPr>
              <a:pPr/>
              <a:t>30/08/2018</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1AD4C703-5333-43C5-80DC-660F086F5BF6}"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2956368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276D8CD-1051-4C98-B983-D9832CF87256}" type="datetimeFigureOut">
              <a:rPr lang="en-GB" smtClean="0">
                <a:solidFill>
                  <a:prstClr val="black">
                    <a:tint val="75000"/>
                  </a:prstClr>
                </a:solidFill>
              </a:rPr>
              <a:pPr/>
              <a:t>30/08/2018</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1AD4C703-5333-43C5-80DC-660F086F5BF6}"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7436087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47664" y="404665"/>
            <a:ext cx="7139136" cy="940966"/>
          </a:xfrm>
        </p:spPr>
        <p:txBody>
          <a:bodyPr>
            <a:normAutofit/>
          </a:bodyPr>
          <a:lstStyle>
            <a:lvl1pPr algn="l">
              <a:defRPr sz="4000">
                <a:latin typeface="+mj-lt"/>
              </a:defRPr>
            </a:lvl1pPr>
          </a:lstStyle>
          <a:p>
            <a:r>
              <a:rPr lang="en-US" dirty="0" smtClean="0"/>
              <a:t>Basic slide with image</a:t>
            </a:r>
            <a:endParaRPr lang="en-GB" dirty="0"/>
          </a:p>
        </p:txBody>
      </p:sp>
      <p:sp>
        <p:nvSpPr>
          <p:cNvPr id="3" name="Content Placeholder 2"/>
          <p:cNvSpPr>
            <a:spLocks noGrp="1"/>
          </p:cNvSpPr>
          <p:nvPr>
            <p:ph idx="1" hasCustomPrompt="1"/>
          </p:nvPr>
        </p:nvSpPr>
        <p:spPr>
          <a:xfrm>
            <a:off x="467544" y="2348881"/>
            <a:ext cx="4330824" cy="3489251"/>
          </a:xfrm>
        </p:spPr>
        <p:txBody>
          <a:bodyPr/>
          <a:lstStyle>
            <a:lvl1pPr marL="342891" marR="0" indent="-342891" algn="l" defTabSz="914377" rtl="0" eaLnBrk="1" fontAlgn="auto" latinLnBrk="0" hangingPunct="1">
              <a:lnSpc>
                <a:spcPct val="100000"/>
              </a:lnSpc>
              <a:spcBef>
                <a:spcPct val="20000"/>
              </a:spcBef>
              <a:spcAft>
                <a:spcPts val="0"/>
              </a:spcAft>
              <a:buClrTx/>
              <a:buSzTx/>
              <a:buFont typeface="Arial" pitchFamily="34" charset="0"/>
              <a:buChar char="•"/>
              <a:tabLst/>
              <a:defRPr baseline="0">
                <a:latin typeface="+mj-lt"/>
                <a:cs typeface="Arial" pitchFamily="34" charset="0"/>
              </a:defRPr>
            </a:lvl1pPr>
            <a:lvl2pPr>
              <a:defRPr baseline="0"/>
            </a:lvl2pPr>
            <a:lvl3pPr>
              <a:defRPr baseline="0"/>
            </a:lvl3pPr>
            <a:lvl4pPr>
              <a:buNone/>
              <a:defRPr/>
            </a:lvl4pPr>
          </a:lstStyle>
          <a:p>
            <a:pPr marL="342891" marR="0" lvl="0" indent="-342891" algn="l" defTabSz="914377" rtl="0" eaLnBrk="1" fontAlgn="auto" latinLnBrk="0" hangingPunct="1">
              <a:lnSpc>
                <a:spcPct val="100000"/>
              </a:lnSpc>
              <a:spcBef>
                <a:spcPct val="20000"/>
              </a:spcBef>
              <a:spcAft>
                <a:spcPts val="0"/>
              </a:spcAft>
              <a:buClrTx/>
              <a:buSzTx/>
              <a:buFont typeface="Arial" pitchFamily="34" charset="0"/>
              <a:buChar char="•"/>
              <a:tabLst/>
              <a:defRPr/>
            </a:pPr>
            <a:r>
              <a:rPr lang="en-GB" dirty="0" smtClean="0"/>
              <a:t>Images should be in shapes with cut-off corners. Insert image, then open the ‘picture tools’ tab, and select Picture Shape. Choose the cut-off corners shape.</a:t>
            </a:r>
            <a:endParaRPr lang="en-US" dirty="0" smtClean="0"/>
          </a:p>
          <a:p>
            <a:pPr lvl="0"/>
            <a:endParaRPr lang="en-GB" dirty="0" smtClean="0"/>
          </a:p>
        </p:txBody>
      </p:sp>
      <p:sp>
        <p:nvSpPr>
          <p:cNvPr id="15" name="Text Placeholder 14"/>
          <p:cNvSpPr>
            <a:spLocks noGrp="1"/>
          </p:cNvSpPr>
          <p:nvPr>
            <p:ph type="body" sz="quarter" idx="10" hasCustomPrompt="1"/>
          </p:nvPr>
        </p:nvSpPr>
        <p:spPr>
          <a:xfrm>
            <a:off x="1907705" y="1412776"/>
            <a:ext cx="6696075" cy="792162"/>
          </a:xfrm>
        </p:spPr>
        <p:txBody>
          <a:bodyPr>
            <a:normAutofit/>
          </a:bodyPr>
          <a:lstStyle>
            <a:lvl1pPr>
              <a:buNone/>
              <a:defRPr sz="2000">
                <a:solidFill>
                  <a:schemeClr val="accent5"/>
                </a:solidFill>
                <a:latin typeface="+mj-lt"/>
              </a:defRPr>
            </a:lvl1pPr>
          </a:lstStyle>
          <a:p>
            <a:pPr lvl="0"/>
            <a:r>
              <a:rPr lang="en-US" dirty="0" smtClean="0"/>
              <a:t>Subtitle if needed</a:t>
            </a:r>
            <a:endParaRPr lang="en-GB" dirty="0"/>
          </a:p>
        </p:txBody>
      </p:sp>
      <p:sp>
        <p:nvSpPr>
          <p:cNvPr id="14" name="Picture Placeholder 13"/>
          <p:cNvSpPr>
            <a:spLocks noGrp="1"/>
          </p:cNvSpPr>
          <p:nvPr>
            <p:ph type="pic" sz="quarter" idx="11"/>
          </p:nvPr>
        </p:nvSpPr>
        <p:spPr>
          <a:xfrm>
            <a:off x="5364164" y="2349501"/>
            <a:ext cx="3311525" cy="3527425"/>
          </a:xfrm>
          <a:prstGeom prst="snip2DiagRect">
            <a:avLst/>
          </a:prstGeom>
        </p:spPr>
        <p:txBody>
          <a:bodyPr/>
          <a:lstStyle>
            <a:lvl1pPr>
              <a:defRPr>
                <a:latin typeface="+mj-lt"/>
              </a:defRPr>
            </a:lvl1pPr>
          </a:lstStyle>
          <a:p>
            <a:r>
              <a:rPr lang="en-US" smtClean="0"/>
              <a:t>Click icon to add picture</a:t>
            </a:r>
            <a:endParaRPr lang="en-GB" dirty="0"/>
          </a:p>
        </p:txBody>
      </p:sp>
    </p:spTree>
    <p:extLst>
      <p:ext uri="{BB962C8B-B14F-4D97-AF65-F5344CB8AC3E}">
        <p14:creationId xmlns:p14="http://schemas.microsoft.com/office/powerpoint/2010/main" val="3326810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54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0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0276D8CD-1051-4C98-B983-D9832CF87256}" type="datetimeFigureOut">
              <a:rPr lang="en-GB" smtClean="0"/>
              <a:pPr/>
              <a:t>30/08/2018</a:t>
            </a:fld>
            <a:endParaRPr lang="en-GB"/>
          </a:p>
        </p:txBody>
      </p:sp>
      <p:sp>
        <p:nvSpPr>
          <p:cNvPr id="5" name="Footer Placeholder 4"/>
          <p:cNvSpPr>
            <a:spLocks noGrp="1"/>
          </p:cNvSpPr>
          <p:nvPr>
            <p:ph type="ftr" sz="quarter" idx="11"/>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endParaRPr lang="en-GB"/>
          </a:p>
        </p:txBody>
      </p:sp>
      <p:sp>
        <p:nvSpPr>
          <p:cNvPr id="6" name="Slide Number Placeholder 5"/>
          <p:cNvSpPr>
            <a:spLocks noGrp="1"/>
          </p:cNvSpPr>
          <p:nvPr>
            <p:ph type="sldNum" sz="quarter" idx="12"/>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1AD4C703-5333-43C5-80DC-660F086F5BF6}" type="slidenum">
              <a:rPr lang="en-GB" smtClean="0"/>
              <a:pPr/>
              <a:t>‹#›</a:t>
            </a:fld>
            <a:endParaRPr lang="en-GB"/>
          </a:p>
        </p:txBody>
      </p:sp>
    </p:spTree>
    <p:extLst>
      <p:ext uri="{BB962C8B-B14F-4D97-AF65-F5344CB8AC3E}">
        <p14:creationId xmlns:p14="http://schemas.microsoft.com/office/powerpoint/2010/main" val="1800733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lvl1pPr>
              <a:defRPr sz="24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vl2pPr>
              <a:defRPr sz="20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2pPr>
            <a:lvl3pPr>
              <a:defRPr sz="1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3pPr>
            <a:lvl4pPr>
              <a:defRPr sz="16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4pPr>
            <a:lvl5pPr>
              <a:defRPr sz="16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lvl1pPr>
              <a:defRPr sz="24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vl2pPr>
              <a:defRPr sz="20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2pPr>
            <a:lvl3pPr>
              <a:defRPr sz="1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3pPr>
            <a:lvl4pPr>
              <a:defRPr sz="16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4pPr>
            <a:lvl5pPr>
              <a:defRPr sz="16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0276D8CD-1051-4C98-B983-D9832CF87256}" type="datetimeFigureOut">
              <a:rPr lang="en-GB" smtClean="0"/>
              <a:pPr/>
              <a:t>30/08/2018</a:t>
            </a:fld>
            <a:endParaRPr lang="en-GB"/>
          </a:p>
        </p:txBody>
      </p:sp>
      <p:sp>
        <p:nvSpPr>
          <p:cNvPr id="6" name="Footer Placeholder 5"/>
          <p:cNvSpPr>
            <a:spLocks noGrp="1"/>
          </p:cNvSpPr>
          <p:nvPr>
            <p:ph type="ftr" sz="quarter" idx="11"/>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endParaRPr lang="en-GB"/>
          </a:p>
        </p:txBody>
      </p:sp>
      <p:sp>
        <p:nvSpPr>
          <p:cNvPr id="7" name="Slide Number Placeholder 6"/>
          <p:cNvSpPr>
            <a:spLocks noGrp="1"/>
          </p:cNvSpPr>
          <p:nvPr>
            <p:ph type="sldNum" sz="quarter" idx="12"/>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1AD4C703-5333-43C5-80DC-660F086F5BF6}" type="slidenum">
              <a:rPr lang="en-GB" smtClean="0"/>
              <a:pPr/>
              <a:t>‹#›</a:t>
            </a:fld>
            <a:endParaRPr lang="en-GB"/>
          </a:p>
        </p:txBody>
      </p:sp>
    </p:spTree>
    <p:extLst>
      <p:ext uri="{BB962C8B-B14F-4D97-AF65-F5344CB8AC3E}">
        <p14:creationId xmlns:p14="http://schemas.microsoft.com/office/powerpoint/2010/main" val="2710843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lvl1pPr>
              <a:defRPr sz="40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000" b="1">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lvl1pPr>
              <a:defRPr sz="24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vl2pPr>
              <a:defRPr sz="20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2pPr>
            <a:lvl3pPr>
              <a:defRPr sz="1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3pPr>
            <a:lvl4pPr>
              <a:defRPr sz="16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4pPr>
            <a:lvl5pPr>
              <a:defRPr sz="16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000" b="1">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lvl1pPr>
              <a:defRPr sz="24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vl2pPr>
              <a:defRPr sz="20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2pPr>
            <a:lvl3pPr>
              <a:defRPr sz="1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3pPr>
            <a:lvl4pPr>
              <a:defRPr sz="16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4pPr>
            <a:lvl5pPr>
              <a:defRPr sz="16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0276D8CD-1051-4C98-B983-D9832CF87256}" type="datetimeFigureOut">
              <a:rPr lang="en-GB" smtClean="0"/>
              <a:pPr/>
              <a:t>30/08/2018</a:t>
            </a:fld>
            <a:endParaRPr lang="en-GB"/>
          </a:p>
        </p:txBody>
      </p:sp>
      <p:sp>
        <p:nvSpPr>
          <p:cNvPr id="8" name="Footer Placeholder 7"/>
          <p:cNvSpPr>
            <a:spLocks noGrp="1"/>
          </p:cNvSpPr>
          <p:nvPr>
            <p:ph type="ftr" sz="quarter" idx="11"/>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endParaRPr lang="en-GB"/>
          </a:p>
        </p:txBody>
      </p:sp>
      <p:sp>
        <p:nvSpPr>
          <p:cNvPr id="9" name="Slide Number Placeholder 8"/>
          <p:cNvSpPr>
            <a:spLocks noGrp="1"/>
          </p:cNvSpPr>
          <p:nvPr>
            <p:ph type="sldNum" sz="quarter" idx="12"/>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1AD4C703-5333-43C5-80DC-660F086F5BF6}" type="slidenum">
              <a:rPr lang="en-GB" smtClean="0"/>
              <a:pPr/>
              <a:t>‹#›</a:t>
            </a:fld>
            <a:endParaRPr lang="en-GB"/>
          </a:p>
        </p:txBody>
      </p:sp>
    </p:spTree>
    <p:extLst>
      <p:ext uri="{BB962C8B-B14F-4D97-AF65-F5344CB8AC3E}">
        <p14:creationId xmlns:p14="http://schemas.microsoft.com/office/powerpoint/2010/main" val="1009022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0276D8CD-1051-4C98-B983-D9832CF87256}" type="datetimeFigureOut">
              <a:rPr lang="en-GB" smtClean="0"/>
              <a:pPr/>
              <a:t>30/08/2018</a:t>
            </a:fld>
            <a:endParaRPr lang="en-GB"/>
          </a:p>
        </p:txBody>
      </p:sp>
      <p:sp>
        <p:nvSpPr>
          <p:cNvPr id="4" name="Footer Placeholder 3"/>
          <p:cNvSpPr>
            <a:spLocks noGrp="1"/>
          </p:cNvSpPr>
          <p:nvPr>
            <p:ph type="ftr" sz="quarter" idx="11"/>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endParaRPr lang="en-GB"/>
          </a:p>
        </p:txBody>
      </p:sp>
      <p:sp>
        <p:nvSpPr>
          <p:cNvPr id="5" name="Slide Number Placeholder 4"/>
          <p:cNvSpPr>
            <a:spLocks noGrp="1"/>
          </p:cNvSpPr>
          <p:nvPr>
            <p:ph type="sldNum" sz="quarter" idx="12"/>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1AD4C703-5333-43C5-80DC-660F086F5BF6}" type="slidenum">
              <a:rPr lang="en-GB" smtClean="0"/>
              <a:pPr/>
              <a:t>‹#›</a:t>
            </a:fld>
            <a:endParaRPr lang="en-GB"/>
          </a:p>
        </p:txBody>
      </p:sp>
    </p:spTree>
    <p:extLst>
      <p:ext uri="{BB962C8B-B14F-4D97-AF65-F5344CB8AC3E}">
        <p14:creationId xmlns:p14="http://schemas.microsoft.com/office/powerpoint/2010/main" val="109631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0276D8CD-1051-4C98-B983-D9832CF87256}" type="datetimeFigureOut">
              <a:rPr lang="en-GB" smtClean="0"/>
              <a:pPr/>
              <a:t>30/08/2018</a:t>
            </a:fld>
            <a:endParaRPr lang="en-GB"/>
          </a:p>
        </p:txBody>
      </p:sp>
      <p:sp>
        <p:nvSpPr>
          <p:cNvPr id="3" name="Footer Placeholder 2"/>
          <p:cNvSpPr>
            <a:spLocks noGrp="1"/>
          </p:cNvSpPr>
          <p:nvPr>
            <p:ph type="ftr" sz="quarter" idx="11"/>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endParaRPr lang="en-GB"/>
          </a:p>
        </p:txBody>
      </p:sp>
      <p:sp>
        <p:nvSpPr>
          <p:cNvPr id="4" name="Slide Number Placeholder 3"/>
          <p:cNvSpPr>
            <a:spLocks noGrp="1"/>
          </p:cNvSpPr>
          <p:nvPr>
            <p:ph type="sldNum" sz="quarter" idx="12"/>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1AD4C703-5333-43C5-80DC-660F086F5BF6}" type="slidenum">
              <a:rPr lang="en-GB" smtClean="0"/>
              <a:pPr/>
              <a:t>‹#›</a:t>
            </a:fld>
            <a:endParaRPr lang="en-GB"/>
          </a:p>
        </p:txBody>
      </p:sp>
    </p:spTree>
    <p:extLst>
      <p:ext uri="{BB962C8B-B14F-4D97-AF65-F5344CB8AC3E}">
        <p14:creationId xmlns:p14="http://schemas.microsoft.com/office/powerpoint/2010/main" val="21132727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2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vl2pPr>
              <a:defRPr sz="24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2pPr>
            <a:lvl3pPr>
              <a:defRPr sz="20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3pPr>
            <a:lvl4pPr>
              <a:defRPr sz="1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4pPr>
            <a:lvl5pPr>
              <a:defRPr sz="1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4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0276D8CD-1051-4C98-B983-D9832CF87256}" type="datetimeFigureOut">
              <a:rPr lang="en-GB" smtClean="0"/>
              <a:pPr/>
              <a:t>30/08/2018</a:t>
            </a:fld>
            <a:endParaRPr lang="en-GB"/>
          </a:p>
        </p:txBody>
      </p:sp>
      <p:sp>
        <p:nvSpPr>
          <p:cNvPr id="6" name="Footer Placeholder 5"/>
          <p:cNvSpPr>
            <a:spLocks noGrp="1"/>
          </p:cNvSpPr>
          <p:nvPr>
            <p:ph type="ftr" sz="quarter" idx="11"/>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endParaRPr lang="en-GB"/>
          </a:p>
        </p:txBody>
      </p:sp>
      <p:sp>
        <p:nvSpPr>
          <p:cNvPr id="7" name="Slide Number Placeholder 6"/>
          <p:cNvSpPr>
            <a:spLocks noGrp="1"/>
          </p:cNvSpPr>
          <p:nvPr>
            <p:ph type="sldNum" sz="quarter" idx="12"/>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1AD4C703-5333-43C5-80DC-660F086F5BF6}" type="slidenum">
              <a:rPr lang="en-GB" smtClean="0"/>
              <a:pPr/>
              <a:t>‹#›</a:t>
            </a:fld>
            <a:endParaRPr lang="en-GB"/>
          </a:p>
        </p:txBody>
      </p:sp>
    </p:spTree>
    <p:extLst>
      <p:ext uri="{BB962C8B-B14F-4D97-AF65-F5344CB8AC3E}">
        <p14:creationId xmlns:p14="http://schemas.microsoft.com/office/powerpoint/2010/main" val="216287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4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0276D8CD-1051-4C98-B983-D9832CF87256}" type="datetimeFigureOut">
              <a:rPr lang="en-GB" smtClean="0"/>
              <a:pPr/>
              <a:t>30/08/2018</a:t>
            </a:fld>
            <a:endParaRPr lang="en-GB"/>
          </a:p>
        </p:txBody>
      </p:sp>
      <p:sp>
        <p:nvSpPr>
          <p:cNvPr id="6" name="Footer Placeholder 5"/>
          <p:cNvSpPr>
            <a:spLocks noGrp="1"/>
          </p:cNvSpPr>
          <p:nvPr>
            <p:ph type="ftr" sz="quarter" idx="11"/>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endParaRPr lang="en-GB"/>
          </a:p>
        </p:txBody>
      </p:sp>
      <p:sp>
        <p:nvSpPr>
          <p:cNvPr id="7" name="Slide Number Placeholder 6"/>
          <p:cNvSpPr>
            <a:spLocks noGrp="1"/>
          </p:cNvSpPr>
          <p:nvPr>
            <p:ph type="sldNum" sz="quarter" idx="12"/>
          </p:nvPr>
        </p:nvSpPr>
        <p:spPr/>
        <p:txBody>
          <a:bodyPr/>
          <a:lstStyle>
            <a:lvl1pP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1AD4C703-5333-43C5-80DC-660F086F5BF6}" type="slidenum">
              <a:rPr lang="en-GB" smtClean="0"/>
              <a:pPr/>
              <a:t>‹#›</a:t>
            </a:fld>
            <a:endParaRPr lang="en-GB"/>
          </a:p>
        </p:txBody>
      </p:sp>
    </p:spTree>
    <p:extLst>
      <p:ext uri="{BB962C8B-B14F-4D97-AF65-F5344CB8AC3E}">
        <p14:creationId xmlns:p14="http://schemas.microsoft.com/office/powerpoint/2010/main" val="25687158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0276D8CD-1051-4C98-B983-D9832CF87256}" type="datetimeFigureOut">
              <a:rPr lang="en-GB" smtClean="0"/>
              <a:pPr/>
              <a:t>30/08/2018</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1AD4C703-5333-43C5-80DC-660F086F5BF6}" type="slidenum">
              <a:rPr lang="en-GB" smtClean="0"/>
              <a:pPr/>
              <a:t>‹#›</a:t>
            </a:fld>
            <a:endParaRPr lang="en-GB"/>
          </a:p>
        </p:txBody>
      </p:sp>
    </p:spTree>
    <p:extLst>
      <p:ext uri="{BB962C8B-B14F-4D97-AF65-F5344CB8AC3E}">
        <p14:creationId xmlns:p14="http://schemas.microsoft.com/office/powerpoint/2010/main" val="39250713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000" kern="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1" y="365127"/>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1"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1" y="6356352"/>
            <a:ext cx="2057400" cy="365125"/>
          </a:xfrm>
          <a:prstGeom prst="rect">
            <a:avLst/>
          </a:prstGeom>
        </p:spPr>
        <p:txBody>
          <a:bodyPr vert="horz" lIns="91440" tIns="45720" rIns="91440" bIns="45720" rtlCol="0" anchor="ctr"/>
          <a:lstStyle>
            <a:lvl1pPr algn="l">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0276D8CD-1051-4C98-B983-D9832CF87256}" type="datetimeFigureOut">
              <a:rPr lang="en-GB" smtClean="0"/>
              <a:pPr/>
              <a:t>30/08/2018</a:t>
            </a:fld>
            <a:endParaRPr lang="en-GB"/>
          </a:p>
        </p:txBody>
      </p:sp>
      <p:sp>
        <p:nvSpPr>
          <p:cNvPr id="5" name="Footer Placeholder 4"/>
          <p:cNvSpPr>
            <a:spLocks noGrp="1"/>
          </p:cNvSpPr>
          <p:nvPr>
            <p:ph type="ftr" sz="quarter" idx="3"/>
          </p:nvPr>
        </p:nvSpPr>
        <p:spPr>
          <a:xfrm>
            <a:off x="3028951" y="6356352"/>
            <a:ext cx="3086100" cy="365125"/>
          </a:xfrm>
          <a:prstGeom prst="rect">
            <a:avLst/>
          </a:prstGeom>
        </p:spPr>
        <p:txBody>
          <a:bodyPr vert="horz" lIns="91440" tIns="45720" rIns="91440" bIns="45720" rtlCol="0" anchor="ctr"/>
          <a:lstStyle>
            <a:lvl1pPr algn="ct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endParaRPr lang="en-GB"/>
          </a:p>
        </p:txBody>
      </p:sp>
      <p:sp>
        <p:nvSpPr>
          <p:cNvPr id="6" name="Slide Number Placeholder 5"/>
          <p:cNvSpPr>
            <a:spLocks noGrp="1"/>
          </p:cNvSpPr>
          <p:nvPr>
            <p:ph type="sldNum" sz="quarter" idx="4"/>
          </p:nvPr>
        </p:nvSpPr>
        <p:spPr>
          <a:xfrm>
            <a:off x="6457951" y="6356352"/>
            <a:ext cx="2057400" cy="365125"/>
          </a:xfrm>
          <a:prstGeom prst="rect">
            <a:avLst/>
          </a:prstGeom>
        </p:spPr>
        <p:txBody>
          <a:bodyPr vert="horz" lIns="91440" tIns="45720" rIns="91440" bIns="45720" rtlCol="0" anchor="ctr"/>
          <a:lstStyle>
            <a:lvl1pPr algn="r">
              <a:defRPr sz="11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fld id="{1AD4C703-5333-43C5-80DC-660F086F5BF6}" type="slidenum">
              <a:rPr lang="en-GB" smtClean="0"/>
              <a:pPr/>
              <a:t>‹#›</a:t>
            </a:fld>
            <a:endParaRPr lang="en-GB"/>
          </a:p>
        </p:txBody>
      </p:sp>
    </p:spTree>
    <p:extLst>
      <p:ext uri="{BB962C8B-B14F-4D97-AF65-F5344CB8AC3E}">
        <p14:creationId xmlns:p14="http://schemas.microsoft.com/office/powerpoint/2010/main" val="31976691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377" rtl="0" eaLnBrk="1" latinLnBrk="0" hangingPunct="1">
        <a:lnSpc>
          <a:spcPct val="90000"/>
        </a:lnSpc>
        <a:spcBef>
          <a:spcPct val="0"/>
        </a:spcBef>
        <a:buNone/>
        <a:defRPr sz="4000" kern="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4.jpe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17.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1.jpeg"/><Relationship Id="rId7"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1.jpeg"/><Relationship Id="rId7"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hyperlink" Target="http://www.numberphile.com/videos/magic_square_trick.html" TargetMode="External"/><Relationship Id="rId5" Type="http://schemas.openxmlformats.org/officeDocument/2006/relationships/hyperlink" Target="https://www.youtube.com/watch?v=aQxCnmhqZko" TargetMode="External"/><Relationship Id="rId4" Type="http://schemas.openxmlformats.org/officeDocument/2006/relationships/image" Target="../media/image4.jpe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4.jpe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hyperlink" Target="https://nrich.maths.org/1380" TargetMode="External"/><Relationship Id="rId4" Type="http://schemas.openxmlformats.org/officeDocument/2006/relationships/image" Target="../media/image4.jpe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hyperlink" Target="mailto:masterclasses@ri.ac.uk" TargetMode="Externa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6.png"/><Relationship Id="rId7"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hyperlink" Target="https://nrich.maths.org/6215" TargetMode="External"/><Relationship Id="rId5" Type="http://schemas.openxmlformats.org/officeDocument/2006/relationships/image" Target="../media/image4.jpeg"/><Relationship Id="rId10" Type="http://schemas.openxmlformats.org/officeDocument/2006/relationships/hyperlink" Target="https://nrich.maths.org/1205" TargetMode="External"/><Relationship Id="rId4" Type="http://schemas.openxmlformats.org/officeDocument/2006/relationships/image" Target="../media/image1.jpeg"/><Relationship Id="rId9" Type="http://schemas.openxmlformats.org/officeDocument/2006/relationships/hyperlink" Target="https://nrich.maths.org/87"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223319"/>
            <a:ext cx="7846911" cy="553998"/>
          </a:xfrm>
          <a:prstGeom prst="rect">
            <a:avLst/>
          </a:prstGeom>
          <a:noFill/>
        </p:spPr>
        <p:txBody>
          <a:bodyPr wrap="square" rtlCol="0">
            <a:spAutoFit/>
          </a:bodyPr>
          <a:lstStyle/>
          <a:p>
            <a:r>
              <a:rPr lang="en-GB" sz="3000" dirty="0" smtClean="0">
                <a:solidFill>
                  <a:srgbClr val="00ACAE"/>
                </a:solidFill>
                <a:latin typeface="MetaBold-Roman" panose="020B0802030000020004" pitchFamily="34" charset="0"/>
                <a:ea typeface="Verdana" pitchFamily="34" charset="0"/>
                <a:cs typeface="Verdana" pitchFamily="34" charset="0"/>
              </a:rPr>
              <a:t> </a:t>
            </a:r>
            <a:r>
              <a:rPr lang="en-GB" sz="24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Primary </a:t>
            </a:r>
            <a:r>
              <a:rPr lang="en-GB" sz="2400" dirty="0">
                <a:solidFill>
                  <a:srgbClr val="00ACAE"/>
                </a:solidFill>
                <a:latin typeface="Verdana" panose="020B0604030504040204" pitchFamily="34" charset="0"/>
                <a:ea typeface="Verdana" panose="020B0604030504040204" pitchFamily="34" charset="0"/>
                <a:cs typeface="Verdana" panose="020B0604030504040204" pitchFamily="34" charset="0"/>
              </a:rPr>
              <a:t>M</a:t>
            </a:r>
            <a:r>
              <a:rPr lang="en-GB" sz="24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aths Masterclasses</a:t>
            </a:r>
            <a:endParaRPr lang="en-GB" sz="3000"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p:cNvSpPr txBox="1"/>
          <p:nvPr/>
        </p:nvSpPr>
        <p:spPr>
          <a:xfrm>
            <a:off x="1231186" y="859739"/>
            <a:ext cx="7702720" cy="954107"/>
          </a:xfrm>
          <a:prstGeom prst="rect">
            <a:avLst/>
          </a:prstGeom>
          <a:noFill/>
        </p:spPr>
        <p:txBody>
          <a:bodyPr wrap="square" rtlCol="0">
            <a:spAutoFit/>
          </a:bodyPr>
          <a:lstStyle/>
          <a:p>
            <a:pPr algn="ctr"/>
            <a:r>
              <a:rPr lang="en-GB" sz="2800" dirty="0">
                <a:solidFill>
                  <a:srgbClr val="00ACAE"/>
                </a:solidFill>
                <a:latin typeface="Verdana" panose="020B0604030504040204" pitchFamily="34" charset="0"/>
                <a:ea typeface="Verdana" panose="020B0604030504040204" pitchFamily="34" charset="0"/>
                <a:cs typeface="Verdana" panose="020B0604030504040204" pitchFamily="34" charset="0"/>
              </a:rPr>
              <a:t>Off the shelf Masterclass: </a:t>
            </a:r>
          </a:p>
          <a:p>
            <a:pPr algn="ctr"/>
            <a:r>
              <a:rPr lang="en-GB" sz="28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Magic Squares</a:t>
            </a:r>
            <a:endPar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p:cNvPicPr>
            <a:picLocks noChangeAspect="1"/>
          </p:cNvPicPr>
          <p:nvPr/>
        </p:nvPicPr>
        <p:blipFill rotWithShape="1">
          <a:blip r:embed="rId4" cstate="screen">
            <a:extLst>
              <a:ext uri="{28A0092B-C50C-407E-A947-70E740481C1C}">
                <a14:useLocalDpi xmlns:a14="http://schemas.microsoft.com/office/drawing/2010/main"/>
              </a:ext>
            </a:extLst>
          </a:blip>
          <a:srcRect l="11536" r="10663"/>
          <a:stretch/>
        </p:blipFill>
        <p:spPr>
          <a:xfrm>
            <a:off x="1496293" y="1813847"/>
            <a:ext cx="3647209" cy="3854074"/>
          </a:xfrm>
          <a:prstGeom prst="rect">
            <a:avLst/>
          </a:prstGeom>
        </p:spPr>
      </p:pic>
      <p:pic>
        <p:nvPicPr>
          <p:cNvPr id="3" name="Picture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37653" y="1813846"/>
            <a:ext cx="2901088" cy="3854074"/>
          </a:xfrm>
          <a:prstGeom prst="rect">
            <a:avLst/>
          </a:prstGeom>
        </p:spPr>
      </p:pic>
      <p:sp>
        <p:nvSpPr>
          <p:cNvPr id="10" name="TextBox 9"/>
          <p:cNvSpPr txBox="1"/>
          <p:nvPr/>
        </p:nvSpPr>
        <p:spPr>
          <a:xfrm>
            <a:off x="1079859" y="5913414"/>
            <a:ext cx="3492141" cy="553998"/>
          </a:xfrm>
          <a:prstGeom prst="rect">
            <a:avLst/>
          </a:prstGeom>
          <a:noFill/>
        </p:spPr>
        <p:txBody>
          <a:bodyPr wrap="square" rtlCol="0">
            <a:spAutoFit/>
          </a:bodyPr>
          <a:lstStyle/>
          <a:p>
            <a:r>
              <a:rPr lang="en-GB" sz="15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rigb.org</a:t>
            </a:r>
            <a:br>
              <a:rPr lang="en-GB" sz="15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br>
            <a:r>
              <a:rPr lang="en-GB" sz="15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t>
            </a:r>
            <a:r>
              <a:rPr lang="en-GB" sz="1500"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Ri_Science</a:t>
            </a:r>
            <a:endParaRPr lang="en-GB" sz="15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11" name="Picture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
        <p:nvSpPr>
          <p:cNvPr id="12" name="Rectangle 11"/>
          <p:cNvSpPr/>
          <p:nvPr/>
        </p:nvSpPr>
        <p:spPr>
          <a:xfrm>
            <a:off x="654367" y="6504345"/>
            <a:ext cx="6371122" cy="230832"/>
          </a:xfrm>
          <a:prstGeom prst="rect">
            <a:avLst/>
          </a:prstGeom>
        </p:spPr>
        <p:txBody>
          <a:bodyPr wrap="square">
            <a:spAutoFit/>
          </a:bodyPr>
          <a:lstStyle/>
          <a:p>
            <a:r>
              <a:rPr lang="en-GB" sz="9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Image credits: Ad </a:t>
            </a:r>
            <a:r>
              <a:rPr lang="en-GB" sz="900" i="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Meskens via Wikimedia Commons, </a:t>
            </a:r>
            <a:r>
              <a:rPr lang="en-GB" sz="9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Melancholia </a:t>
            </a:r>
            <a:r>
              <a:rPr lang="en-GB" sz="900" i="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 by Durer</a:t>
            </a:r>
            <a:endParaRPr lang="en-GB" sz="9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1990712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223319"/>
            <a:ext cx="7846911" cy="553998"/>
          </a:xfrm>
          <a:prstGeom prst="rect">
            <a:avLst/>
          </a:prstGeom>
          <a:noFill/>
        </p:spPr>
        <p:txBody>
          <a:bodyPr wrap="square" rtlCol="0">
            <a:spAutoFit/>
          </a:bodyPr>
          <a:lstStyle/>
          <a:p>
            <a:r>
              <a:rPr lang="en-GB" sz="3000" dirty="0" smtClean="0">
                <a:solidFill>
                  <a:srgbClr val="00ACAE"/>
                </a:solidFill>
                <a:latin typeface="MetaBold-Roman" panose="020B0802030000020004" pitchFamily="34" charset="0"/>
                <a:ea typeface="Verdana" pitchFamily="34" charset="0"/>
                <a:cs typeface="Verdana" pitchFamily="34" charset="0"/>
              </a:rPr>
              <a:t> </a:t>
            </a:r>
            <a:r>
              <a:rPr lang="en-GB" sz="24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Primary </a:t>
            </a:r>
            <a:r>
              <a:rPr lang="en-GB" sz="2400" dirty="0">
                <a:solidFill>
                  <a:srgbClr val="00ACAE"/>
                </a:solidFill>
                <a:latin typeface="Verdana" panose="020B0604030504040204" pitchFamily="34" charset="0"/>
                <a:ea typeface="Verdana" panose="020B0604030504040204" pitchFamily="34" charset="0"/>
                <a:cs typeface="Verdana" panose="020B0604030504040204" pitchFamily="34" charset="0"/>
              </a:rPr>
              <a:t>M</a:t>
            </a:r>
            <a:r>
              <a:rPr lang="en-GB" sz="24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aths Masterclasses</a:t>
            </a:r>
            <a:endParaRPr lang="en-GB" sz="3000"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p:cNvSpPr txBox="1"/>
          <p:nvPr/>
        </p:nvSpPr>
        <p:spPr>
          <a:xfrm>
            <a:off x="1231186" y="859739"/>
            <a:ext cx="7702720" cy="954107"/>
          </a:xfrm>
          <a:prstGeom prst="rect">
            <a:avLst/>
          </a:prstGeom>
          <a:noFill/>
        </p:spPr>
        <p:txBody>
          <a:bodyPr wrap="square" rtlCol="0">
            <a:spAutoFit/>
          </a:bodyPr>
          <a:lstStyle/>
          <a:p>
            <a:pPr algn="ctr"/>
            <a:r>
              <a:rPr lang="en-GB" sz="2800" dirty="0">
                <a:solidFill>
                  <a:srgbClr val="00ACAE"/>
                </a:solidFill>
                <a:latin typeface="Verdana" panose="020B0604030504040204" pitchFamily="34" charset="0"/>
                <a:ea typeface="Verdana" panose="020B0604030504040204" pitchFamily="34" charset="0"/>
                <a:cs typeface="Verdana" panose="020B0604030504040204" pitchFamily="34" charset="0"/>
              </a:rPr>
              <a:t>Off the shelf Masterclass: </a:t>
            </a:r>
          </a:p>
          <a:p>
            <a:pPr algn="ctr"/>
            <a:r>
              <a:rPr lang="en-GB" sz="28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Magic Squares</a:t>
            </a:r>
            <a:endPar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p:cNvPicPr>
            <a:picLocks noChangeAspect="1"/>
          </p:cNvPicPr>
          <p:nvPr/>
        </p:nvPicPr>
        <p:blipFill rotWithShape="1">
          <a:blip r:embed="rId4" cstate="screen">
            <a:extLst>
              <a:ext uri="{28A0092B-C50C-407E-A947-70E740481C1C}">
                <a14:useLocalDpi xmlns:a14="http://schemas.microsoft.com/office/drawing/2010/main"/>
              </a:ext>
            </a:extLst>
          </a:blip>
          <a:srcRect l="11536" r="10663"/>
          <a:stretch/>
        </p:blipFill>
        <p:spPr>
          <a:xfrm>
            <a:off x="1496293" y="1813847"/>
            <a:ext cx="3647209" cy="3854074"/>
          </a:xfrm>
          <a:prstGeom prst="rect">
            <a:avLst/>
          </a:prstGeom>
        </p:spPr>
      </p:pic>
      <p:pic>
        <p:nvPicPr>
          <p:cNvPr id="3" name="Picture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37653" y="1813846"/>
            <a:ext cx="2901088" cy="3854074"/>
          </a:xfrm>
          <a:prstGeom prst="rect">
            <a:avLst/>
          </a:prstGeom>
        </p:spPr>
      </p:pic>
      <p:sp>
        <p:nvSpPr>
          <p:cNvPr id="10" name="TextBox 9"/>
          <p:cNvSpPr txBox="1"/>
          <p:nvPr/>
        </p:nvSpPr>
        <p:spPr>
          <a:xfrm>
            <a:off x="1079859" y="5913414"/>
            <a:ext cx="3492141" cy="553998"/>
          </a:xfrm>
          <a:prstGeom prst="rect">
            <a:avLst/>
          </a:prstGeom>
          <a:noFill/>
        </p:spPr>
        <p:txBody>
          <a:bodyPr wrap="square" rtlCol="0">
            <a:spAutoFit/>
          </a:bodyPr>
          <a:lstStyle/>
          <a:p>
            <a:r>
              <a:rPr lang="en-GB" sz="15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rigb.org</a:t>
            </a:r>
            <a:br>
              <a:rPr lang="en-GB" sz="15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br>
            <a:r>
              <a:rPr lang="en-GB" sz="15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t>
            </a:r>
            <a:r>
              <a:rPr lang="en-GB" sz="1500"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Ri_Science</a:t>
            </a:r>
            <a:endParaRPr lang="en-GB" sz="15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11" name="Picture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
        <p:nvSpPr>
          <p:cNvPr id="12" name="Rectangle 11"/>
          <p:cNvSpPr/>
          <p:nvPr/>
        </p:nvSpPr>
        <p:spPr>
          <a:xfrm>
            <a:off x="654367" y="6504345"/>
            <a:ext cx="6371122" cy="230832"/>
          </a:xfrm>
          <a:prstGeom prst="rect">
            <a:avLst/>
          </a:prstGeom>
        </p:spPr>
        <p:txBody>
          <a:bodyPr wrap="square">
            <a:spAutoFit/>
          </a:bodyPr>
          <a:lstStyle/>
          <a:p>
            <a:r>
              <a:rPr lang="en-GB" sz="9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Image credits: Ad </a:t>
            </a:r>
            <a:r>
              <a:rPr lang="en-GB" sz="900" i="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Meskens via Wikimedia Commons, </a:t>
            </a:r>
            <a:r>
              <a:rPr lang="en-GB" sz="9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Melancholia </a:t>
            </a:r>
            <a:r>
              <a:rPr lang="en-GB" sz="900" i="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 by Durer</a:t>
            </a:r>
            <a:endParaRPr lang="en-GB" sz="9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135212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7" name="TextBox 6"/>
          <p:cNvSpPr txBox="1"/>
          <p:nvPr/>
        </p:nvSpPr>
        <p:spPr>
          <a:xfrm>
            <a:off x="1533706" y="141488"/>
            <a:ext cx="7214758" cy="5693866"/>
          </a:xfrm>
          <a:prstGeom prst="rect">
            <a:avLst/>
          </a:prstGeom>
          <a:noFill/>
        </p:spPr>
        <p:txBody>
          <a:bodyPr wrap="square" rtlCol="0">
            <a:spAutoFit/>
          </a:bodyPr>
          <a:lstStyle/>
          <a:p>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What is a Magic Square?</a:t>
            </a:r>
          </a:p>
          <a:p>
            <a:endParaRPr lang="en-GB" sz="2400" dirty="0" smtClean="0">
              <a:solidFill>
                <a:schemeClr val="tx1">
                  <a:lumMod val="75000"/>
                  <a:lumOff val="25000"/>
                </a:schemeClr>
              </a:solidFill>
              <a:latin typeface="MetaBold-Roman" panose="020B08020300000200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 square grid with a number in each box</a:t>
            </a:r>
          </a:p>
          <a:p>
            <a:pPr marL="285750" indent="-285750">
              <a:buFont typeface="Arial" panose="020B0604020202020204" pitchFamily="34" charset="0"/>
              <a:buChar char="•"/>
            </a:pPr>
            <a:endPar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All the columns add to give the same number</a:t>
            </a:r>
          </a:p>
          <a:p>
            <a:pPr marL="285750" indent="-285750">
              <a:buFont typeface="Arial" panose="020B0604020202020204" pitchFamily="34" charset="0"/>
              <a:buChar char="•"/>
            </a:pPr>
            <a:endPar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All the rows add to give the same number</a:t>
            </a:r>
          </a:p>
          <a:p>
            <a:pPr marL="285750" indent="-285750">
              <a:buFont typeface="Arial" panose="020B0604020202020204" pitchFamily="34" charset="0"/>
              <a:buChar char="•"/>
            </a:pPr>
            <a:endPar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All the diagonals add to give the same number</a:t>
            </a:r>
          </a:p>
          <a:p>
            <a:pPr marL="285750" indent="-285750">
              <a:buFont typeface="Arial" panose="020B0604020202020204" pitchFamily="34" charset="0"/>
              <a:buChar char="•"/>
            </a:pPr>
            <a:endPar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This number is called the “Magic total”</a:t>
            </a:r>
          </a:p>
          <a:p>
            <a:pPr marL="285750" indent="-285750">
              <a:buFont typeface="Arial" panose="020B0604020202020204" pitchFamily="34" charset="0"/>
              <a:buChar char="•"/>
            </a:pPr>
            <a:endPar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Some squares are even more magic than that, but more of that later…</a:t>
            </a:r>
          </a:p>
          <a:p>
            <a:pPr marL="285750" indent="-285750">
              <a:buFont typeface="Arial" panose="020B0604020202020204" pitchFamily="34" charset="0"/>
              <a:buChar char="•"/>
            </a:pPr>
            <a:endPar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Let’s start by making a 3x3 magic square using the numbers 1,2…,8,9</a:t>
            </a:r>
          </a:p>
          <a:p>
            <a:pPr marL="285750" indent="-285750">
              <a:buFont typeface="Arial" panose="020B0604020202020204" pitchFamily="34" charset="0"/>
              <a:buChar char="•"/>
            </a:pPr>
            <a:endPar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Tree>
    <p:extLst>
      <p:ext uri="{BB962C8B-B14F-4D97-AF65-F5344CB8AC3E}">
        <p14:creationId xmlns:p14="http://schemas.microsoft.com/office/powerpoint/2010/main" val="26782919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7" name="TextBox 6"/>
          <p:cNvSpPr txBox="1"/>
          <p:nvPr/>
        </p:nvSpPr>
        <p:spPr>
          <a:xfrm>
            <a:off x="1416738" y="155556"/>
            <a:ext cx="7214758" cy="4585871"/>
          </a:xfrm>
          <a:prstGeom prst="rect">
            <a:avLst/>
          </a:prstGeom>
          <a:noFill/>
        </p:spPr>
        <p:txBody>
          <a:bodyPr wrap="square" rtlCol="0">
            <a:spAutoFit/>
          </a:bodyPr>
          <a:lstStyle/>
          <a:p>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Working in pairs:</a:t>
            </a:r>
          </a:p>
          <a:p>
            <a:endParaRPr lang="en-GB" sz="2400" dirty="0" smtClean="0">
              <a:solidFill>
                <a:schemeClr val="tx1">
                  <a:lumMod val="75000"/>
                  <a:lumOff val="25000"/>
                </a:schemeClr>
              </a:solidFill>
              <a:latin typeface="MetaBold-Roman" panose="020B08020300000200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Use the digit cards to make a 3x3 square where each of the rows, columns and diagonals add to a total of 15</a:t>
            </a:r>
          </a:p>
          <a:p>
            <a:pPr marL="285750" indent="-285750">
              <a:buFont typeface="Arial" panose="020B0604020202020204" pitchFamily="34" charset="0"/>
              <a:buChar char="•"/>
            </a:pPr>
            <a:endPar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When you have found a solution, draw it on the board</a:t>
            </a:r>
          </a:p>
          <a:p>
            <a:pPr marL="285750" indent="-285750">
              <a:buFont typeface="Arial" panose="020B0604020202020204" pitchFamily="34" charset="0"/>
              <a:buChar char="•"/>
            </a:pPr>
            <a:endPar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Now try to find another, different solution. (Think about how you will decide whether your new solution is different.)</a:t>
            </a:r>
          </a:p>
          <a:p>
            <a:pPr marL="285750" indent="-285750">
              <a:buFont typeface="Arial" panose="020B0604020202020204" pitchFamily="34" charset="0"/>
              <a:buChar char="•"/>
            </a:pPr>
            <a:endPar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How many different solutions can you find?</a:t>
            </a:r>
            <a:endPar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316514051"/>
              </p:ext>
            </p:extLst>
          </p:nvPr>
        </p:nvGraphicFramePr>
        <p:xfrm>
          <a:off x="3142181" y="4596198"/>
          <a:ext cx="2390412" cy="2116572"/>
        </p:xfrm>
        <a:graphic>
          <a:graphicData uri="http://schemas.openxmlformats.org/drawingml/2006/table">
            <a:tbl>
              <a:tblPr firstRow="1" bandRow="1">
                <a:tableStyleId>{BC89EF96-8CEA-46FF-86C4-4CE0E7609802}</a:tableStyleId>
              </a:tblPr>
              <a:tblGrid>
                <a:gridCol w="796804"/>
                <a:gridCol w="796804"/>
                <a:gridCol w="796804"/>
              </a:tblGrid>
              <a:tr h="705524">
                <a:tc>
                  <a:txBody>
                    <a:bodyPr/>
                    <a:lstStyle/>
                    <a:p>
                      <a:endParaRPr lang="en-GB" dirty="0"/>
                    </a:p>
                  </a:txBody>
                  <a:tcPr/>
                </a:tc>
                <a:tc>
                  <a:txBody>
                    <a:bodyPr/>
                    <a:lstStyle/>
                    <a:p>
                      <a:endParaRPr lang="en-GB" dirty="0"/>
                    </a:p>
                  </a:txBody>
                  <a:tcPr/>
                </a:tc>
                <a:tc>
                  <a:txBody>
                    <a:bodyPr/>
                    <a:lstStyle/>
                    <a:p>
                      <a:endParaRPr lang="en-GB"/>
                    </a:p>
                  </a:txBody>
                  <a:tcPr/>
                </a:tc>
              </a:tr>
              <a:tr h="705524">
                <a:tc>
                  <a:txBody>
                    <a:bodyPr/>
                    <a:lstStyle/>
                    <a:p>
                      <a:endParaRPr lang="en-GB"/>
                    </a:p>
                  </a:txBody>
                  <a:tcPr/>
                </a:tc>
                <a:tc>
                  <a:txBody>
                    <a:bodyPr/>
                    <a:lstStyle/>
                    <a:p>
                      <a:endParaRPr lang="en-GB"/>
                    </a:p>
                  </a:txBody>
                  <a:tcPr/>
                </a:tc>
                <a:tc>
                  <a:txBody>
                    <a:bodyPr/>
                    <a:lstStyle/>
                    <a:p>
                      <a:endParaRPr lang="en-GB"/>
                    </a:p>
                  </a:txBody>
                  <a:tcPr/>
                </a:tc>
              </a:tr>
              <a:tr h="705524">
                <a:tc>
                  <a:txBody>
                    <a:bodyPr/>
                    <a:lstStyle/>
                    <a:p>
                      <a:endParaRPr lang="en-GB"/>
                    </a:p>
                  </a:txBody>
                  <a:tcPr/>
                </a:tc>
                <a:tc>
                  <a:txBody>
                    <a:bodyPr/>
                    <a:lstStyle/>
                    <a:p>
                      <a:endParaRPr lang="en-GB"/>
                    </a:p>
                  </a:txBody>
                  <a:tcPr/>
                </a:tc>
                <a:tc>
                  <a:txBody>
                    <a:bodyPr/>
                    <a:lstStyle/>
                    <a:p>
                      <a:endParaRPr lang="en-GB" dirty="0"/>
                    </a:p>
                  </a:txBody>
                  <a:tcPr/>
                </a:tc>
              </a:tr>
            </a:tbl>
          </a:graphicData>
        </a:graphic>
      </p:graphicFrame>
    </p:spTree>
    <p:extLst>
      <p:ext uri="{BB962C8B-B14F-4D97-AF65-F5344CB8AC3E}">
        <p14:creationId xmlns:p14="http://schemas.microsoft.com/office/powerpoint/2010/main" val="42394557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7" name="TextBox 6"/>
          <p:cNvSpPr txBox="1"/>
          <p:nvPr/>
        </p:nvSpPr>
        <p:spPr>
          <a:xfrm>
            <a:off x="1543348" y="152912"/>
            <a:ext cx="7214758" cy="2215991"/>
          </a:xfrm>
          <a:prstGeom prst="rect">
            <a:avLst/>
          </a:prstGeom>
          <a:noFill/>
        </p:spPr>
        <p:txBody>
          <a:bodyPr wrap="square" rtlCol="0">
            <a:spAutoFit/>
          </a:bodyPr>
          <a:lstStyle/>
          <a:p>
            <a:pPr>
              <a:spcAft>
                <a:spcPts val="1200"/>
              </a:spcAft>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Can you see the link between the left hand squares and the right hand squares?</a:t>
            </a:r>
          </a:p>
          <a:p>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Look carefully at each pair. Try to find a single rule which links the left to the right for each row.</a:t>
            </a:r>
          </a:p>
          <a:p>
            <a:endParaRPr lang="en-GB" sz="24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endParaRPr lang="en-GB" sz="24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3280446386"/>
              </p:ext>
            </p:extLst>
          </p:nvPr>
        </p:nvGraphicFramePr>
        <p:xfrm>
          <a:off x="1674272" y="1742574"/>
          <a:ext cx="972000" cy="972000"/>
        </p:xfrm>
        <a:graphic>
          <a:graphicData uri="http://schemas.openxmlformats.org/drawingml/2006/table">
            <a:tbl>
              <a:tblPr firstRow="1" bandRow="1">
                <a:tableStyleId>{5C22544A-7EE6-4342-B048-85BDC9FD1C3A}</a:tableStyleId>
              </a:tblPr>
              <a:tblGrid>
                <a:gridCol w="324000"/>
                <a:gridCol w="324000"/>
                <a:gridCol w="324000"/>
              </a:tblGrid>
              <a:tr h="324000">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8</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6</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r h="324000">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3</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5</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7</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r h="324000">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4</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9</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2</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bl>
          </a:graphicData>
        </a:graphic>
      </p:graphicFrame>
      <p:sp>
        <p:nvSpPr>
          <p:cNvPr id="5" name="Right Arrow 4"/>
          <p:cNvSpPr/>
          <p:nvPr/>
        </p:nvSpPr>
        <p:spPr>
          <a:xfrm>
            <a:off x="2869949" y="2088246"/>
            <a:ext cx="1421394" cy="280657"/>
          </a:xfrm>
          <a:prstGeom prst="rightArrow">
            <a:avLst/>
          </a:prstGeom>
          <a:solidFill>
            <a:srgbClr val="009FA5"/>
          </a:solidFill>
          <a:ln>
            <a:solidFill>
              <a:srgbClr val="009F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9" name="Table 8"/>
          <p:cNvGraphicFramePr>
            <a:graphicFrameLocks noGrp="1"/>
          </p:cNvGraphicFramePr>
          <p:nvPr>
            <p:extLst>
              <p:ext uri="{D42A27DB-BD31-4B8C-83A1-F6EECF244321}">
                <p14:modId xmlns:p14="http://schemas.microsoft.com/office/powerpoint/2010/main" val="603571951"/>
              </p:ext>
            </p:extLst>
          </p:nvPr>
        </p:nvGraphicFramePr>
        <p:xfrm>
          <a:off x="4493140" y="1742574"/>
          <a:ext cx="972000" cy="972000"/>
        </p:xfrm>
        <a:graphic>
          <a:graphicData uri="http://schemas.openxmlformats.org/drawingml/2006/table">
            <a:tbl>
              <a:tblPr firstRow="1" bandRow="1">
                <a:tableStyleId>{5C22544A-7EE6-4342-B048-85BDC9FD1C3A}</a:tableStyleId>
              </a:tblPr>
              <a:tblGrid>
                <a:gridCol w="324000"/>
                <a:gridCol w="324000"/>
                <a:gridCol w="324000"/>
              </a:tblGrid>
              <a:tr h="324000">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2</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9</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4</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r h="324000">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7</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5</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3</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r h="324000">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6</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8</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2135366131"/>
              </p:ext>
            </p:extLst>
          </p:nvPr>
        </p:nvGraphicFramePr>
        <p:xfrm>
          <a:off x="1663833" y="2885029"/>
          <a:ext cx="972000" cy="972000"/>
        </p:xfrm>
        <a:graphic>
          <a:graphicData uri="http://schemas.openxmlformats.org/drawingml/2006/table">
            <a:tbl>
              <a:tblPr firstRow="1" bandRow="1">
                <a:tableStyleId>{5C22544A-7EE6-4342-B048-85BDC9FD1C3A}</a:tableStyleId>
              </a:tblPr>
              <a:tblGrid>
                <a:gridCol w="324000"/>
                <a:gridCol w="324000"/>
                <a:gridCol w="324000"/>
              </a:tblGrid>
              <a:tr h="324000">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8</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3</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4</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r>
              <a:tr h="324000">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1</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5</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9</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r>
              <a:tr h="324000">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6</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7</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2</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r>
            </a:tbl>
          </a:graphicData>
        </a:graphic>
      </p:graphicFrame>
      <p:sp>
        <p:nvSpPr>
          <p:cNvPr id="11" name="Right Arrow 10"/>
          <p:cNvSpPr/>
          <p:nvPr/>
        </p:nvSpPr>
        <p:spPr>
          <a:xfrm>
            <a:off x="2859510" y="3230701"/>
            <a:ext cx="1421394" cy="280657"/>
          </a:xfrm>
          <a:prstGeom prst="rightArrow">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2" name="Table 11"/>
          <p:cNvGraphicFramePr>
            <a:graphicFrameLocks noGrp="1"/>
          </p:cNvGraphicFramePr>
          <p:nvPr>
            <p:extLst>
              <p:ext uri="{D42A27DB-BD31-4B8C-83A1-F6EECF244321}">
                <p14:modId xmlns:p14="http://schemas.microsoft.com/office/powerpoint/2010/main" val="749922549"/>
              </p:ext>
            </p:extLst>
          </p:nvPr>
        </p:nvGraphicFramePr>
        <p:xfrm>
          <a:off x="4482701" y="2885029"/>
          <a:ext cx="972000" cy="972000"/>
        </p:xfrm>
        <a:graphic>
          <a:graphicData uri="http://schemas.openxmlformats.org/drawingml/2006/table">
            <a:tbl>
              <a:tblPr firstRow="1" bandRow="1">
                <a:tableStyleId>{5C22544A-7EE6-4342-B048-85BDC9FD1C3A}</a:tableStyleId>
              </a:tblPr>
              <a:tblGrid>
                <a:gridCol w="324000"/>
                <a:gridCol w="324000"/>
                <a:gridCol w="324000"/>
              </a:tblGrid>
              <a:tr h="324000">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2</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7</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6</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r>
              <a:tr h="324000">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9</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5</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1</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r>
              <a:tr h="324000">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4</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3</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8</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1865138338"/>
              </p:ext>
            </p:extLst>
          </p:nvPr>
        </p:nvGraphicFramePr>
        <p:xfrm>
          <a:off x="1663833" y="4049699"/>
          <a:ext cx="972000" cy="972000"/>
        </p:xfrm>
        <a:graphic>
          <a:graphicData uri="http://schemas.openxmlformats.org/drawingml/2006/table">
            <a:tbl>
              <a:tblPr firstRow="1" bandRow="1">
                <a:tableStyleId>{5C22544A-7EE6-4342-B048-85BDC9FD1C3A}</a:tableStyleId>
              </a:tblPr>
              <a:tblGrid>
                <a:gridCol w="324000"/>
                <a:gridCol w="324000"/>
                <a:gridCol w="324000"/>
              </a:tblGrid>
              <a:tr h="324000">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4</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3</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8</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r h="324000">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9</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5</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r h="324000">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2</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7</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6</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bl>
          </a:graphicData>
        </a:graphic>
      </p:graphicFrame>
      <p:sp>
        <p:nvSpPr>
          <p:cNvPr id="14" name="Right Arrow 13"/>
          <p:cNvSpPr/>
          <p:nvPr/>
        </p:nvSpPr>
        <p:spPr>
          <a:xfrm>
            <a:off x="2859510" y="4395371"/>
            <a:ext cx="1421394" cy="280657"/>
          </a:xfrm>
          <a:prstGeom prst="rightArrow">
            <a:avLst/>
          </a:prstGeom>
          <a:solidFill>
            <a:srgbClr val="009FA5"/>
          </a:solidFill>
          <a:ln>
            <a:solidFill>
              <a:srgbClr val="009F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5" name="Table 14"/>
          <p:cNvGraphicFramePr>
            <a:graphicFrameLocks noGrp="1"/>
          </p:cNvGraphicFramePr>
          <p:nvPr>
            <p:extLst>
              <p:ext uri="{D42A27DB-BD31-4B8C-83A1-F6EECF244321}">
                <p14:modId xmlns:p14="http://schemas.microsoft.com/office/powerpoint/2010/main" val="1021164901"/>
              </p:ext>
            </p:extLst>
          </p:nvPr>
        </p:nvGraphicFramePr>
        <p:xfrm>
          <a:off x="4482701" y="4049699"/>
          <a:ext cx="972000" cy="972000"/>
        </p:xfrm>
        <a:graphic>
          <a:graphicData uri="http://schemas.openxmlformats.org/drawingml/2006/table">
            <a:tbl>
              <a:tblPr firstRow="1" bandRow="1">
                <a:tableStyleId>{5C22544A-7EE6-4342-B048-85BDC9FD1C3A}</a:tableStyleId>
              </a:tblPr>
              <a:tblGrid>
                <a:gridCol w="324000"/>
                <a:gridCol w="324000"/>
                <a:gridCol w="324000"/>
              </a:tblGrid>
              <a:tr h="324000">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6</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7</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2</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r h="324000">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5</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9</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r h="324000">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8</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3</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4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4</a:t>
                      </a:r>
                      <a:endParaRPr lang="en-GB" sz="14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619353012"/>
              </p:ext>
            </p:extLst>
          </p:nvPr>
        </p:nvGraphicFramePr>
        <p:xfrm>
          <a:off x="1663833" y="5190436"/>
          <a:ext cx="972000" cy="972000"/>
        </p:xfrm>
        <a:graphic>
          <a:graphicData uri="http://schemas.openxmlformats.org/drawingml/2006/table">
            <a:tbl>
              <a:tblPr firstRow="1" bandRow="1">
                <a:tableStyleId>{5C22544A-7EE6-4342-B048-85BDC9FD1C3A}</a:tableStyleId>
              </a:tblPr>
              <a:tblGrid>
                <a:gridCol w="324000"/>
                <a:gridCol w="324000"/>
                <a:gridCol w="324000"/>
              </a:tblGrid>
              <a:tr h="324000">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4</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9</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2</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r>
              <a:tr h="324000">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3</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5</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7</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r>
              <a:tr h="324000">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8</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1</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6</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r>
            </a:tbl>
          </a:graphicData>
        </a:graphic>
      </p:graphicFrame>
      <p:sp>
        <p:nvSpPr>
          <p:cNvPr id="17" name="Right Arrow 16"/>
          <p:cNvSpPr/>
          <p:nvPr/>
        </p:nvSpPr>
        <p:spPr>
          <a:xfrm>
            <a:off x="2859510" y="5536108"/>
            <a:ext cx="1421394" cy="280657"/>
          </a:xfrm>
          <a:prstGeom prst="rightArrow">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8" name="Table 17"/>
          <p:cNvGraphicFramePr>
            <a:graphicFrameLocks noGrp="1"/>
          </p:cNvGraphicFramePr>
          <p:nvPr>
            <p:extLst>
              <p:ext uri="{D42A27DB-BD31-4B8C-83A1-F6EECF244321}">
                <p14:modId xmlns:p14="http://schemas.microsoft.com/office/powerpoint/2010/main" val="1599946961"/>
              </p:ext>
            </p:extLst>
          </p:nvPr>
        </p:nvGraphicFramePr>
        <p:xfrm>
          <a:off x="4482701" y="5190436"/>
          <a:ext cx="972000" cy="972000"/>
        </p:xfrm>
        <a:graphic>
          <a:graphicData uri="http://schemas.openxmlformats.org/drawingml/2006/table">
            <a:tbl>
              <a:tblPr firstRow="1" bandRow="1">
                <a:tableStyleId>{5C22544A-7EE6-4342-B048-85BDC9FD1C3A}</a:tableStyleId>
              </a:tblPr>
              <a:tblGrid>
                <a:gridCol w="324000"/>
                <a:gridCol w="324000"/>
                <a:gridCol w="324000"/>
              </a:tblGrid>
              <a:tr h="324000">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6</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1</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8</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r>
              <a:tr h="324000">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7</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5</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3</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r>
              <a:tr h="324000">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2</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9</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GB" sz="1400" b="1"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4</a:t>
                      </a:r>
                      <a:endParaRPr lang="en-GB" sz="14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40900007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7" name="TextBox 6"/>
          <p:cNvSpPr txBox="1"/>
          <p:nvPr/>
        </p:nvSpPr>
        <p:spPr>
          <a:xfrm>
            <a:off x="1224793" y="152912"/>
            <a:ext cx="7627441" cy="6463308"/>
          </a:xfrm>
          <a:prstGeom prst="rect">
            <a:avLst/>
          </a:prstGeom>
          <a:noFill/>
        </p:spPr>
        <p:txBody>
          <a:bodyPr wrap="square" rtlCol="0">
            <a:spAutoFit/>
          </a:bodyPr>
          <a:lstStyle/>
          <a:p>
            <a:pPr>
              <a:spcAft>
                <a:spcPts val="1200"/>
              </a:spcAft>
            </a:pP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Other ideas to explore:</a:t>
            </a:r>
          </a:p>
          <a:p>
            <a:pPr marL="342900" indent="-342900">
              <a:lnSpc>
                <a:spcPct val="150000"/>
              </a:lnSpc>
              <a:buFont typeface="Arial" panose="020B0604020202020204" pitchFamily="34" charset="0"/>
              <a:buChar char="•"/>
            </a:pPr>
            <a:r>
              <a:rPr lang="en-GB"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Can you make a new magic square if you swap the 1 for a 10? (So you are using the numbers 2,3,4,5,6,7,8,9,10) What is the magic total now? </a:t>
            </a:r>
          </a:p>
          <a:p>
            <a:pPr marL="342900" indent="-342900">
              <a:lnSpc>
                <a:spcPct val="150000"/>
              </a:lnSpc>
              <a:buFont typeface="Arial" panose="020B0604020202020204" pitchFamily="34" charset="0"/>
              <a:buChar char="•"/>
            </a:pPr>
            <a:endParaRPr lang="en-GB" sz="1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lnSpc>
                <a:spcPct val="150000"/>
              </a:lnSpc>
              <a:buFont typeface="Arial" panose="020B0604020202020204" pitchFamily="34" charset="0"/>
              <a:buChar char="•"/>
            </a:pPr>
            <a:r>
              <a:rPr lang="en-GB"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What consecutive numbers would you need to make a magic square with the magic total of 21? </a:t>
            </a:r>
          </a:p>
          <a:p>
            <a:pPr marL="285750" indent="-285750">
              <a:lnSpc>
                <a:spcPct val="150000"/>
              </a:lnSpc>
              <a:buFont typeface="Arial" panose="020B0604020202020204" pitchFamily="34" charset="0"/>
              <a:buChar char="•"/>
            </a:pPr>
            <a:endParaRPr lang="en-GB" sz="1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lnSpc>
                <a:spcPct val="150000"/>
              </a:lnSpc>
              <a:buFont typeface="Arial" panose="020B0604020202020204" pitchFamily="34" charset="0"/>
              <a:buChar char="•"/>
            </a:pPr>
            <a:r>
              <a:rPr lang="en-GB"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What numbers could you use to make a magic square with a magic total of 150? </a:t>
            </a:r>
          </a:p>
          <a:p>
            <a:pPr>
              <a:lnSpc>
                <a:spcPct val="150000"/>
              </a:lnSpc>
            </a:pPr>
            <a:endParaRPr lang="en-GB" sz="1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lnSpc>
                <a:spcPct val="150000"/>
              </a:lnSpc>
              <a:buFont typeface="Arial" panose="020B0604020202020204" pitchFamily="34" charset="0"/>
              <a:buChar char="•"/>
            </a:pPr>
            <a:r>
              <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Could you make a magic square with a magic total of </a:t>
            </a:r>
            <a:r>
              <a:rPr lang="en-GB"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45?</a:t>
            </a:r>
          </a:p>
          <a:p>
            <a:pPr>
              <a:lnSpc>
                <a:spcPct val="150000"/>
              </a:lnSpc>
            </a:pPr>
            <a:endParaRPr lang="en-GB" sz="1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lnSpc>
                <a:spcPct val="150000"/>
              </a:lnSpc>
              <a:buFont typeface="Arial" panose="020B0604020202020204" pitchFamily="34" charset="0"/>
              <a:buChar char="•"/>
            </a:pPr>
            <a:r>
              <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Could you make a magic square with a magic total of </a:t>
            </a:r>
            <a:r>
              <a:rPr lang="en-GB"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16? </a:t>
            </a:r>
          </a:p>
          <a:p>
            <a:pPr marL="285750" indent="-285750">
              <a:lnSpc>
                <a:spcPct val="150000"/>
              </a:lnSpc>
              <a:buFont typeface="Arial" panose="020B0604020202020204" pitchFamily="34" charset="0"/>
              <a:buChar char="•"/>
            </a:pPr>
            <a:endPar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lnSpc>
                <a:spcPct val="150000"/>
              </a:lnSpc>
              <a:buFont typeface="Arial" panose="020B0604020202020204" pitchFamily="34" charset="0"/>
              <a:buChar char="•"/>
            </a:pPr>
            <a:endParaRPr lang="en-GB"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a:lnSpc>
                <a:spcPct val="150000"/>
              </a:lnSpc>
            </a:pPr>
            <a:r>
              <a:rPr lang="en-GB"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Explain your answer. </a:t>
            </a:r>
            <a:endPar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
        <p:nvSpPr>
          <p:cNvPr id="2" name="TextBox 1"/>
          <p:cNvSpPr txBox="1"/>
          <p:nvPr/>
        </p:nvSpPr>
        <p:spPr>
          <a:xfrm>
            <a:off x="1497667" y="1860814"/>
            <a:ext cx="683402" cy="369332"/>
          </a:xfrm>
          <a:prstGeom prst="rect">
            <a:avLst/>
          </a:prstGeom>
          <a:noFill/>
        </p:spPr>
        <p:txBody>
          <a:bodyPr wrap="square" rtlCol="0">
            <a:spAutoFit/>
          </a:bodyPr>
          <a:lstStyle/>
          <a:p>
            <a:r>
              <a:rPr lang="en-GB" b="1" dirty="0">
                <a:solidFill>
                  <a:srgbClr val="B44A6E"/>
                </a:solidFill>
                <a:latin typeface="Verdana" panose="020B0604030504040204" pitchFamily="34" charset="0"/>
                <a:ea typeface="Verdana" panose="020B0604030504040204" pitchFamily="34" charset="0"/>
                <a:cs typeface="Verdana" panose="020B0604030504040204" pitchFamily="34" charset="0"/>
              </a:rPr>
              <a:t>18</a:t>
            </a:r>
          </a:p>
        </p:txBody>
      </p:sp>
      <p:sp>
        <p:nvSpPr>
          <p:cNvPr id="3" name="Rectangle 2"/>
          <p:cNvSpPr/>
          <p:nvPr/>
        </p:nvSpPr>
        <p:spPr>
          <a:xfrm>
            <a:off x="1497667" y="2899431"/>
            <a:ext cx="1035861" cy="369332"/>
          </a:xfrm>
          <a:prstGeom prst="rect">
            <a:avLst/>
          </a:prstGeom>
        </p:spPr>
        <p:txBody>
          <a:bodyPr wrap="none">
            <a:spAutoFit/>
          </a:bodyPr>
          <a:lstStyle/>
          <a:p>
            <a:r>
              <a:rPr lang="en-GB" b="1" dirty="0">
                <a:solidFill>
                  <a:srgbClr val="B44A6E"/>
                </a:solidFill>
                <a:latin typeface="Verdana" panose="020B0604030504040204" pitchFamily="34" charset="0"/>
                <a:ea typeface="Verdana" panose="020B0604030504040204" pitchFamily="34" charset="0"/>
                <a:cs typeface="Verdana" panose="020B0604030504040204" pitchFamily="34" charset="0"/>
              </a:rPr>
              <a:t>(3-11)</a:t>
            </a:r>
          </a:p>
        </p:txBody>
      </p:sp>
      <p:sp>
        <p:nvSpPr>
          <p:cNvPr id="8" name="Rectangle 7"/>
          <p:cNvSpPr/>
          <p:nvPr/>
        </p:nvSpPr>
        <p:spPr>
          <a:xfrm>
            <a:off x="1497666" y="3938048"/>
            <a:ext cx="7354568" cy="369332"/>
          </a:xfrm>
          <a:prstGeom prst="rect">
            <a:avLst/>
          </a:prstGeom>
        </p:spPr>
        <p:txBody>
          <a:bodyPr wrap="square">
            <a:spAutoFit/>
          </a:bodyPr>
          <a:lstStyle/>
          <a:p>
            <a:r>
              <a:rPr lang="en-GB" b="1" dirty="0">
                <a:solidFill>
                  <a:srgbClr val="B44A6E"/>
                </a:solidFill>
                <a:latin typeface="Verdana" panose="020B0604030504040204" pitchFamily="34" charset="0"/>
                <a:ea typeface="Verdana" panose="020B0604030504040204" pitchFamily="34" charset="0"/>
                <a:cs typeface="Verdana" panose="020B0604030504040204" pitchFamily="34" charset="0"/>
              </a:rPr>
              <a:t>(Yes- make all numbers </a:t>
            </a:r>
            <a:r>
              <a:rPr lang="en-GB"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10 x bigger…10,20,30</a:t>
            </a:r>
            <a:r>
              <a:rPr lang="en-GB" b="1" dirty="0">
                <a:solidFill>
                  <a:srgbClr val="B44A6E"/>
                </a:solidFill>
                <a:latin typeface="Verdana" panose="020B0604030504040204" pitchFamily="34" charset="0"/>
                <a:ea typeface="Verdana" panose="020B0604030504040204" pitchFamily="34" charset="0"/>
                <a:cs typeface="Verdana" panose="020B0604030504040204" pitchFamily="34" charset="0"/>
              </a:rPr>
              <a:t>….90)</a:t>
            </a:r>
          </a:p>
        </p:txBody>
      </p:sp>
      <p:sp>
        <p:nvSpPr>
          <p:cNvPr id="10" name="Rectangle 9"/>
          <p:cNvSpPr/>
          <p:nvPr/>
        </p:nvSpPr>
        <p:spPr>
          <a:xfrm>
            <a:off x="1497666" y="5268580"/>
            <a:ext cx="7646334" cy="646331"/>
          </a:xfrm>
          <a:prstGeom prst="rect">
            <a:avLst/>
          </a:prstGeom>
        </p:spPr>
        <p:txBody>
          <a:bodyPr wrap="square">
            <a:spAutoFit/>
          </a:bodyPr>
          <a:lstStyle/>
          <a:p>
            <a:r>
              <a:rPr lang="en-GB" b="1" dirty="0">
                <a:solidFill>
                  <a:srgbClr val="B44A6E"/>
                </a:solidFill>
                <a:latin typeface="Verdana" panose="020B0604030504040204" pitchFamily="34" charset="0"/>
                <a:ea typeface="Verdana" panose="020B0604030504040204" pitchFamily="34" charset="0"/>
                <a:cs typeface="Verdana" panose="020B0604030504040204" pitchFamily="34" charset="0"/>
              </a:rPr>
              <a:t>(Not if sticking to 3x3 square with consecutive numbers: this will always have multiple of 3 as magic number)</a:t>
            </a:r>
          </a:p>
        </p:txBody>
      </p:sp>
      <p:sp>
        <p:nvSpPr>
          <p:cNvPr id="11" name="Rectangle 10"/>
          <p:cNvSpPr/>
          <p:nvPr/>
        </p:nvSpPr>
        <p:spPr>
          <a:xfrm>
            <a:off x="1497666" y="4617424"/>
            <a:ext cx="6459484" cy="369332"/>
          </a:xfrm>
          <a:prstGeom prst="rect">
            <a:avLst/>
          </a:prstGeom>
        </p:spPr>
        <p:txBody>
          <a:bodyPr wrap="square">
            <a:spAutoFit/>
          </a:bodyPr>
          <a:lstStyle/>
          <a:p>
            <a:r>
              <a:rPr lang="en-GB" b="1" dirty="0">
                <a:solidFill>
                  <a:srgbClr val="B44A6E"/>
                </a:solidFill>
                <a:latin typeface="Verdana" panose="020B0604030504040204" pitchFamily="34" charset="0"/>
                <a:ea typeface="Verdana" panose="020B0604030504040204" pitchFamily="34" charset="0"/>
                <a:cs typeface="Verdana" panose="020B0604030504040204" pitchFamily="34" charset="0"/>
              </a:rPr>
              <a:t>(Yes- make all numbers </a:t>
            </a:r>
            <a:r>
              <a:rPr lang="en-GB"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3 x bigger…3,6,9….</a:t>
            </a:r>
            <a:r>
              <a:rPr lang="en-GB" b="1" dirty="0">
                <a:solidFill>
                  <a:srgbClr val="B44A6E"/>
                </a:solidFill>
                <a:latin typeface="Verdana" panose="020B0604030504040204" pitchFamily="34" charset="0"/>
                <a:ea typeface="Verdana" panose="020B0604030504040204" pitchFamily="34" charset="0"/>
                <a:cs typeface="Verdana" panose="020B0604030504040204" pitchFamily="34" charset="0"/>
              </a:rPr>
              <a:t>3</a:t>
            </a:r>
            <a:r>
              <a:rPr lang="en-GB"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0</a:t>
            </a:r>
            <a:r>
              <a:rPr lang="en-GB" b="1" dirty="0">
                <a:solidFill>
                  <a:srgbClr val="B44A6E"/>
                </a:solidFill>
                <a:latin typeface="Verdana" panose="020B0604030504040204" pitchFamily="34" charset="0"/>
                <a:ea typeface="Verdana" panose="020B0604030504040204" pitchFamily="34" charset="0"/>
                <a:cs typeface="Verdana" panose="020B0604030504040204" pitchFamily="34" charset="0"/>
              </a:rPr>
              <a:t>)</a:t>
            </a:r>
          </a:p>
        </p:txBody>
      </p:sp>
    </p:spTree>
    <p:extLst>
      <p:ext uri="{BB962C8B-B14F-4D97-AF65-F5344CB8AC3E}">
        <p14:creationId xmlns:p14="http://schemas.microsoft.com/office/powerpoint/2010/main" val="18402370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7" name="TextBox 6"/>
          <p:cNvSpPr txBox="1"/>
          <p:nvPr/>
        </p:nvSpPr>
        <p:spPr>
          <a:xfrm>
            <a:off x="1543348" y="406414"/>
            <a:ext cx="7214758" cy="1908215"/>
          </a:xfrm>
          <a:prstGeom prst="rect">
            <a:avLst/>
          </a:prstGeom>
          <a:noFill/>
        </p:spPr>
        <p:txBody>
          <a:bodyPr wrap="square" rtlCol="0">
            <a:spAutoFit/>
          </a:bodyPr>
          <a:lstStyle/>
          <a:p>
            <a:r>
              <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Do you recognise these images?</a:t>
            </a:r>
          </a:p>
          <a:p>
            <a:pPr>
              <a:spcAft>
                <a:spcPts val="1200"/>
              </a:spcAft>
            </a:pPr>
            <a:r>
              <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What country do you think they might be from?</a:t>
            </a:r>
          </a:p>
          <a:p>
            <a:r>
              <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They are over 3000 years old…</a:t>
            </a:r>
          </a:p>
          <a:p>
            <a:endParaRPr lang="en-GB" sz="24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endParaRPr lang="en-GB" sz="24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5" name="Picture 4"/>
          <p:cNvPicPr>
            <a:picLocks noChangeAspect="1"/>
          </p:cNvPicPr>
          <p:nvPr/>
        </p:nvPicPr>
        <p:blipFill rotWithShape="1">
          <a:blip r:embed="rId4"/>
          <a:srcRect b="6100"/>
          <a:stretch/>
        </p:blipFill>
        <p:spPr>
          <a:xfrm>
            <a:off x="4746162" y="1593880"/>
            <a:ext cx="4002302" cy="4164124"/>
          </a:xfrm>
          <a:prstGeom prst="rect">
            <a:avLst/>
          </a:prstGeom>
        </p:spPr>
      </p:pic>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
        <p:nvSpPr>
          <p:cNvPr id="9" name="Rectangle 8"/>
          <p:cNvSpPr/>
          <p:nvPr/>
        </p:nvSpPr>
        <p:spPr>
          <a:xfrm>
            <a:off x="654367" y="6204939"/>
            <a:ext cx="5746433" cy="507831"/>
          </a:xfrm>
          <a:prstGeom prst="rect">
            <a:avLst/>
          </a:prstGeom>
        </p:spPr>
        <p:txBody>
          <a:bodyPr wrap="square">
            <a:spAutoFit/>
          </a:bodyPr>
          <a:lstStyle/>
          <a:p>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Image </a:t>
            </a:r>
            <a:r>
              <a:rPr lang="en-GB" sz="900" i="1" dirty="0" err="1">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creditsBy</a:t>
            </a:r>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 </a:t>
            </a:r>
            <a:r>
              <a:rPr lang="en-GB" sz="900" i="1" dirty="0" err="1">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AnonMoos</a:t>
            </a:r>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 - Own work - Made by self from scratch, following layout of PD image File:Luo4shu1.jpg., Public Domain, https://commons.wikimedia.org/w/index.php?curid=8888999</a:t>
            </a:r>
          </a:p>
        </p:txBody>
      </p:sp>
      <p:pic>
        <p:nvPicPr>
          <p:cNvPr id="1026" name="Picture 2" descr="https://upload.wikimedia.org/wikipedia/commons/thumb/a/ac/Lo_Shu_3x3_magic_square.svg/492px-Lo_Shu_3x3_magic_square.svg.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34550" y="2075478"/>
            <a:ext cx="3185797" cy="29785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82117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7" name="TextBox 6"/>
          <p:cNvSpPr txBox="1"/>
          <p:nvPr/>
        </p:nvSpPr>
        <p:spPr>
          <a:xfrm>
            <a:off x="1229858" y="453956"/>
            <a:ext cx="7214758" cy="461665"/>
          </a:xfrm>
          <a:prstGeom prst="rect">
            <a:avLst/>
          </a:prstGeom>
          <a:noFill/>
        </p:spPr>
        <p:txBody>
          <a:bodyPr wrap="square" rtlCol="0">
            <a:spAutoFit/>
          </a:bodyPr>
          <a:lstStyle/>
          <a:p>
            <a:r>
              <a:rPr lang="en-GB" sz="24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a:t>
            </a:r>
            <a:r>
              <a:rPr lang="en-GB" sz="2400" dirty="0" err="1" smtClean="0">
                <a:solidFill>
                  <a:srgbClr val="009FA5"/>
                </a:solidFill>
                <a:latin typeface="Verdana" panose="020B0604030504040204" pitchFamily="34" charset="0"/>
                <a:ea typeface="Verdana" panose="020B0604030504040204" pitchFamily="34" charset="0"/>
                <a:cs typeface="Verdana" panose="020B0604030504040204" pitchFamily="34" charset="0"/>
              </a:rPr>
              <a:t>Melancolia</a:t>
            </a:r>
            <a:r>
              <a:rPr lang="en-GB" sz="24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 by Albrecht Durer</a:t>
            </a:r>
          </a:p>
        </p:txBody>
      </p:sp>
      <p:pic>
        <p:nvPicPr>
          <p:cNvPr id="2" name="Picture 1"/>
          <p:cNvPicPr>
            <a:picLocks noChangeAspect="1"/>
          </p:cNvPicPr>
          <p:nvPr/>
        </p:nvPicPr>
        <p:blipFill>
          <a:blip r:embed="rId4"/>
          <a:stretch>
            <a:fillRect/>
          </a:stretch>
        </p:blipFill>
        <p:spPr>
          <a:xfrm>
            <a:off x="5438889" y="915621"/>
            <a:ext cx="3421020" cy="4370528"/>
          </a:xfrm>
          <a:prstGeom prst="rect">
            <a:avLst/>
          </a:prstGeom>
        </p:spPr>
      </p:pic>
      <p:pic>
        <p:nvPicPr>
          <p:cNvPr id="3" name="Picture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73166" y="4599177"/>
            <a:ext cx="1178049" cy="1662599"/>
          </a:xfrm>
          <a:prstGeom prst="rect">
            <a:avLst/>
          </a:prstGeom>
        </p:spPr>
      </p:pic>
      <p:sp>
        <p:nvSpPr>
          <p:cNvPr id="10" name="TextBox 9"/>
          <p:cNvSpPr txBox="1"/>
          <p:nvPr/>
        </p:nvSpPr>
        <p:spPr>
          <a:xfrm>
            <a:off x="1229858" y="915621"/>
            <a:ext cx="4431957" cy="3477875"/>
          </a:xfrm>
          <a:prstGeom prst="rect">
            <a:avLst/>
          </a:prstGeom>
          <a:noFill/>
        </p:spPr>
        <p:txBody>
          <a:bodyPr wrap="square" rtlCol="0">
            <a:spAutoFit/>
          </a:bodyPr>
          <a:lstStyle/>
          <a:p>
            <a:pPr marL="342900" indent="-342900">
              <a:buFont typeface="Arial" panose="020B0604020202020204" pitchFamily="34" charset="0"/>
              <a:buChar char="•"/>
            </a:pPr>
            <a:r>
              <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German artist lived 1471-1528</a:t>
            </a:r>
          </a:p>
          <a:p>
            <a:pPr marL="342900" indent="-342900">
              <a:buFont typeface="Arial" panose="020B0604020202020204" pitchFamily="34" charset="0"/>
              <a:buChar char="•"/>
            </a:pPr>
            <a:endPar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pPr>
            <a:r>
              <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 20 years younger than Leonardo Da Vinci</a:t>
            </a:r>
          </a:p>
          <a:p>
            <a:pPr marL="342900" indent="-342900">
              <a:buFont typeface="Arial" panose="020B0604020202020204" pitchFamily="34" charset="0"/>
              <a:buChar char="•"/>
            </a:pPr>
            <a:endPar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pPr>
            <a:r>
              <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What mathematical images can you see in the picture?</a:t>
            </a:r>
          </a:p>
          <a:p>
            <a:pPr marL="342900" indent="-342900">
              <a:buFont typeface="Arial" panose="020B0604020202020204" pitchFamily="34" charset="0"/>
              <a:buChar char="•"/>
            </a:pPr>
            <a:endPar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pPr>
            <a:r>
              <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Durer was interested in the links between art and maths </a:t>
            </a:r>
          </a:p>
        </p:txBody>
      </p:sp>
      <p:pic>
        <p:nvPicPr>
          <p:cNvPr id="9" name="Picture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
        <p:nvSpPr>
          <p:cNvPr id="11" name="Rectangle 10"/>
          <p:cNvSpPr/>
          <p:nvPr/>
        </p:nvSpPr>
        <p:spPr>
          <a:xfrm>
            <a:off x="702591" y="6467458"/>
            <a:ext cx="3239990" cy="230832"/>
          </a:xfrm>
          <a:prstGeom prst="rect">
            <a:avLst/>
          </a:prstGeom>
        </p:spPr>
        <p:txBody>
          <a:bodyPr wrap="none">
            <a:spAutoFit/>
          </a:bodyPr>
          <a:lstStyle/>
          <a:p>
            <a:r>
              <a:rPr lang="en-GB" sz="9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Image credits: Ad </a:t>
            </a:r>
            <a:r>
              <a:rPr lang="en-GB" sz="900" i="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Meskens via Wikimedia Commons</a:t>
            </a:r>
            <a:endParaRPr lang="en-GB" sz="9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9626454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pic>
        <p:nvPicPr>
          <p:cNvPr id="2" name="Picture 1"/>
          <p:cNvPicPr>
            <a:picLocks noChangeAspect="1"/>
          </p:cNvPicPr>
          <p:nvPr/>
        </p:nvPicPr>
        <p:blipFill>
          <a:blip r:embed="rId4"/>
          <a:stretch>
            <a:fillRect/>
          </a:stretch>
        </p:blipFill>
        <p:spPr>
          <a:xfrm>
            <a:off x="1421805" y="90257"/>
            <a:ext cx="4991738" cy="6377201"/>
          </a:xfrm>
          <a:prstGeom prst="rect">
            <a:avLst/>
          </a:prstGeom>
        </p:spPr>
      </p:pic>
      <p:pic>
        <p:nvPicPr>
          <p:cNvPr id="9" name="Picture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
        <p:nvSpPr>
          <p:cNvPr id="11" name="Rectangle 10"/>
          <p:cNvSpPr/>
          <p:nvPr/>
        </p:nvSpPr>
        <p:spPr>
          <a:xfrm>
            <a:off x="677684" y="6597354"/>
            <a:ext cx="3239990" cy="230832"/>
          </a:xfrm>
          <a:prstGeom prst="rect">
            <a:avLst/>
          </a:prstGeom>
        </p:spPr>
        <p:txBody>
          <a:bodyPr wrap="none">
            <a:spAutoFit/>
          </a:bodyPr>
          <a:lstStyle/>
          <a:p>
            <a:r>
              <a:rPr lang="en-GB" sz="9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Image credits: Ad </a:t>
            </a:r>
            <a:r>
              <a:rPr lang="en-GB" sz="900" i="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Meskens via Wikimedia Commons</a:t>
            </a:r>
            <a:endParaRPr lang="en-GB" sz="9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2454373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7" name="TextBox 6"/>
          <p:cNvSpPr txBox="1"/>
          <p:nvPr/>
        </p:nvSpPr>
        <p:spPr>
          <a:xfrm>
            <a:off x="1212801" y="800620"/>
            <a:ext cx="4555525" cy="4401205"/>
          </a:xfrm>
          <a:prstGeom prst="rect">
            <a:avLst/>
          </a:prstGeom>
          <a:noFill/>
        </p:spPr>
        <p:txBody>
          <a:bodyPr wrap="square" rtlCol="0">
            <a:spAutoFit/>
          </a:bodyPr>
          <a:lstStyle/>
          <a:p>
            <a:r>
              <a:rPr lang="en-GB" sz="2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What do you notice about the numbers in the magic square?</a:t>
            </a:r>
          </a:p>
          <a:p>
            <a:endPar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p>
            <a:r>
              <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What is the magic total?</a:t>
            </a:r>
          </a:p>
          <a:p>
            <a:endPar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p>
            <a:r>
              <a:rPr lang="en-GB" sz="2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Find some pairs which sum to 17. How many can you find? What do you notice?</a:t>
            </a:r>
          </a:p>
          <a:p>
            <a:endParaRPr lang="en-GB" sz="20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p>
            <a:r>
              <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Durer lived from 1471-1528. There is a clue in the magic square as to when the picture was painted. Can you guess which year it was painted?</a:t>
            </a:r>
          </a:p>
        </p:txBody>
      </p:sp>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86207" y="1490967"/>
            <a:ext cx="2962257" cy="3098641"/>
          </a:xfrm>
          <a:prstGeom prst="rect">
            <a:avLst/>
          </a:prstGeom>
        </p:spPr>
      </p:pic>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
        <p:nvSpPr>
          <p:cNvPr id="2" name="TextBox 1"/>
          <p:cNvSpPr txBox="1"/>
          <p:nvPr/>
        </p:nvSpPr>
        <p:spPr>
          <a:xfrm>
            <a:off x="4644081" y="1726216"/>
            <a:ext cx="511679" cy="369332"/>
          </a:xfrm>
          <a:prstGeom prst="rect">
            <a:avLst/>
          </a:prstGeom>
          <a:noFill/>
        </p:spPr>
        <p:txBody>
          <a:bodyPr wrap="none" rtlCol="0">
            <a:spAutoFit/>
          </a:bodyPr>
          <a:lstStyle/>
          <a:p>
            <a:r>
              <a:rPr lang="en-GB"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34</a:t>
            </a:r>
            <a:endPar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3" name="TextBox 2"/>
          <p:cNvSpPr txBox="1"/>
          <p:nvPr/>
        </p:nvSpPr>
        <p:spPr>
          <a:xfrm>
            <a:off x="1194920" y="5201825"/>
            <a:ext cx="3911648" cy="369332"/>
          </a:xfrm>
          <a:prstGeom prst="rect">
            <a:avLst/>
          </a:prstGeom>
          <a:noFill/>
        </p:spPr>
        <p:txBody>
          <a:bodyPr wrap="none" rtlCol="0">
            <a:spAutoFit/>
          </a:bodyPr>
          <a:lstStyle/>
          <a:p>
            <a:r>
              <a:rPr lang="en-GB"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1514 (in centre bottom row)</a:t>
            </a:r>
            <a:endParaRPr lang="en-GB"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Rectangle 9"/>
          <p:cNvSpPr/>
          <p:nvPr/>
        </p:nvSpPr>
        <p:spPr>
          <a:xfrm>
            <a:off x="702591" y="6467458"/>
            <a:ext cx="3239990" cy="230832"/>
          </a:xfrm>
          <a:prstGeom prst="rect">
            <a:avLst/>
          </a:prstGeom>
        </p:spPr>
        <p:txBody>
          <a:bodyPr wrap="none">
            <a:spAutoFit/>
          </a:bodyPr>
          <a:lstStyle/>
          <a:p>
            <a:r>
              <a:rPr lang="en-GB" sz="9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Image credits: Ad </a:t>
            </a:r>
            <a:r>
              <a:rPr lang="en-GB" sz="900" i="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Meskens via Wikimedia Commons</a:t>
            </a:r>
            <a:endParaRPr lang="en-GB" sz="9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3457946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7" name="TextBox 6"/>
          <p:cNvSpPr txBox="1"/>
          <p:nvPr/>
        </p:nvSpPr>
        <p:spPr>
          <a:xfrm>
            <a:off x="1449285" y="258130"/>
            <a:ext cx="7299178" cy="1323439"/>
          </a:xfrm>
          <a:prstGeom prst="rect">
            <a:avLst/>
          </a:prstGeom>
          <a:noFill/>
        </p:spPr>
        <p:txBody>
          <a:bodyPr wrap="square" rtlCol="0">
            <a:spAutoFit/>
          </a:bodyPr>
          <a:lstStyle/>
          <a:p>
            <a:r>
              <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Now you have a go at some 4x4 magic squares, which use the numbers 1-16. </a:t>
            </a:r>
          </a:p>
          <a:p>
            <a:endPar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p>
            <a:r>
              <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The magic total is 34, as in the Durer painting.</a:t>
            </a:r>
          </a:p>
        </p:txBody>
      </p:sp>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
        <p:nvSpPr>
          <p:cNvPr id="9" name="Rectangle 8"/>
          <p:cNvSpPr/>
          <p:nvPr/>
        </p:nvSpPr>
        <p:spPr>
          <a:xfrm>
            <a:off x="1384124" y="4536017"/>
            <a:ext cx="7586929" cy="1631216"/>
          </a:xfrm>
          <a:prstGeom prst="rect">
            <a:avLst/>
          </a:prstGeom>
        </p:spPr>
        <p:txBody>
          <a:bodyPr wrap="square">
            <a:spAutoFit/>
          </a:bodyPr>
          <a:lstStyle/>
          <a:p>
            <a:r>
              <a:rPr lang="en-GB" sz="20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When you have done both problems, try to make one up of your own</a:t>
            </a:r>
            <a:r>
              <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a:t>
            </a:r>
          </a:p>
          <a:p>
            <a:endParaRPr lang="en-GB" sz="20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p>
            <a:r>
              <a:rPr lang="en-GB" sz="20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How many different </a:t>
            </a:r>
            <a:r>
              <a:rPr lang="en-GB" sz="2000" dirty="0" err="1">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4x4</a:t>
            </a:r>
            <a:r>
              <a:rPr lang="en-GB" sz="20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 magic squares that use the numbers 1-16 do you think there are?</a:t>
            </a:r>
            <a:endParaRPr lang="en-GB" sz="2400" dirty="0">
              <a:solidFill>
                <a:schemeClr val="tx1">
                  <a:lumMod val="65000"/>
                  <a:lumOff val="35000"/>
                </a:schemeClr>
              </a:solidFill>
              <a:latin typeface="MetaBold-Roman" panose="020B0802030000020004"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1587610220"/>
              </p:ext>
            </p:extLst>
          </p:nvPr>
        </p:nvGraphicFramePr>
        <p:xfrm>
          <a:off x="2298660" y="2401679"/>
          <a:ext cx="2016000" cy="2016000"/>
        </p:xfrm>
        <a:graphic>
          <a:graphicData uri="http://schemas.openxmlformats.org/drawingml/2006/table">
            <a:tbl>
              <a:tblPr firstRow="1" bandRow="1">
                <a:tableStyleId>{5C22544A-7EE6-4342-B048-85BDC9FD1C3A}</a:tableStyleId>
              </a:tblPr>
              <a:tblGrid>
                <a:gridCol w="504000"/>
                <a:gridCol w="504000"/>
                <a:gridCol w="504000"/>
                <a:gridCol w="504000"/>
              </a:tblGrid>
              <a:tr h="504000">
                <a:tc>
                  <a:txBody>
                    <a:bodyPr/>
                    <a:lstStyle/>
                    <a:p>
                      <a:pPr algn="ctr"/>
                      <a:r>
                        <a:rPr lang="en-GB" sz="16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4</a:t>
                      </a: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6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9</a:t>
                      </a: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6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6</a:t>
                      </a: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6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15</a:t>
                      </a: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r h="504000">
                <a:tc>
                  <a:txBody>
                    <a:bodyPr/>
                    <a:lstStyle/>
                    <a:p>
                      <a:pPr algn="ct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6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a:t>
                      </a: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r h="504000">
                <a:tc>
                  <a:txBody>
                    <a:bodyPr/>
                    <a:lstStyle/>
                    <a:p>
                      <a:pPr algn="ctr"/>
                      <a:r>
                        <a:rPr lang="en-GB" sz="16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11</a:t>
                      </a: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r h="504000">
                <a:tc>
                  <a:txBody>
                    <a:bodyPr/>
                    <a:lstStyle/>
                    <a:p>
                      <a:pPr algn="ctr"/>
                      <a:r>
                        <a:rPr lang="en-GB" sz="16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5</a:t>
                      </a: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6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16</a:t>
                      </a: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6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3</a:t>
                      </a: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6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10</a:t>
                      </a: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4212009882"/>
              </p:ext>
            </p:extLst>
          </p:nvPr>
        </p:nvGraphicFramePr>
        <p:xfrm>
          <a:off x="6153960" y="2401679"/>
          <a:ext cx="2016000" cy="2016000"/>
        </p:xfrm>
        <a:graphic>
          <a:graphicData uri="http://schemas.openxmlformats.org/drawingml/2006/table">
            <a:tbl>
              <a:tblPr firstRow="1" bandRow="1">
                <a:tableStyleId>{5C22544A-7EE6-4342-B048-85BDC9FD1C3A}</a:tableStyleId>
              </a:tblPr>
              <a:tblGrid>
                <a:gridCol w="504000"/>
                <a:gridCol w="504000"/>
                <a:gridCol w="504000"/>
                <a:gridCol w="504000"/>
              </a:tblGrid>
              <a:tr h="504000">
                <a:tc>
                  <a:txBody>
                    <a:bodyPr/>
                    <a:lstStyle/>
                    <a:p>
                      <a:pPr algn="ctr"/>
                      <a:r>
                        <a:rPr lang="en-GB" sz="16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9</a:t>
                      </a: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6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4</a:t>
                      </a: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r h="504000">
                <a:tc>
                  <a:txBody>
                    <a:bodyPr/>
                    <a:lstStyle/>
                    <a:p>
                      <a:pPr algn="ct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6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3</a:t>
                      </a: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6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10</a:t>
                      </a: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6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a:t>
                      </a: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r h="504000">
                <a:tc>
                  <a:txBody>
                    <a:bodyPr/>
                    <a:lstStyle/>
                    <a:p>
                      <a:pPr algn="ct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6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13</a:t>
                      </a: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6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8</a:t>
                      </a: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r h="504000">
                <a:tc>
                  <a:txBody>
                    <a:bodyPr/>
                    <a:lstStyle/>
                    <a:p>
                      <a:pPr algn="ctr"/>
                      <a:r>
                        <a:rPr lang="en-GB" sz="16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7</a:t>
                      </a: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16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14</a:t>
                      </a:r>
                      <a:endParaRPr lang="en-GB" sz="16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bl>
          </a:graphicData>
        </a:graphic>
      </p:graphicFrame>
      <p:sp>
        <p:nvSpPr>
          <p:cNvPr id="3" name="TextBox 2"/>
          <p:cNvSpPr txBox="1"/>
          <p:nvPr/>
        </p:nvSpPr>
        <p:spPr>
          <a:xfrm>
            <a:off x="1449285" y="1637010"/>
            <a:ext cx="3714750" cy="646331"/>
          </a:xfrm>
          <a:prstGeom prst="rect">
            <a:avLst/>
          </a:prstGeom>
          <a:noFill/>
        </p:spPr>
        <p:txBody>
          <a:bodyPr wrap="square" rtlCol="0">
            <a:spAutoFit/>
          </a:bodyPr>
          <a:lstStyle/>
          <a:p>
            <a:r>
              <a:rPr lang="en-GB" dirty="0" smtClean="0">
                <a:solidFill>
                  <a:srgbClr val="009FA5"/>
                </a:solidFill>
                <a:latin typeface="Verdana" panose="020B0604030504040204" pitchFamily="34" charset="0"/>
                <a:ea typeface="Verdana" panose="020B0604030504040204" pitchFamily="34" charset="0"/>
                <a:cs typeface="Verdana" panose="020B0604030504040204" pitchFamily="34" charset="0"/>
              </a:rPr>
              <a:t>a) Use 2, 7, 8, 12, 13 &amp; 14 to fill in the square</a:t>
            </a:r>
            <a:endParaRPr lang="en-GB" dirty="0">
              <a:solidFill>
                <a:srgbClr val="009FA5"/>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TextBox 11"/>
          <p:cNvSpPr txBox="1"/>
          <p:nvPr/>
        </p:nvSpPr>
        <p:spPr>
          <a:xfrm>
            <a:off x="5304585" y="1637010"/>
            <a:ext cx="3714750" cy="646331"/>
          </a:xfrm>
          <a:prstGeom prst="rect">
            <a:avLst/>
          </a:prstGeom>
          <a:noFill/>
        </p:spPr>
        <p:txBody>
          <a:bodyPr wrap="square" rtlCol="0">
            <a:spAutoFit/>
          </a:bodyPr>
          <a:lstStyle/>
          <a:p>
            <a:r>
              <a:rPr lang="en-GB" dirty="0">
                <a:solidFill>
                  <a:srgbClr val="009FA5"/>
                </a:solidFill>
                <a:latin typeface="Verdana" panose="020B0604030504040204" pitchFamily="34" charset="0"/>
                <a:ea typeface="Verdana" panose="020B0604030504040204" pitchFamily="34" charset="0"/>
                <a:cs typeface="Verdana" panose="020B0604030504040204" pitchFamily="34" charset="0"/>
              </a:rPr>
              <a:t>b</a:t>
            </a:r>
            <a:r>
              <a:rPr lang="en-GB" dirty="0" smtClean="0">
                <a:solidFill>
                  <a:srgbClr val="009FA5"/>
                </a:solidFill>
                <a:latin typeface="Verdana" panose="020B0604030504040204" pitchFamily="34" charset="0"/>
                <a:ea typeface="Verdana" panose="020B0604030504040204" pitchFamily="34" charset="0"/>
                <a:cs typeface="Verdana" panose="020B0604030504040204" pitchFamily="34" charset="0"/>
              </a:rPr>
              <a:t>) Use 1, 2, 5, 6, 11, 12, 15 &amp; 16 to fill in the square</a:t>
            </a:r>
            <a:endParaRPr lang="en-GB" dirty="0">
              <a:solidFill>
                <a:srgbClr val="009FA5"/>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1761541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7" name="TextBox 6"/>
          <p:cNvSpPr txBox="1"/>
          <p:nvPr/>
        </p:nvSpPr>
        <p:spPr>
          <a:xfrm>
            <a:off x="1533706" y="141488"/>
            <a:ext cx="7214758" cy="5693866"/>
          </a:xfrm>
          <a:prstGeom prst="rect">
            <a:avLst/>
          </a:prstGeom>
          <a:noFill/>
        </p:spPr>
        <p:txBody>
          <a:bodyPr wrap="square" rtlCol="0">
            <a:spAutoFit/>
          </a:bodyPr>
          <a:lstStyle/>
          <a:p>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What is a Magic Square?</a:t>
            </a:r>
          </a:p>
          <a:p>
            <a:endParaRPr lang="en-GB" sz="2400" dirty="0" smtClean="0">
              <a:solidFill>
                <a:schemeClr val="tx1">
                  <a:lumMod val="75000"/>
                  <a:lumOff val="25000"/>
                </a:schemeClr>
              </a:solidFill>
              <a:latin typeface="MetaBold-Roman" panose="020B08020300000200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 square grid with a number in each box</a:t>
            </a:r>
          </a:p>
          <a:p>
            <a:pPr marL="285750" indent="-285750">
              <a:buFont typeface="Arial" panose="020B0604020202020204" pitchFamily="34" charset="0"/>
              <a:buChar char="•"/>
            </a:pPr>
            <a:endPar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All the columns add to give the same number</a:t>
            </a:r>
          </a:p>
          <a:p>
            <a:pPr marL="285750" indent="-285750">
              <a:buFont typeface="Arial" panose="020B0604020202020204" pitchFamily="34" charset="0"/>
              <a:buChar char="•"/>
            </a:pPr>
            <a:endPar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All the rows add to give the same number</a:t>
            </a:r>
          </a:p>
          <a:p>
            <a:pPr marL="285750" indent="-285750">
              <a:buFont typeface="Arial" panose="020B0604020202020204" pitchFamily="34" charset="0"/>
              <a:buChar char="•"/>
            </a:pPr>
            <a:endPar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All the diagonals add to give the same number</a:t>
            </a:r>
          </a:p>
          <a:p>
            <a:pPr marL="285750" indent="-285750">
              <a:buFont typeface="Arial" panose="020B0604020202020204" pitchFamily="34" charset="0"/>
              <a:buChar char="•"/>
            </a:pPr>
            <a:endPar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This number is called the “Magic total”</a:t>
            </a:r>
          </a:p>
          <a:p>
            <a:pPr marL="285750" indent="-285750">
              <a:buFont typeface="Arial" panose="020B0604020202020204" pitchFamily="34" charset="0"/>
              <a:buChar char="•"/>
            </a:pPr>
            <a:endPar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Some squares are even more magic than that, but more of that later…</a:t>
            </a:r>
          </a:p>
          <a:p>
            <a:pPr marL="285750" indent="-285750">
              <a:buFont typeface="Arial" panose="020B0604020202020204" pitchFamily="34" charset="0"/>
              <a:buChar char="•"/>
            </a:pPr>
            <a:endPar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Let’s start by making a 3x3 magic square using the numbers 1,2…,8,9</a:t>
            </a:r>
          </a:p>
          <a:p>
            <a:pPr marL="285750" indent="-285750">
              <a:buFont typeface="Arial" panose="020B0604020202020204" pitchFamily="34" charset="0"/>
              <a:buChar char="•"/>
            </a:pPr>
            <a:endPar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Tree>
    <p:extLst>
      <p:ext uri="{BB962C8B-B14F-4D97-AF65-F5344CB8AC3E}">
        <p14:creationId xmlns:p14="http://schemas.microsoft.com/office/powerpoint/2010/main" val="28774529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7" name="TextBox 6"/>
          <p:cNvSpPr txBox="1"/>
          <p:nvPr/>
        </p:nvSpPr>
        <p:spPr>
          <a:xfrm>
            <a:off x="1055831" y="332149"/>
            <a:ext cx="7299178" cy="1015663"/>
          </a:xfrm>
          <a:prstGeom prst="rect">
            <a:avLst/>
          </a:prstGeom>
          <a:noFill/>
        </p:spPr>
        <p:txBody>
          <a:bodyPr wrap="square" rtlCol="0">
            <a:spAutoFit/>
          </a:bodyPr>
          <a:lstStyle/>
          <a:p>
            <a:pPr algn="ctr"/>
            <a:r>
              <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Answer to first question:</a:t>
            </a:r>
          </a:p>
          <a:p>
            <a:pPr algn="ctr"/>
            <a:endPar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p>
            <a:pPr algn="ctr"/>
            <a:r>
              <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The magic total is 34, as in the Durer painting.</a:t>
            </a:r>
          </a:p>
        </p:txBody>
      </p:sp>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graphicFrame>
        <p:nvGraphicFramePr>
          <p:cNvPr id="14" name="Table 13"/>
          <p:cNvGraphicFramePr>
            <a:graphicFrameLocks noGrp="1"/>
          </p:cNvGraphicFramePr>
          <p:nvPr>
            <p:extLst>
              <p:ext uri="{D42A27DB-BD31-4B8C-83A1-F6EECF244321}">
                <p14:modId xmlns:p14="http://schemas.microsoft.com/office/powerpoint/2010/main" val="634791266"/>
              </p:ext>
            </p:extLst>
          </p:nvPr>
        </p:nvGraphicFramePr>
        <p:xfrm>
          <a:off x="3337420" y="1843477"/>
          <a:ext cx="2736000" cy="2448000"/>
        </p:xfrm>
        <a:graphic>
          <a:graphicData uri="http://schemas.openxmlformats.org/drawingml/2006/table">
            <a:tbl>
              <a:tblPr firstRow="1" bandRow="1">
                <a:tableStyleId>{5C22544A-7EE6-4342-B048-85BDC9FD1C3A}</a:tableStyleId>
              </a:tblPr>
              <a:tblGrid>
                <a:gridCol w="684000"/>
                <a:gridCol w="684000"/>
                <a:gridCol w="684000"/>
                <a:gridCol w="684000"/>
              </a:tblGrid>
              <a:tr h="612000">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4</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9</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6</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15</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r h="612000">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r h="612000">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11</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r h="612000">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5</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16</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3</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10</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bl>
          </a:graphicData>
        </a:graphic>
      </p:graphicFrame>
      <p:sp>
        <p:nvSpPr>
          <p:cNvPr id="11" name="TextBox 10"/>
          <p:cNvSpPr txBox="1"/>
          <p:nvPr/>
        </p:nvSpPr>
        <p:spPr>
          <a:xfrm>
            <a:off x="2891705" y="4787142"/>
            <a:ext cx="3627430" cy="400110"/>
          </a:xfrm>
          <a:prstGeom prst="rect">
            <a:avLst/>
          </a:prstGeom>
          <a:noFill/>
        </p:spPr>
        <p:txBody>
          <a:bodyPr wrap="square" rtlCol="0">
            <a:spAutoFit/>
          </a:bodyPr>
          <a:lstStyle/>
          <a:p>
            <a:pPr algn="ctr"/>
            <a:r>
              <a:rPr lang="en-GB" sz="2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Use: 2, 7, 8, 12, 13, 14</a:t>
            </a:r>
            <a:endParaRPr lang="en-GB" sz="2000" dirty="0">
              <a:solidFill>
                <a:srgbClr val="009FA5"/>
              </a:solidFill>
              <a:latin typeface="Verdana" panose="020B0604030504040204" pitchFamily="34" charset="0"/>
              <a:ea typeface="Verdana" panose="020B0604030504040204" pitchFamily="34" charset="0"/>
              <a:cs typeface="Verdana" panose="020B0604030504040204" pitchFamily="34" charset="0"/>
            </a:endParaRPr>
          </a:p>
        </p:txBody>
      </p:sp>
      <p:sp>
        <p:nvSpPr>
          <p:cNvPr id="20" name="TextBox 19"/>
          <p:cNvSpPr txBox="1"/>
          <p:nvPr/>
        </p:nvSpPr>
        <p:spPr>
          <a:xfrm>
            <a:off x="3229600" y="2563070"/>
            <a:ext cx="870236" cy="400110"/>
          </a:xfrm>
          <a:prstGeom prst="rect">
            <a:avLst/>
          </a:prstGeom>
          <a:noFill/>
        </p:spPr>
        <p:txBody>
          <a:bodyPr wrap="square" rtlCol="0">
            <a:spAutoFit/>
          </a:bodyPr>
          <a:lstStyle/>
          <a:p>
            <a:pPr algn="ctr"/>
            <a:r>
              <a:rPr lang="en-GB" sz="2000"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14</a:t>
            </a:r>
            <a:endPar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21" name="TextBox 20"/>
          <p:cNvSpPr txBox="1"/>
          <p:nvPr/>
        </p:nvSpPr>
        <p:spPr>
          <a:xfrm>
            <a:off x="3932077" y="2565674"/>
            <a:ext cx="870236" cy="400110"/>
          </a:xfrm>
          <a:prstGeom prst="rect">
            <a:avLst/>
          </a:prstGeom>
          <a:noFill/>
        </p:spPr>
        <p:txBody>
          <a:bodyPr wrap="square" rtlCol="0">
            <a:spAutoFit/>
          </a:bodyPr>
          <a:lstStyle/>
          <a:p>
            <a:pPr algn="ctr"/>
            <a:r>
              <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rPr>
              <a:t>7</a:t>
            </a:r>
          </a:p>
        </p:txBody>
      </p:sp>
      <p:sp>
        <p:nvSpPr>
          <p:cNvPr id="22" name="TextBox 21"/>
          <p:cNvSpPr txBox="1"/>
          <p:nvPr/>
        </p:nvSpPr>
        <p:spPr>
          <a:xfrm>
            <a:off x="4591683" y="2570271"/>
            <a:ext cx="870236" cy="400110"/>
          </a:xfrm>
          <a:prstGeom prst="rect">
            <a:avLst/>
          </a:prstGeom>
          <a:noFill/>
        </p:spPr>
        <p:txBody>
          <a:bodyPr wrap="square" rtlCol="0">
            <a:spAutoFit/>
          </a:bodyPr>
          <a:lstStyle/>
          <a:p>
            <a:pPr algn="ctr"/>
            <a:r>
              <a:rPr lang="en-GB" sz="2000"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12</a:t>
            </a:r>
            <a:endPar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23" name="TextBox 22"/>
          <p:cNvSpPr txBox="1"/>
          <p:nvPr/>
        </p:nvSpPr>
        <p:spPr>
          <a:xfrm>
            <a:off x="3921666" y="3158164"/>
            <a:ext cx="870236" cy="400110"/>
          </a:xfrm>
          <a:prstGeom prst="rect">
            <a:avLst/>
          </a:prstGeom>
          <a:noFill/>
        </p:spPr>
        <p:txBody>
          <a:bodyPr wrap="square" rtlCol="0">
            <a:spAutoFit/>
          </a:bodyPr>
          <a:lstStyle/>
          <a:p>
            <a:pPr algn="ctr"/>
            <a:r>
              <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rPr>
              <a:t>2</a:t>
            </a:r>
          </a:p>
        </p:txBody>
      </p:sp>
      <p:sp>
        <p:nvSpPr>
          <p:cNvPr id="24" name="TextBox 23"/>
          <p:cNvSpPr txBox="1"/>
          <p:nvPr/>
        </p:nvSpPr>
        <p:spPr>
          <a:xfrm>
            <a:off x="4580925" y="3155766"/>
            <a:ext cx="870236" cy="400110"/>
          </a:xfrm>
          <a:prstGeom prst="rect">
            <a:avLst/>
          </a:prstGeom>
          <a:noFill/>
        </p:spPr>
        <p:txBody>
          <a:bodyPr wrap="square" rtlCol="0">
            <a:spAutoFit/>
          </a:bodyPr>
          <a:lstStyle/>
          <a:p>
            <a:pPr algn="ctr"/>
            <a:r>
              <a:rPr lang="en-GB" sz="2000"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13</a:t>
            </a:r>
            <a:endPar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25" name="TextBox 24"/>
          <p:cNvSpPr txBox="1"/>
          <p:nvPr/>
        </p:nvSpPr>
        <p:spPr>
          <a:xfrm>
            <a:off x="5293905" y="3158164"/>
            <a:ext cx="870236" cy="400110"/>
          </a:xfrm>
          <a:prstGeom prst="rect">
            <a:avLst/>
          </a:prstGeom>
          <a:noFill/>
        </p:spPr>
        <p:txBody>
          <a:bodyPr wrap="square" rtlCol="0">
            <a:spAutoFit/>
          </a:bodyPr>
          <a:lstStyle/>
          <a:p>
            <a:pPr algn="ctr"/>
            <a:r>
              <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rPr>
              <a:t>8</a:t>
            </a:r>
          </a:p>
        </p:txBody>
      </p:sp>
    </p:spTree>
    <p:extLst>
      <p:ext uri="{BB962C8B-B14F-4D97-AF65-F5344CB8AC3E}">
        <p14:creationId xmlns:p14="http://schemas.microsoft.com/office/powerpoint/2010/main" val="42919587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 name="Table 33"/>
          <p:cNvGraphicFramePr>
            <a:graphicFrameLocks noGrp="1"/>
          </p:cNvGraphicFramePr>
          <p:nvPr>
            <p:extLst>
              <p:ext uri="{D42A27DB-BD31-4B8C-83A1-F6EECF244321}">
                <p14:modId xmlns:p14="http://schemas.microsoft.com/office/powerpoint/2010/main" val="994343321"/>
              </p:ext>
            </p:extLst>
          </p:nvPr>
        </p:nvGraphicFramePr>
        <p:xfrm>
          <a:off x="1706597" y="1309903"/>
          <a:ext cx="2704688" cy="2468428"/>
        </p:xfrm>
        <a:graphic>
          <a:graphicData uri="http://schemas.openxmlformats.org/drawingml/2006/table">
            <a:tbl>
              <a:tblPr firstRow="1" bandRow="1">
                <a:tableStyleId>{5C22544A-7EE6-4342-B048-85BDC9FD1C3A}</a:tableStyleId>
              </a:tblPr>
              <a:tblGrid>
                <a:gridCol w="676172"/>
                <a:gridCol w="676172"/>
                <a:gridCol w="676172"/>
                <a:gridCol w="676172"/>
              </a:tblGrid>
              <a:tr h="617107">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9</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4</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r h="617107">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3</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10</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r h="617107">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13</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8</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r h="617107">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7</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14</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noFill/>
                  </a:tcPr>
                </a:tc>
              </a:tr>
            </a:tbl>
          </a:graphicData>
        </a:graphic>
      </p:graphicFrame>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
        <p:nvSpPr>
          <p:cNvPr id="3" name="TextBox 2"/>
          <p:cNvSpPr txBox="1"/>
          <p:nvPr/>
        </p:nvSpPr>
        <p:spPr>
          <a:xfrm>
            <a:off x="4692932" y="5640293"/>
            <a:ext cx="732893" cy="400110"/>
          </a:xfrm>
          <a:prstGeom prst="rect">
            <a:avLst/>
          </a:prstGeom>
          <a:noFill/>
        </p:spPr>
        <p:txBody>
          <a:bodyPr wrap="none" rtlCol="0">
            <a:spAutoFit/>
          </a:bodyPr>
          <a:lstStyle/>
          <a:p>
            <a:r>
              <a:rPr lang="en-GB" sz="2000"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880</a:t>
            </a:r>
            <a:endPar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1265915" y="4535201"/>
            <a:ext cx="7586929" cy="1015663"/>
          </a:xfrm>
          <a:prstGeom prst="rect">
            <a:avLst/>
          </a:prstGeom>
        </p:spPr>
        <p:txBody>
          <a:bodyPr wrap="square">
            <a:spAutoFit/>
          </a:bodyPr>
          <a:lstStyle/>
          <a:p>
            <a:endParaRPr lang="en-GB" sz="20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a:p>
            <a:r>
              <a:rPr lang="en-GB" sz="20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How many different </a:t>
            </a:r>
            <a:r>
              <a:rPr lang="en-GB" sz="2000" dirty="0" err="1">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4x4</a:t>
            </a:r>
            <a:r>
              <a:rPr lang="en-GB" sz="20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 magic squares that use the numbers 1-16 do you think there are?</a:t>
            </a:r>
            <a:endParaRPr lang="en-GB" sz="2400" dirty="0">
              <a:solidFill>
                <a:schemeClr val="tx1">
                  <a:lumMod val="65000"/>
                  <a:lumOff val="35000"/>
                </a:schemeClr>
              </a:solidFill>
              <a:latin typeface="MetaBold-Roman" panose="020B0802030000020004" pitchFamily="34" charset="0"/>
            </a:endParaRPr>
          </a:p>
        </p:txBody>
      </p:sp>
      <p:graphicFrame>
        <p:nvGraphicFramePr>
          <p:cNvPr id="17" name="Table 16"/>
          <p:cNvGraphicFramePr>
            <a:graphicFrameLocks noGrp="1"/>
          </p:cNvGraphicFramePr>
          <p:nvPr>
            <p:extLst>
              <p:ext uri="{D42A27DB-BD31-4B8C-83A1-F6EECF244321}">
                <p14:modId xmlns:p14="http://schemas.microsoft.com/office/powerpoint/2010/main" val="1550136712"/>
              </p:ext>
            </p:extLst>
          </p:nvPr>
        </p:nvGraphicFramePr>
        <p:xfrm>
          <a:off x="5708295" y="1329103"/>
          <a:ext cx="2770464" cy="2449228"/>
        </p:xfrm>
        <a:graphic>
          <a:graphicData uri="http://schemas.openxmlformats.org/drawingml/2006/table">
            <a:tbl>
              <a:tblPr firstRow="1" bandRow="1">
                <a:tableStyleId>{5C22544A-7EE6-4342-B048-85BDC9FD1C3A}</a:tableStyleId>
              </a:tblPr>
              <a:tblGrid>
                <a:gridCol w="692616"/>
                <a:gridCol w="692616"/>
                <a:gridCol w="692616"/>
                <a:gridCol w="692616"/>
              </a:tblGrid>
              <a:tr h="612307">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9</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4</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lnTlToBr w="12700" cmpd="sng">
                      <a:noFill/>
                      <a:prstDash val="solid"/>
                    </a:lnTlToBr>
                    <a:lnBlToTr w="12700" cmpd="sng">
                      <a:noFill/>
                      <a:prstDash val="solid"/>
                    </a:lnBlToTr>
                    <a:noFill/>
                  </a:tcPr>
                </a:tc>
              </a:tr>
              <a:tr h="612307">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3</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10</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lnTlToBr w="12700" cmpd="sng">
                      <a:noFill/>
                      <a:prstDash val="solid"/>
                    </a:lnTlToBr>
                    <a:lnBlToTr w="12700" cmpd="sng">
                      <a:noFill/>
                      <a:prstDash val="solid"/>
                    </a:lnBlToTr>
                    <a:noFill/>
                  </a:tcPr>
                </a:tc>
              </a:tr>
              <a:tr h="612307">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13</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8</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lnTlToBr w="12700" cmpd="sng">
                      <a:noFill/>
                      <a:prstDash val="solid"/>
                    </a:lnTlToBr>
                    <a:lnBlToTr w="12700" cmpd="sng">
                      <a:noFill/>
                      <a:prstDash val="solid"/>
                    </a:lnBlToTr>
                    <a:noFill/>
                  </a:tcPr>
                </a:tc>
              </a:tr>
              <a:tr h="612307">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7</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14</a:t>
                      </a:r>
                      <a:endParaRPr lang="en-GB" sz="2000" b="1" dirty="0">
                        <a:solidFill>
                          <a:srgbClr val="009FA5"/>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009FA5"/>
                      </a:solidFill>
                      <a:prstDash val="solid"/>
                      <a:round/>
                      <a:headEnd type="none" w="med" len="med"/>
                      <a:tailEnd type="none" w="med" len="med"/>
                    </a:lnL>
                    <a:lnR w="12700" cap="flat" cmpd="sng" algn="ctr">
                      <a:solidFill>
                        <a:srgbClr val="009FA5"/>
                      </a:solidFill>
                      <a:prstDash val="solid"/>
                      <a:round/>
                      <a:headEnd type="none" w="med" len="med"/>
                      <a:tailEnd type="none" w="med" len="med"/>
                    </a:lnR>
                    <a:lnT w="12700" cap="flat" cmpd="sng" algn="ctr">
                      <a:solidFill>
                        <a:srgbClr val="009FA5"/>
                      </a:solidFill>
                      <a:prstDash val="solid"/>
                      <a:round/>
                      <a:headEnd type="none" w="med" len="med"/>
                      <a:tailEnd type="none" w="med" len="med"/>
                    </a:lnT>
                    <a:lnB w="12700" cap="flat" cmpd="sng" algn="ctr">
                      <a:solidFill>
                        <a:srgbClr val="009FA5"/>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26" name="TextBox 25"/>
          <p:cNvSpPr txBox="1"/>
          <p:nvPr/>
        </p:nvSpPr>
        <p:spPr>
          <a:xfrm>
            <a:off x="2385305" y="1414321"/>
            <a:ext cx="663104" cy="400110"/>
          </a:xfrm>
          <a:prstGeom prst="rect">
            <a:avLst/>
          </a:prstGeom>
          <a:noFill/>
        </p:spPr>
        <p:txBody>
          <a:bodyPr wrap="square" rtlCol="0">
            <a:spAutoFit/>
          </a:bodyPr>
          <a:lstStyle/>
          <a:p>
            <a:pPr algn="ctr"/>
            <a:r>
              <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rPr>
              <a:t>6</a:t>
            </a:r>
          </a:p>
        </p:txBody>
      </p:sp>
      <p:sp>
        <p:nvSpPr>
          <p:cNvPr id="27" name="TextBox 26"/>
          <p:cNvSpPr txBox="1"/>
          <p:nvPr/>
        </p:nvSpPr>
        <p:spPr>
          <a:xfrm>
            <a:off x="3040281" y="1422802"/>
            <a:ext cx="663104" cy="400110"/>
          </a:xfrm>
          <a:prstGeom prst="rect">
            <a:avLst/>
          </a:prstGeom>
          <a:noFill/>
        </p:spPr>
        <p:txBody>
          <a:bodyPr wrap="square" rtlCol="0">
            <a:spAutoFit/>
          </a:bodyPr>
          <a:lstStyle/>
          <a:p>
            <a:pPr algn="ctr"/>
            <a:r>
              <a:rPr lang="en-GB" sz="2000"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15</a:t>
            </a:r>
            <a:endPar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28" name="TextBox 27"/>
          <p:cNvSpPr txBox="1"/>
          <p:nvPr/>
        </p:nvSpPr>
        <p:spPr>
          <a:xfrm>
            <a:off x="1709310" y="2045649"/>
            <a:ext cx="663104" cy="400110"/>
          </a:xfrm>
          <a:prstGeom prst="rect">
            <a:avLst/>
          </a:prstGeom>
          <a:noFill/>
        </p:spPr>
        <p:txBody>
          <a:bodyPr wrap="square" rtlCol="0">
            <a:spAutoFit/>
          </a:bodyPr>
          <a:lstStyle/>
          <a:p>
            <a:pPr algn="ctr"/>
            <a:r>
              <a:rPr lang="en-GB" sz="2000"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16</a:t>
            </a:r>
            <a:endPar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29" name="TextBox 28"/>
          <p:cNvSpPr txBox="1"/>
          <p:nvPr/>
        </p:nvSpPr>
        <p:spPr>
          <a:xfrm>
            <a:off x="3724695" y="2046696"/>
            <a:ext cx="663104" cy="400110"/>
          </a:xfrm>
          <a:prstGeom prst="rect">
            <a:avLst/>
          </a:prstGeom>
          <a:noFill/>
        </p:spPr>
        <p:txBody>
          <a:bodyPr wrap="square" rtlCol="0">
            <a:spAutoFit/>
          </a:bodyPr>
          <a:lstStyle/>
          <a:p>
            <a:pPr algn="ctr"/>
            <a:r>
              <a:rPr lang="en-GB" sz="2000"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5</a:t>
            </a:r>
            <a:endPar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30" name="TextBox 29"/>
          <p:cNvSpPr txBox="1"/>
          <p:nvPr/>
        </p:nvSpPr>
        <p:spPr>
          <a:xfrm>
            <a:off x="1711036" y="2657921"/>
            <a:ext cx="663104" cy="400110"/>
          </a:xfrm>
          <a:prstGeom prst="rect">
            <a:avLst/>
          </a:prstGeom>
          <a:noFill/>
        </p:spPr>
        <p:txBody>
          <a:bodyPr wrap="square" rtlCol="0">
            <a:spAutoFit/>
          </a:bodyPr>
          <a:lstStyle/>
          <a:p>
            <a:pPr algn="ctr"/>
            <a:r>
              <a:rPr lang="en-GB" sz="2000"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2</a:t>
            </a:r>
            <a:endPar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31" name="TextBox 30"/>
          <p:cNvSpPr txBox="1"/>
          <p:nvPr/>
        </p:nvSpPr>
        <p:spPr>
          <a:xfrm>
            <a:off x="3714552" y="2664707"/>
            <a:ext cx="663104" cy="400110"/>
          </a:xfrm>
          <a:prstGeom prst="rect">
            <a:avLst/>
          </a:prstGeom>
          <a:noFill/>
        </p:spPr>
        <p:txBody>
          <a:bodyPr wrap="square" rtlCol="0">
            <a:spAutoFit/>
          </a:bodyPr>
          <a:lstStyle/>
          <a:p>
            <a:pPr algn="ctr"/>
            <a:r>
              <a:rPr lang="en-GB" sz="2000"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11</a:t>
            </a:r>
            <a:endPar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32" name="TextBox 31"/>
          <p:cNvSpPr txBox="1"/>
          <p:nvPr/>
        </p:nvSpPr>
        <p:spPr>
          <a:xfrm>
            <a:off x="2363627" y="3276720"/>
            <a:ext cx="663104" cy="400110"/>
          </a:xfrm>
          <a:prstGeom prst="rect">
            <a:avLst/>
          </a:prstGeom>
          <a:noFill/>
        </p:spPr>
        <p:txBody>
          <a:bodyPr wrap="square" rtlCol="0">
            <a:spAutoFit/>
          </a:bodyPr>
          <a:lstStyle/>
          <a:p>
            <a:pPr algn="ctr"/>
            <a:r>
              <a:rPr lang="en-GB" sz="2000"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12</a:t>
            </a:r>
            <a:endPar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33" name="TextBox 32"/>
          <p:cNvSpPr txBox="1"/>
          <p:nvPr/>
        </p:nvSpPr>
        <p:spPr>
          <a:xfrm>
            <a:off x="3060360" y="3271529"/>
            <a:ext cx="663104" cy="400110"/>
          </a:xfrm>
          <a:prstGeom prst="rect">
            <a:avLst/>
          </a:prstGeom>
          <a:noFill/>
        </p:spPr>
        <p:txBody>
          <a:bodyPr wrap="square" rtlCol="0">
            <a:spAutoFit/>
          </a:bodyPr>
          <a:lstStyle/>
          <a:p>
            <a:pPr algn="ctr"/>
            <a:r>
              <a:rPr lang="en-GB" sz="2000"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1</a:t>
            </a:r>
            <a:endPar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35" name="TextBox 34"/>
          <p:cNvSpPr txBox="1"/>
          <p:nvPr/>
        </p:nvSpPr>
        <p:spPr>
          <a:xfrm>
            <a:off x="5693299" y="2669799"/>
            <a:ext cx="719666" cy="400110"/>
          </a:xfrm>
          <a:prstGeom prst="rect">
            <a:avLst/>
          </a:prstGeom>
          <a:noFill/>
        </p:spPr>
        <p:txBody>
          <a:bodyPr wrap="square" rtlCol="0">
            <a:spAutoFit/>
          </a:bodyPr>
          <a:lstStyle/>
          <a:p>
            <a:pPr algn="ctr"/>
            <a:r>
              <a:rPr lang="en-GB" sz="2000"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12</a:t>
            </a:r>
            <a:endPar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36" name="TextBox 35"/>
          <p:cNvSpPr txBox="1"/>
          <p:nvPr/>
        </p:nvSpPr>
        <p:spPr>
          <a:xfrm>
            <a:off x="7775022" y="2673949"/>
            <a:ext cx="719666" cy="400110"/>
          </a:xfrm>
          <a:prstGeom prst="rect">
            <a:avLst/>
          </a:prstGeom>
          <a:noFill/>
        </p:spPr>
        <p:txBody>
          <a:bodyPr wrap="square" rtlCol="0">
            <a:spAutoFit/>
          </a:bodyPr>
          <a:lstStyle/>
          <a:p>
            <a:pPr algn="ctr"/>
            <a:r>
              <a:rPr lang="en-GB" sz="2000"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1</a:t>
            </a:r>
            <a:endPar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37" name="TextBox 36"/>
          <p:cNvSpPr txBox="1"/>
          <p:nvPr/>
        </p:nvSpPr>
        <p:spPr>
          <a:xfrm>
            <a:off x="6390461" y="3299235"/>
            <a:ext cx="719666" cy="400110"/>
          </a:xfrm>
          <a:prstGeom prst="rect">
            <a:avLst/>
          </a:prstGeom>
          <a:noFill/>
        </p:spPr>
        <p:txBody>
          <a:bodyPr wrap="square" rtlCol="0">
            <a:spAutoFit/>
          </a:bodyPr>
          <a:lstStyle/>
          <a:p>
            <a:pPr algn="ctr"/>
            <a:r>
              <a:rPr lang="en-GB" sz="2000"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2</a:t>
            </a:r>
            <a:endPar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38" name="TextBox 37"/>
          <p:cNvSpPr txBox="1"/>
          <p:nvPr/>
        </p:nvSpPr>
        <p:spPr>
          <a:xfrm>
            <a:off x="7072627" y="3299235"/>
            <a:ext cx="719666" cy="400110"/>
          </a:xfrm>
          <a:prstGeom prst="rect">
            <a:avLst/>
          </a:prstGeom>
          <a:noFill/>
        </p:spPr>
        <p:txBody>
          <a:bodyPr wrap="square" rtlCol="0">
            <a:spAutoFit/>
          </a:bodyPr>
          <a:lstStyle/>
          <a:p>
            <a:pPr algn="ctr"/>
            <a:r>
              <a:rPr lang="en-GB" sz="2000"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11</a:t>
            </a:r>
            <a:endPar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39" name="TextBox 38"/>
          <p:cNvSpPr txBox="1"/>
          <p:nvPr/>
        </p:nvSpPr>
        <p:spPr>
          <a:xfrm>
            <a:off x="6379107" y="1452708"/>
            <a:ext cx="719666" cy="400110"/>
          </a:xfrm>
          <a:prstGeom prst="rect">
            <a:avLst/>
          </a:prstGeom>
          <a:noFill/>
        </p:spPr>
        <p:txBody>
          <a:bodyPr wrap="square" rtlCol="0">
            <a:spAutoFit/>
          </a:bodyPr>
          <a:lstStyle/>
          <a:p>
            <a:pPr algn="ctr"/>
            <a:r>
              <a:rPr lang="en-GB" sz="2000"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16</a:t>
            </a:r>
            <a:endPar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40" name="TextBox 39"/>
          <p:cNvSpPr txBox="1"/>
          <p:nvPr/>
        </p:nvSpPr>
        <p:spPr>
          <a:xfrm>
            <a:off x="5690980" y="2039309"/>
            <a:ext cx="719666" cy="400110"/>
          </a:xfrm>
          <a:prstGeom prst="rect">
            <a:avLst/>
          </a:prstGeom>
          <a:noFill/>
        </p:spPr>
        <p:txBody>
          <a:bodyPr wrap="square" rtlCol="0">
            <a:spAutoFit/>
          </a:bodyPr>
          <a:lstStyle/>
          <a:p>
            <a:pPr algn="ctr"/>
            <a:r>
              <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rPr>
              <a:t>6</a:t>
            </a:r>
          </a:p>
        </p:txBody>
      </p:sp>
      <p:sp>
        <p:nvSpPr>
          <p:cNvPr id="41" name="TextBox 40"/>
          <p:cNvSpPr txBox="1"/>
          <p:nvPr/>
        </p:nvSpPr>
        <p:spPr>
          <a:xfrm>
            <a:off x="7788764" y="2064797"/>
            <a:ext cx="719666" cy="400110"/>
          </a:xfrm>
          <a:prstGeom prst="rect">
            <a:avLst/>
          </a:prstGeom>
          <a:noFill/>
        </p:spPr>
        <p:txBody>
          <a:bodyPr wrap="square" rtlCol="0">
            <a:spAutoFit/>
          </a:bodyPr>
          <a:lstStyle/>
          <a:p>
            <a:pPr algn="ctr"/>
            <a:r>
              <a:rPr lang="en-GB" sz="2000"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15</a:t>
            </a:r>
            <a:endPar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42" name="TextBox 41"/>
          <p:cNvSpPr txBox="1"/>
          <p:nvPr/>
        </p:nvSpPr>
        <p:spPr>
          <a:xfrm>
            <a:off x="7070376" y="1452708"/>
            <a:ext cx="719666" cy="400110"/>
          </a:xfrm>
          <a:prstGeom prst="rect">
            <a:avLst/>
          </a:prstGeom>
          <a:noFill/>
        </p:spPr>
        <p:txBody>
          <a:bodyPr wrap="square" rtlCol="0">
            <a:spAutoFit/>
          </a:bodyPr>
          <a:lstStyle/>
          <a:p>
            <a:pPr algn="ctr"/>
            <a:r>
              <a:rPr lang="en-GB" sz="2000"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5</a:t>
            </a:r>
            <a:endPar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5" name="Rectangle 4"/>
          <p:cNvSpPr/>
          <p:nvPr/>
        </p:nvSpPr>
        <p:spPr>
          <a:xfrm>
            <a:off x="3117567" y="4150192"/>
            <a:ext cx="4261103" cy="400110"/>
          </a:xfrm>
          <a:prstGeom prst="rect">
            <a:avLst/>
          </a:prstGeom>
        </p:spPr>
        <p:txBody>
          <a:bodyPr wrap="none">
            <a:spAutoFit/>
          </a:bodyPr>
          <a:lstStyle/>
          <a:p>
            <a:r>
              <a:rPr lang="en-GB" sz="2000" dirty="0">
                <a:solidFill>
                  <a:srgbClr val="009FA5"/>
                </a:solidFill>
                <a:latin typeface="Verdana" panose="020B0604030504040204" pitchFamily="34" charset="0"/>
                <a:ea typeface="Verdana" panose="020B0604030504040204" pitchFamily="34" charset="0"/>
                <a:cs typeface="Verdana" panose="020B0604030504040204" pitchFamily="34" charset="0"/>
              </a:rPr>
              <a:t>Use 1, 2, 5, 6, 11, 12, 15 &amp; 16 </a:t>
            </a:r>
            <a:endParaRPr lang="en-GB" sz="2000" dirty="0"/>
          </a:p>
        </p:txBody>
      </p:sp>
      <p:sp>
        <p:nvSpPr>
          <p:cNvPr id="43" name="TextBox 42"/>
          <p:cNvSpPr txBox="1"/>
          <p:nvPr/>
        </p:nvSpPr>
        <p:spPr>
          <a:xfrm>
            <a:off x="1055831" y="332149"/>
            <a:ext cx="7299178" cy="707886"/>
          </a:xfrm>
          <a:prstGeom prst="rect">
            <a:avLst/>
          </a:prstGeom>
          <a:noFill/>
        </p:spPr>
        <p:txBody>
          <a:bodyPr wrap="square" rtlCol="0">
            <a:spAutoFit/>
          </a:bodyPr>
          <a:lstStyle/>
          <a:p>
            <a:pPr algn="ctr"/>
            <a:r>
              <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Answer to second question:</a:t>
            </a:r>
          </a:p>
          <a:p>
            <a:pPr algn="ctr"/>
            <a:endParaRPr lang="en-GB" sz="2000" dirty="0" smtClean="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904247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26" grpId="0"/>
      <p:bldP spid="27" grpId="0"/>
      <p:bldP spid="28" grpId="0"/>
      <p:bldP spid="29" grpId="0"/>
      <p:bldP spid="30" grpId="0"/>
      <p:bldP spid="31" grpId="0"/>
      <p:bldP spid="32" grpId="0"/>
      <p:bldP spid="33" grpId="0"/>
      <p:bldP spid="35" grpId="0"/>
      <p:bldP spid="36" grpId="0"/>
      <p:bldP spid="37" grpId="0"/>
      <p:bldP spid="38" grpId="0"/>
      <p:bldP spid="39" grpId="0"/>
      <p:bldP spid="40" grpId="0"/>
      <p:bldP spid="41" grpId="0"/>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7" name="TextBox 6"/>
          <p:cNvSpPr txBox="1"/>
          <p:nvPr/>
        </p:nvSpPr>
        <p:spPr>
          <a:xfrm>
            <a:off x="1543348" y="152912"/>
            <a:ext cx="7214758" cy="400110"/>
          </a:xfrm>
          <a:prstGeom prst="rect">
            <a:avLst/>
          </a:prstGeom>
          <a:noFill/>
        </p:spPr>
        <p:txBody>
          <a:bodyPr wrap="square" rtlCol="0">
            <a:spAutoFit/>
          </a:bodyPr>
          <a:lstStyle/>
          <a:p>
            <a:r>
              <a:rPr lang="en-GB" sz="2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The Passion Façade of the </a:t>
            </a:r>
            <a:r>
              <a:rPr lang="en-GB" sz="2000" dirty="0" err="1" smtClean="0">
                <a:solidFill>
                  <a:srgbClr val="009FA5"/>
                </a:solidFill>
                <a:latin typeface="Verdana" panose="020B0604030504040204" pitchFamily="34" charset="0"/>
                <a:ea typeface="Verdana" panose="020B0604030504040204" pitchFamily="34" charset="0"/>
                <a:cs typeface="Verdana" panose="020B0604030504040204" pitchFamily="34" charset="0"/>
              </a:rPr>
              <a:t>Sagrada</a:t>
            </a:r>
            <a:r>
              <a:rPr lang="en-GB" sz="2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 </a:t>
            </a:r>
            <a:r>
              <a:rPr lang="en-GB" sz="2000" dirty="0" err="1" smtClean="0">
                <a:solidFill>
                  <a:srgbClr val="009FA5"/>
                </a:solidFill>
                <a:latin typeface="Verdana" panose="020B0604030504040204" pitchFamily="34" charset="0"/>
                <a:ea typeface="Verdana" panose="020B0604030504040204" pitchFamily="34" charset="0"/>
                <a:cs typeface="Verdana" panose="020B0604030504040204" pitchFamily="34" charset="0"/>
              </a:rPr>
              <a:t>Familia</a:t>
            </a:r>
            <a:r>
              <a:rPr lang="en-GB" sz="2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 Barcelona</a:t>
            </a:r>
            <a:endParaRPr lang="en-GB" sz="2400" dirty="0" smtClean="0">
              <a:solidFill>
                <a:srgbClr val="009FA5"/>
              </a:solidFill>
              <a:latin typeface="Verdana" panose="020B0604030504040204" pitchFamily="34" charset="0"/>
              <a:ea typeface="Verdana" panose="020B0604030504040204" pitchFamily="34" charset="0"/>
              <a:cs typeface="Verdana" panose="020B0604030504040204" pitchFamily="34" charset="0"/>
            </a:endParaRPr>
          </a:p>
        </p:txBody>
      </p:sp>
      <p:pic>
        <p:nvPicPr>
          <p:cNvPr id="6" name="Picture 5"/>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78897" y="727243"/>
            <a:ext cx="7670532" cy="4474821"/>
          </a:xfrm>
          <a:prstGeom prst="rect">
            <a:avLst/>
          </a:prstGeom>
        </p:spPr>
      </p:pic>
      <p:pic>
        <p:nvPicPr>
          <p:cNvPr id="12" name="Picture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
        <p:nvSpPr>
          <p:cNvPr id="13" name="Rectangle 12"/>
          <p:cNvSpPr/>
          <p:nvPr/>
        </p:nvSpPr>
        <p:spPr>
          <a:xfrm>
            <a:off x="654367" y="6459080"/>
            <a:ext cx="5101076" cy="246221"/>
          </a:xfrm>
          <a:prstGeom prst="rect">
            <a:avLst/>
          </a:prstGeom>
        </p:spPr>
        <p:txBody>
          <a:bodyPr wrap="none">
            <a:spAutoFit/>
          </a:bodyPr>
          <a:lstStyle/>
          <a:p>
            <a:r>
              <a:rPr lang="en-GB" sz="10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Image credits: </a:t>
            </a:r>
            <a:r>
              <a:rPr lang="en-GB" sz="1000" i="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Jeremy Keith, </a:t>
            </a:r>
            <a:r>
              <a:rPr lang="en-GB" sz="10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Bernard </a:t>
            </a:r>
            <a:r>
              <a:rPr lang="en-GB" sz="1000" i="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Gagnon - all via Wikimedia Commons</a:t>
            </a:r>
            <a:endParaRPr lang="en-GB" sz="10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479351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7" name="TextBox 6"/>
          <p:cNvSpPr txBox="1"/>
          <p:nvPr/>
        </p:nvSpPr>
        <p:spPr>
          <a:xfrm>
            <a:off x="1543348" y="152912"/>
            <a:ext cx="7214758" cy="400110"/>
          </a:xfrm>
          <a:prstGeom prst="rect">
            <a:avLst/>
          </a:prstGeom>
          <a:noFill/>
        </p:spPr>
        <p:txBody>
          <a:bodyPr wrap="square" rtlCol="0">
            <a:spAutoFit/>
          </a:bodyPr>
          <a:lstStyle/>
          <a:p>
            <a:r>
              <a:rPr lang="en-GB" sz="2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The Passion Façade of the </a:t>
            </a:r>
            <a:r>
              <a:rPr lang="en-GB" sz="2000" dirty="0" err="1" smtClean="0">
                <a:solidFill>
                  <a:srgbClr val="009FA5"/>
                </a:solidFill>
                <a:latin typeface="Verdana" panose="020B0604030504040204" pitchFamily="34" charset="0"/>
                <a:ea typeface="Verdana" panose="020B0604030504040204" pitchFamily="34" charset="0"/>
                <a:cs typeface="Verdana" panose="020B0604030504040204" pitchFamily="34" charset="0"/>
              </a:rPr>
              <a:t>Sagrada</a:t>
            </a:r>
            <a:r>
              <a:rPr lang="en-GB" sz="2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 </a:t>
            </a:r>
            <a:r>
              <a:rPr lang="en-GB" sz="2000" dirty="0" err="1" smtClean="0">
                <a:solidFill>
                  <a:srgbClr val="009FA5"/>
                </a:solidFill>
                <a:latin typeface="Verdana" panose="020B0604030504040204" pitchFamily="34" charset="0"/>
                <a:ea typeface="Verdana" panose="020B0604030504040204" pitchFamily="34" charset="0"/>
                <a:cs typeface="Verdana" panose="020B0604030504040204" pitchFamily="34" charset="0"/>
              </a:rPr>
              <a:t>Familia</a:t>
            </a:r>
            <a:r>
              <a:rPr lang="en-GB" sz="2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 Barcelona</a:t>
            </a:r>
            <a:endParaRPr lang="en-GB" sz="2400" dirty="0" smtClean="0">
              <a:solidFill>
                <a:srgbClr val="009FA5"/>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extBox 9"/>
          <p:cNvSpPr txBox="1"/>
          <p:nvPr/>
        </p:nvSpPr>
        <p:spPr>
          <a:xfrm>
            <a:off x="1543348" y="580095"/>
            <a:ext cx="7754039" cy="1754326"/>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GB"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What do you notice about this magic square?</a:t>
            </a:r>
          </a:p>
          <a:p>
            <a:pPr marL="342900" indent="-342900">
              <a:lnSpc>
                <a:spcPct val="150000"/>
              </a:lnSpc>
              <a:buFont typeface="Arial" panose="020B0604020202020204" pitchFamily="34" charset="0"/>
              <a:buChar char="•"/>
            </a:pPr>
            <a:r>
              <a:rPr lang="en-GB"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What is its magic total?</a:t>
            </a:r>
          </a:p>
          <a:p>
            <a:pPr marL="342900" indent="-342900">
              <a:lnSpc>
                <a:spcPct val="150000"/>
              </a:lnSpc>
              <a:buFont typeface="Arial" panose="020B0604020202020204" pitchFamily="34" charset="0"/>
              <a:buChar char="•"/>
            </a:pPr>
            <a:r>
              <a:rPr lang="en-GB"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How is it different to the Durer one?</a:t>
            </a:r>
          </a:p>
          <a:p>
            <a:pPr marL="342900" indent="-342900">
              <a:lnSpc>
                <a:spcPct val="150000"/>
              </a:lnSpc>
              <a:buFont typeface="Arial" panose="020B0604020202020204" pitchFamily="34" charset="0"/>
              <a:buChar char="•"/>
            </a:pPr>
            <a:r>
              <a:rPr lang="en-GB"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How is it the same as the Durer one?</a:t>
            </a:r>
          </a:p>
        </p:txBody>
      </p:sp>
      <p:pic>
        <p:nvPicPr>
          <p:cNvPr id="6" name="Picture 5"/>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543348" y="4226065"/>
            <a:ext cx="2942148" cy="1716385"/>
          </a:xfrm>
          <a:prstGeom prst="rect">
            <a:avLst/>
          </a:prstGeom>
        </p:spPr>
      </p:pic>
      <p:pic>
        <p:nvPicPr>
          <p:cNvPr id="8" name="Picture 7"/>
          <p:cNvPicPr>
            <a:picLocks noChangeAspect="1"/>
          </p:cNvPicPr>
          <p:nvPr/>
        </p:nvPicPr>
        <p:blipFill>
          <a:blip r:embed="rId5"/>
          <a:stretch>
            <a:fillRect/>
          </a:stretch>
        </p:blipFill>
        <p:spPr>
          <a:xfrm>
            <a:off x="4985322" y="2361494"/>
            <a:ext cx="3688966" cy="3580956"/>
          </a:xfrm>
          <a:prstGeom prst="rect">
            <a:avLst/>
          </a:prstGeom>
        </p:spPr>
      </p:pic>
      <p:pic>
        <p:nvPicPr>
          <p:cNvPr id="9" name="Picture 8"/>
          <p:cNvPicPr>
            <a:picLocks noChangeAspect="1"/>
          </p:cNvPicPr>
          <p:nvPr/>
        </p:nvPicPr>
        <p:blipFill>
          <a:blip r:embed="rId6"/>
          <a:stretch>
            <a:fillRect/>
          </a:stretch>
        </p:blipFill>
        <p:spPr>
          <a:xfrm>
            <a:off x="1543348" y="2367392"/>
            <a:ext cx="2960313" cy="1754495"/>
          </a:xfrm>
          <a:prstGeom prst="rect">
            <a:avLst/>
          </a:prstGeom>
        </p:spPr>
      </p:pic>
      <p:pic>
        <p:nvPicPr>
          <p:cNvPr id="12" name="Picture 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
        <p:nvSpPr>
          <p:cNvPr id="2" name="TextBox 1"/>
          <p:cNvSpPr txBox="1"/>
          <p:nvPr/>
        </p:nvSpPr>
        <p:spPr>
          <a:xfrm>
            <a:off x="4773677" y="1068898"/>
            <a:ext cx="550151" cy="400110"/>
          </a:xfrm>
          <a:prstGeom prst="rect">
            <a:avLst/>
          </a:prstGeom>
          <a:noFill/>
        </p:spPr>
        <p:txBody>
          <a:bodyPr wrap="none" rtlCol="0">
            <a:spAutoFit/>
          </a:bodyPr>
          <a:lstStyle/>
          <a:p>
            <a:r>
              <a:rPr lang="en-GB" sz="2000" b="1" dirty="0" smtClean="0">
                <a:solidFill>
                  <a:srgbClr val="B44A6E"/>
                </a:solidFill>
                <a:latin typeface="Verdana" panose="020B0604030504040204" pitchFamily="34" charset="0"/>
                <a:ea typeface="Verdana" panose="020B0604030504040204" pitchFamily="34" charset="0"/>
                <a:cs typeface="Verdana" panose="020B0604030504040204" pitchFamily="34" charset="0"/>
              </a:rPr>
              <a:t>33</a:t>
            </a:r>
            <a:endParaRPr lang="en-GB" sz="2000" b="1" dirty="0">
              <a:solidFill>
                <a:srgbClr val="B44A6E"/>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Rectangle 12"/>
          <p:cNvSpPr/>
          <p:nvPr/>
        </p:nvSpPr>
        <p:spPr>
          <a:xfrm>
            <a:off x="654367" y="6459080"/>
            <a:ext cx="5101076" cy="246221"/>
          </a:xfrm>
          <a:prstGeom prst="rect">
            <a:avLst/>
          </a:prstGeom>
        </p:spPr>
        <p:txBody>
          <a:bodyPr wrap="none">
            <a:spAutoFit/>
          </a:bodyPr>
          <a:lstStyle/>
          <a:p>
            <a:r>
              <a:rPr lang="en-GB" sz="10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Image credits: </a:t>
            </a:r>
            <a:r>
              <a:rPr lang="en-GB" sz="1000" i="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Jeremy Keith, </a:t>
            </a:r>
            <a:r>
              <a:rPr lang="en-GB" sz="10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Bernard </a:t>
            </a:r>
            <a:r>
              <a:rPr lang="en-GB" sz="1000" i="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Gagnon - all via Wikimedia Commons</a:t>
            </a:r>
            <a:endParaRPr lang="en-GB" sz="10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Oval 13"/>
          <p:cNvSpPr/>
          <p:nvPr/>
        </p:nvSpPr>
        <p:spPr>
          <a:xfrm>
            <a:off x="1911953" y="5126299"/>
            <a:ext cx="1296757" cy="1278991"/>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197249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7" name="TextBox 6"/>
          <p:cNvSpPr txBox="1"/>
          <p:nvPr/>
        </p:nvSpPr>
        <p:spPr>
          <a:xfrm>
            <a:off x="1304963" y="298255"/>
            <a:ext cx="2311448" cy="707886"/>
          </a:xfrm>
          <a:prstGeom prst="rect">
            <a:avLst/>
          </a:prstGeom>
          <a:noFill/>
        </p:spPr>
        <p:txBody>
          <a:bodyPr wrap="square" rtlCol="0">
            <a:spAutoFit/>
          </a:bodyPr>
          <a:lstStyle/>
          <a:p>
            <a:pPr algn="ct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Take Durer’s magic square</a:t>
            </a:r>
            <a:endParaRPr lang="en-GB" sz="24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extBox 9"/>
          <p:cNvSpPr txBox="1"/>
          <p:nvPr/>
        </p:nvSpPr>
        <p:spPr>
          <a:xfrm>
            <a:off x="3720990" y="298255"/>
            <a:ext cx="2319183" cy="707886"/>
          </a:xfrm>
          <a:prstGeom prst="rect">
            <a:avLst/>
          </a:prstGeom>
          <a:noFill/>
        </p:spPr>
        <p:txBody>
          <a:bodyPr wrap="square" rtlCol="0">
            <a:spAutoFit/>
          </a:bodyPr>
          <a:lstStyle/>
          <a:p>
            <a:pPr algn="ct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Turn it through 90°</a:t>
            </a:r>
            <a:endPar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3826904" y="1145497"/>
            <a:ext cx="2283677" cy="2387053"/>
          </a:xfrm>
          <a:prstGeom prst="rect">
            <a:avLst/>
          </a:prstGeom>
        </p:spPr>
      </p:pic>
      <p:pic>
        <p:nvPicPr>
          <p:cNvPr id="3" name="Picture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04963" y="1127922"/>
            <a:ext cx="2311448" cy="2416081"/>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0800000">
            <a:off x="6294466" y="1169867"/>
            <a:ext cx="2231190" cy="2332189"/>
          </a:xfrm>
          <a:prstGeom prst="rect">
            <a:avLst/>
          </a:prstGeom>
        </p:spPr>
      </p:pic>
      <p:sp>
        <p:nvSpPr>
          <p:cNvPr id="13" name="Rectangle 12"/>
          <p:cNvSpPr/>
          <p:nvPr/>
        </p:nvSpPr>
        <p:spPr>
          <a:xfrm>
            <a:off x="1457694" y="3606655"/>
            <a:ext cx="4317433" cy="400110"/>
          </a:xfrm>
          <a:prstGeom prst="rect">
            <a:avLst/>
          </a:prstGeom>
        </p:spPr>
        <p:txBody>
          <a:bodyPr wrap="square">
            <a:spAutoFit/>
          </a:bodyPr>
          <a:lstStyle/>
          <a:p>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Compare the two magic squares</a:t>
            </a:r>
            <a:endPar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p:cNvSpPr txBox="1"/>
          <p:nvPr/>
        </p:nvSpPr>
        <p:spPr>
          <a:xfrm>
            <a:off x="6321464" y="298255"/>
            <a:ext cx="2231190" cy="707886"/>
          </a:xfrm>
          <a:prstGeom prst="rect">
            <a:avLst/>
          </a:prstGeom>
          <a:noFill/>
        </p:spPr>
        <p:txBody>
          <a:bodyPr wrap="square" rtlCol="0">
            <a:spAutoFit/>
          </a:bodyPr>
          <a:lstStyle/>
          <a:p>
            <a:pPr algn="ct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Turn it through 90° again</a:t>
            </a:r>
            <a:endPar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16" name="Picture 1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18631" y="4083495"/>
            <a:ext cx="2297780" cy="2230503"/>
          </a:xfrm>
          <a:prstGeom prst="rect">
            <a:avLst/>
          </a:prstGeom>
        </p:spPr>
      </p:pic>
      <p:pic>
        <p:nvPicPr>
          <p:cNvPr id="19" name="Picture 1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
        <p:nvSpPr>
          <p:cNvPr id="20" name="Rectangle 19"/>
          <p:cNvSpPr/>
          <p:nvPr/>
        </p:nvSpPr>
        <p:spPr>
          <a:xfrm>
            <a:off x="702591" y="6467458"/>
            <a:ext cx="3239990" cy="230832"/>
          </a:xfrm>
          <a:prstGeom prst="rect">
            <a:avLst/>
          </a:prstGeom>
        </p:spPr>
        <p:txBody>
          <a:bodyPr wrap="none">
            <a:spAutoFit/>
          </a:bodyPr>
          <a:lstStyle/>
          <a:p>
            <a:r>
              <a:rPr lang="en-GB" sz="9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Image credits: Ad </a:t>
            </a:r>
            <a:r>
              <a:rPr lang="en-GB" sz="900" i="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Meskens via Wikimedia Commons</a:t>
            </a:r>
            <a:endParaRPr lang="en-GB" sz="9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965228539"/>
              </p:ext>
            </p:extLst>
          </p:nvPr>
        </p:nvGraphicFramePr>
        <p:xfrm>
          <a:off x="3775216" y="4083495"/>
          <a:ext cx="2123148" cy="2224252"/>
        </p:xfrm>
        <a:graphic>
          <a:graphicData uri="http://schemas.openxmlformats.org/drawingml/2006/table">
            <a:tbl>
              <a:tblPr firstRow="1" bandRow="1">
                <a:tableStyleId>{5940675A-B579-460E-94D1-54222C63F5DA}</a:tableStyleId>
              </a:tblPr>
              <a:tblGrid>
                <a:gridCol w="530787"/>
                <a:gridCol w="530787"/>
                <a:gridCol w="530787"/>
                <a:gridCol w="530787"/>
              </a:tblGrid>
              <a:tr h="556063">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1</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14</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15</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4</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r>
              <a:tr h="556063">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12</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7</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6</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9</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r>
              <a:tr h="556063">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8</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11</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10</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5</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r>
              <a:tr h="556063">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13</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2</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3</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16</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r>
            </a:tbl>
          </a:graphicData>
        </a:graphic>
      </p:graphicFrame>
      <p:sp>
        <p:nvSpPr>
          <p:cNvPr id="21" name="TextBox 20"/>
          <p:cNvSpPr txBox="1"/>
          <p:nvPr/>
        </p:nvSpPr>
        <p:spPr>
          <a:xfrm>
            <a:off x="5898365" y="4521673"/>
            <a:ext cx="1735570" cy="954107"/>
          </a:xfrm>
          <a:prstGeom prst="rect">
            <a:avLst/>
          </a:prstGeom>
          <a:noFill/>
        </p:spPr>
        <p:txBody>
          <a:bodyPr wrap="square" rtlCol="0">
            <a:spAutoFit/>
          </a:bodyPr>
          <a:lstStyle/>
          <a:p>
            <a:pPr algn="ctr"/>
            <a:r>
              <a:rPr lang="en-GB" sz="14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(Easy to read version of upside down Durer square)</a:t>
            </a:r>
            <a:endParaRPr lang="en-GB" sz="1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6787494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7" name="TextBox 6"/>
          <p:cNvSpPr txBox="1"/>
          <p:nvPr/>
        </p:nvSpPr>
        <p:spPr>
          <a:xfrm>
            <a:off x="1304963" y="298255"/>
            <a:ext cx="2311448" cy="707886"/>
          </a:xfrm>
          <a:prstGeom prst="rect">
            <a:avLst/>
          </a:prstGeom>
          <a:noFill/>
        </p:spPr>
        <p:txBody>
          <a:bodyPr wrap="square" rtlCol="0">
            <a:spAutoFit/>
          </a:bodyPr>
          <a:lstStyle/>
          <a:p>
            <a:pPr algn="ct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Take Durer’s magic square</a:t>
            </a:r>
            <a:endParaRPr lang="en-GB" sz="24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extBox 9"/>
          <p:cNvSpPr txBox="1"/>
          <p:nvPr/>
        </p:nvSpPr>
        <p:spPr>
          <a:xfrm>
            <a:off x="3720990" y="298255"/>
            <a:ext cx="2319183" cy="707886"/>
          </a:xfrm>
          <a:prstGeom prst="rect">
            <a:avLst/>
          </a:prstGeom>
          <a:noFill/>
        </p:spPr>
        <p:txBody>
          <a:bodyPr wrap="square" rtlCol="0">
            <a:spAutoFit/>
          </a:bodyPr>
          <a:lstStyle/>
          <a:p>
            <a:pPr algn="ct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Turn it through 90°</a:t>
            </a:r>
            <a:endPar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3826904" y="1145497"/>
            <a:ext cx="2283677" cy="2387053"/>
          </a:xfrm>
          <a:prstGeom prst="rect">
            <a:avLst/>
          </a:prstGeom>
        </p:spPr>
      </p:pic>
      <p:pic>
        <p:nvPicPr>
          <p:cNvPr id="3" name="Picture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04963" y="1127922"/>
            <a:ext cx="2311448" cy="2416081"/>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0800000">
            <a:off x="6294466" y="1169867"/>
            <a:ext cx="2231190" cy="2332189"/>
          </a:xfrm>
          <a:prstGeom prst="rect">
            <a:avLst/>
          </a:prstGeom>
        </p:spPr>
      </p:pic>
      <p:sp>
        <p:nvSpPr>
          <p:cNvPr id="13" name="Rectangle 12"/>
          <p:cNvSpPr/>
          <p:nvPr/>
        </p:nvSpPr>
        <p:spPr>
          <a:xfrm>
            <a:off x="1457694" y="3606655"/>
            <a:ext cx="4317433" cy="400110"/>
          </a:xfrm>
          <a:prstGeom prst="rect">
            <a:avLst/>
          </a:prstGeom>
        </p:spPr>
        <p:txBody>
          <a:bodyPr wrap="square">
            <a:spAutoFit/>
          </a:bodyPr>
          <a:lstStyle/>
          <a:p>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Compare the two magic squares</a:t>
            </a:r>
            <a:endPar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p:cNvSpPr txBox="1"/>
          <p:nvPr/>
        </p:nvSpPr>
        <p:spPr>
          <a:xfrm>
            <a:off x="6321464" y="298255"/>
            <a:ext cx="2231190" cy="707886"/>
          </a:xfrm>
          <a:prstGeom prst="rect">
            <a:avLst/>
          </a:prstGeom>
          <a:noFill/>
        </p:spPr>
        <p:txBody>
          <a:bodyPr wrap="square" rtlCol="0">
            <a:spAutoFit/>
          </a:bodyPr>
          <a:lstStyle/>
          <a:p>
            <a:pPr algn="ct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Turn it through 90° again</a:t>
            </a:r>
            <a:endPar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16" name="Picture 1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18631" y="4083495"/>
            <a:ext cx="2297780" cy="2230503"/>
          </a:xfrm>
          <a:prstGeom prst="rect">
            <a:avLst/>
          </a:prstGeom>
        </p:spPr>
      </p:pic>
      <p:pic>
        <p:nvPicPr>
          <p:cNvPr id="19" name="Picture 1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
        <p:nvSpPr>
          <p:cNvPr id="20" name="Rectangle 19"/>
          <p:cNvSpPr/>
          <p:nvPr/>
        </p:nvSpPr>
        <p:spPr>
          <a:xfrm>
            <a:off x="702591" y="6467458"/>
            <a:ext cx="3239990" cy="230832"/>
          </a:xfrm>
          <a:prstGeom prst="rect">
            <a:avLst/>
          </a:prstGeom>
        </p:spPr>
        <p:txBody>
          <a:bodyPr wrap="none">
            <a:spAutoFit/>
          </a:bodyPr>
          <a:lstStyle/>
          <a:p>
            <a:r>
              <a:rPr lang="en-GB" sz="9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Image credits: Ad </a:t>
            </a:r>
            <a:r>
              <a:rPr lang="en-GB" sz="900" i="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Meskens via Wikimedia Commons</a:t>
            </a:r>
            <a:endParaRPr lang="en-GB" sz="90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315967191"/>
              </p:ext>
            </p:extLst>
          </p:nvPr>
        </p:nvGraphicFramePr>
        <p:xfrm>
          <a:off x="3775216" y="4083495"/>
          <a:ext cx="2312044" cy="2224252"/>
        </p:xfrm>
        <a:graphic>
          <a:graphicData uri="http://schemas.openxmlformats.org/drawingml/2006/table">
            <a:tbl>
              <a:tblPr firstRow="1" bandRow="1">
                <a:tableStyleId>{5940675A-B579-460E-94D1-54222C63F5DA}</a:tableStyleId>
              </a:tblPr>
              <a:tblGrid>
                <a:gridCol w="578011"/>
                <a:gridCol w="578011"/>
                <a:gridCol w="578011"/>
                <a:gridCol w="578011"/>
              </a:tblGrid>
              <a:tr h="556063">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1</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14</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15</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4</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r>
              <a:tr h="556063">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12</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7</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6</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9</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r>
              <a:tr h="556063">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8</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11</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10</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5</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r>
              <a:tr h="556063">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13</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2</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3</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dirty="0" smtClean="0">
                          <a:latin typeface="Verdana" panose="020B0604030504040204" pitchFamily="34" charset="0"/>
                          <a:ea typeface="Verdana" panose="020B0604030504040204" pitchFamily="34" charset="0"/>
                          <a:cs typeface="Verdana" panose="020B0604030504040204" pitchFamily="34" charset="0"/>
                        </a:rPr>
                        <a:t>16</a:t>
                      </a:r>
                      <a:endParaRPr lang="en-GB" dirty="0">
                        <a:latin typeface="Verdana" panose="020B0604030504040204" pitchFamily="34" charset="0"/>
                        <a:ea typeface="Verdana" panose="020B0604030504040204" pitchFamily="34" charset="0"/>
                        <a:cs typeface="Verdana" panose="020B0604030504040204" pitchFamily="34" charset="0"/>
                      </a:endParaRPr>
                    </a:p>
                  </a:txBody>
                  <a:tcPr anchor="ctr"/>
                </a:tc>
              </a:tr>
            </a:tbl>
          </a:graphicData>
        </a:graphic>
      </p:graphicFrame>
      <p:sp>
        <p:nvSpPr>
          <p:cNvPr id="21" name="TextBox 20"/>
          <p:cNvSpPr txBox="1"/>
          <p:nvPr/>
        </p:nvSpPr>
        <p:spPr>
          <a:xfrm>
            <a:off x="5898365" y="4521673"/>
            <a:ext cx="1735570" cy="954107"/>
          </a:xfrm>
          <a:prstGeom prst="rect">
            <a:avLst/>
          </a:prstGeom>
          <a:noFill/>
        </p:spPr>
        <p:txBody>
          <a:bodyPr wrap="square" rtlCol="0">
            <a:spAutoFit/>
          </a:bodyPr>
          <a:lstStyle/>
          <a:p>
            <a:pPr algn="ctr"/>
            <a:r>
              <a:rPr lang="en-GB" sz="14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(Easy to read version of upside down Durer square)</a:t>
            </a:r>
            <a:endParaRPr lang="en-GB" sz="1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grpSp>
        <p:nvGrpSpPr>
          <p:cNvPr id="6" name="Group 5"/>
          <p:cNvGrpSpPr/>
          <p:nvPr/>
        </p:nvGrpSpPr>
        <p:grpSpPr>
          <a:xfrm>
            <a:off x="1421238" y="775860"/>
            <a:ext cx="6907237" cy="5306279"/>
            <a:chOff x="1618419" y="798901"/>
            <a:chExt cx="6907237" cy="5306279"/>
          </a:xfrm>
        </p:grpSpPr>
        <p:sp>
          <p:nvSpPr>
            <p:cNvPr id="18" name="Explosion 2 17"/>
            <p:cNvSpPr/>
            <p:nvPr/>
          </p:nvSpPr>
          <p:spPr>
            <a:xfrm>
              <a:off x="1618419" y="798901"/>
              <a:ext cx="6907237" cy="5306279"/>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p:cNvSpPr txBox="1"/>
            <p:nvPr/>
          </p:nvSpPr>
          <p:spPr>
            <a:xfrm>
              <a:off x="3829488" y="2862192"/>
              <a:ext cx="2170296" cy="1384995"/>
            </a:xfrm>
            <a:prstGeom prst="rect">
              <a:avLst/>
            </a:prstGeom>
            <a:noFill/>
          </p:spPr>
          <p:txBody>
            <a:bodyPr wrap="square" rtlCol="0">
              <a:spAutoFit/>
            </a:bodyPr>
            <a:lstStyle/>
            <a:p>
              <a:pPr algn="ctr"/>
              <a:r>
                <a:rPr lang="en-GB" sz="28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Essentially they’re the same!!</a:t>
              </a:r>
              <a:endParaRPr lang="en-GB" sz="28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2366655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
        <p:nvSpPr>
          <p:cNvPr id="5" name="Rectangle 4"/>
          <p:cNvSpPr/>
          <p:nvPr/>
        </p:nvSpPr>
        <p:spPr>
          <a:xfrm>
            <a:off x="1308735" y="4881210"/>
            <a:ext cx="7225665" cy="861774"/>
          </a:xfrm>
          <a:prstGeom prst="rect">
            <a:avLst/>
          </a:prstGeom>
        </p:spPr>
        <p:txBody>
          <a:bodyPr wrap="square">
            <a:spAutoFit/>
          </a:bodyPr>
          <a:lstStyle/>
          <a:p>
            <a:pPr algn="ctr"/>
            <a:r>
              <a:rPr lang="en-GB" sz="1600" dirty="0">
                <a:latin typeface="Verdana" panose="020B0604030504040204" pitchFamily="34" charset="0"/>
                <a:ea typeface="Verdana" panose="020B0604030504040204" pitchFamily="34" charset="0"/>
                <a:cs typeface="Verdana" panose="020B0604030504040204" pitchFamily="34" charset="0"/>
                <a:hlinkClick r:id="rId5"/>
              </a:rPr>
              <a:t>https://</a:t>
            </a:r>
            <a:r>
              <a:rPr lang="en-GB" sz="1600" dirty="0" smtClean="0">
                <a:latin typeface="Verdana" panose="020B0604030504040204" pitchFamily="34" charset="0"/>
                <a:ea typeface="Verdana" panose="020B0604030504040204" pitchFamily="34" charset="0"/>
                <a:cs typeface="Verdana" panose="020B0604030504040204" pitchFamily="34" charset="0"/>
                <a:hlinkClick r:id="rId5"/>
              </a:rPr>
              <a:t>www.youtube.com/watch?v=aQxCnmhqZko</a:t>
            </a:r>
            <a:endParaRPr lang="en-GB" sz="1600" dirty="0" smtClean="0">
              <a:latin typeface="Verdana" panose="020B0604030504040204" pitchFamily="34" charset="0"/>
              <a:ea typeface="Verdana" panose="020B0604030504040204" pitchFamily="34" charset="0"/>
              <a:cs typeface="Verdana" panose="020B0604030504040204" pitchFamily="34" charset="0"/>
            </a:endParaRPr>
          </a:p>
          <a:p>
            <a:pPr algn="ctr"/>
            <a:r>
              <a:rPr lang="en-GB" sz="1600" dirty="0">
                <a:latin typeface="Verdana" panose="020B0604030504040204" pitchFamily="34" charset="0"/>
                <a:ea typeface="Verdana" panose="020B0604030504040204" pitchFamily="34" charset="0"/>
                <a:cs typeface="Verdana" panose="020B0604030504040204" pitchFamily="34" charset="0"/>
                <a:hlinkClick r:id="rId6"/>
              </a:rPr>
              <a:t>http://</a:t>
            </a:r>
            <a:r>
              <a:rPr lang="en-GB" sz="1600" dirty="0" smtClean="0">
                <a:latin typeface="Verdana" panose="020B0604030504040204" pitchFamily="34" charset="0"/>
                <a:ea typeface="Verdana" panose="020B0604030504040204" pitchFamily="34" charset="0"/>
                <a:cs typeface="Verdana" panose="020B0604030504040204" pitchFamily="34" charset="0"/>
                <a:hlinkClick r:id="rId6"/>
              </a:rPr>
              <a:t>www.numberphile.com/videos/magic_square_trick.html</a:t>
            </a:r>
            <a:r>
              <a:rPr lang="en-GB" sz="1600" dirty="0" smtClean="0">
                <a:latin typeface="Verdana" panose="020B0604030504040204" pitchFamily="34" charset="0"/>
                <a:ea typeface="Verdana" panose="020B0604030504040204" pitchFamily="34" charset="0"/>
                <a:cs typeface="Verdana" panose="020B0604030504040204" pitchFamily="34" charset="0"/>
              </a:rPr>
              <a:t>  </a:t>
            </a:r>
          </a:p>
          <a:p>
            <a:pPr algn="ctr"/>
            <a:endParaRPr lang="en-GB" dirty="0"/>
          </a:p>
        </p:txBody>
      </p:sp>
      <p:sp>
        <p:nvSpPr>
          <p:cNvPr id="6" name="Rectangle 5"/>
          <p:cNvSpPr/>
          <p:nvPr/>
        </p:nvSpPr>
        <p:spPr>
          <a:xfrm>
            <a:off x="2697892" y="212539"/>
            <a:ext cx="4572000" cy="400110"/>
          </a:xfrm>
          <a:prstGeom prst="rect">
            <a:avLst/>
          </a:prstGeom>
        </p:spPr>
        <p:txBody>
          <a:bodyPr>
            <a:spAutoFit/>
          </a:bodyPr>
          <a:lstStyle/>
          <a:p>
            <a:pPr lvl="0"/>
            <a:r>
              <a:rPr lang="en-GB" sz="2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Random Total Magic Square</a:t>
            </a:r>
            <a:endParaRPr lang="en-GB" sz="2000" dirty="0">
              <a:solidFill>
                <a:srgbClr val="009FA5"/>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955420379"/>
              </p:ext>
            </p:extLst>
          </p:nvPr>
        </p:nvGraphicFramePr>
        <p:xfrm>
          <a:off x="2467228" y="918976"/>
          <a:ext cx="4802664" cy="3570648"/>
        </p:xfrm>
        <a:graphic>
          <a:graphicData uri="http://schemas.openxmlformats.org/drawingml/2006/table">
            <a:tbl>
              <a:tblPr firstRow="1" bandRow="1">
                <a:tableStyleId>{5940675A-B579-460E-94D1-54222C63F5DA}</a:tableStyleId>
              </a:tblPr>
              <a:tblGrid>
                <a:gridCol w="1200666"/>
                <a:gridCol w="1200666"/>
                <a:gridCol w="1200666"/>
                <a:gridCol w="1200666"/>
              </a:tblGrid>
              <a:tr h="892662">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r>
              <a:tr h="892662">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r>
              <a:tr h="892662">
                <a:tc>
                  <a:txBody>
                    <a:bodyPr/>
                    <a:lstStyle/>
                    <a:p>
                      <a:endParaRPr lang="en-GB"/>
                    </a:p>
                  </a:txBody>
                  <a:tcPr/>
                </a:tc>
                <a:tc>
                  <a:txBody>
                    <a:bodyPr/>
                    <a:lstStyle/>
                    <a:p>
                      <a:endParaRPr lang="en-GB" dirty="0"/>
                    </a:p>
                  </a:txBody>
                  <a:tcPr/>
                </a:tc>
                <a:tc>
                  <a:txBody>
                    <a:bodyPr/>
                    <a:lstStyle/>
                    <a:p>
                      <a:endParaRPr lang="en-GB"/>
                    </a:p>
                  </a:txBody>
                  <a:tcPr/>
                </a:tc>
                <a:tc>
                  <a:txBody>
                    <a:bodyPr/>
                    <a:lstStyle/>
                    <a:p>
                      <a:endParaRPr lang="en-GB"/>
                    </a:p>
                  </a:txBody>
                  <a:tcPr/>
                </a:tc>
              </a:tr>
              <a:tr h="892662">
                <a:tc>
                  <a:txBody>
                    <a:bodyPr/>
                    <a:lstStyle/>
                    <a:p>
                      <a:endParaRPr lang="en-GB"/>
                    </a:p>
                  </a:txBody>
                  <a:tcPr/>
                </a:tc>
                <a:tc>
                  <a:txBody>
                    <a:bodyPr/>
                    <a:lstStyle/>
                    <a:p>
                      <a:endParaRPr lang="en-GB" dirty="0"/>
                    </a:p>
                  </a:txBody>
                  <a:tcPr/>
                </a:tc>
                <a:tc>
                  <a:txBody>
                    <a:bodyPr/>
                    <a:lstStyle/>
                    <a:p>
                      <a:endParaRPr lang="en-GB"/>
                    </a:p>
                  </a:txBody>
                  <a:tcPr/>
                </a:tc>
                <a:tc>
                  <a:txBody>
                    <a:bodyPr/>
                    <a:lstStyle/>
                    <a:p>
                      <a:endParaRPr lang="en-GB" dirty="0"/>
                    </a:p>
                  </a:txBody>
                  <a:tcPr/>
                </a:tc>
              </a:tr>
            </a:tbl>
          </a:graphicData>
        </a:graphic>
      </p:graphicFrame>
    </p:spTree>
    <p:extLst>
      <p:ext uri="{BB962C8B-B14F-4D97-AF65-F5344CB8AC3E}">
        <p14:creationId xmlns:p14="http://schemas.microsoft.com/office/powerpoint/2010/main" val="2926717026"/>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
        <p:nvSpPr>
          <p:cNvPr id="6" name="Rectangle 5"/>
          <p:cNvSpPr/>
          <p:nvPr/>
        </p:nvSpPr>
        <p:spPr>
          <a:xfrm>
            <a:off x="1308735" y="212539"/>
            <a:ext cx="7736411" cy="400110"/>
          </a:xfrm>
          <a:prstGeom prst="rect">
            <a:avLst/>
          </a:prstGeom>
        </p:spPr>
        <p:txBody>
          <a:bodyPr wrap="square">
            <a:spAutoFit/>
          </a:bodyPr>
          <a:lstStyle/>
          <a:p>
            <a:pPr lvl="0"/>
            <a:r>
              <a:rPr lang="en-GB" sz="2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Random Total Magic Square….how is this “magic” done?</a:t>
            </a:r>
            <a:endParaRPr lang="en-GB" sz="2000" dirty="0">
              <a:solidFill>
                <a:srgbClr val="009FA5"/>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4167357468"/>
              </p:ext>
            </p:extLst>
          </p:nvPr>
        </p:nvGraphicFramePr>
        <p:xfrm>
          <a:off x="1308736" y="1263413"/>
          <a:ext cx="3661296" cy="2802980"/>
        </p:xfrm>
        <a:graphic>
          <a:graphicData uri="http://schemas.openxmlformats.org/drawingml/2006/table">
            <a:tbl>
              <a:tblPr firstRow="1" bandRow="1">
                <a:tableStyleId>{5940675A-B579-460E-94D1-54222C63F5DA}</a:tableStyleId>
              </a:tblPr>
              <a:tblGrid>
                <a:gridCol w="915324"/>
                <a:gridCol w="915324"/>
                <a:gridCol w="915324"/>
                <a:gridCol w="915324"/>
              </a:tblGrid>
              <a:tr h="700745">
                <a:tc>
                  <a:txBody>
                    <a:bodyPr/>
                    <a:lstStyle/>
                    <a:p>
                      <a:pPr algn="ctr"/>
                      <a:r>
                        <a:rPr lang="en-GB" sz="1800" dirty="0" smtClean="0">
                          <a:solidFill>
                            <a:srgbClr val="B44A6E"/>
                          </a:solidFill>
                          <a:latin typeface="Verdana" panose="020B0604030504040204" pitchFamily="34" charset="0"/>
                          <a:ea typeface="Verdana" panose="020B0604030504040204" pitchFamily="34" charset="0"/>
                          <a:cs typeface="Verdana" panose="020B0604030504040204" pitchFamily="34" charset="0"/>
                        </a:rPr>
                        <a:t>  n-20    </a:t>
                      </a:r>
                      <a:endParaRPr lang="en-GB" sz="1800" dirty="0">
                        <a:solidFill>
                          <a:srgbClr val="B44A6E"/>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GB" sz="1800" dirty="0">
                        <a:solidFill>
                          <a:srgbClr val="B44A6E"/>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GB" sz="1800">
                        <a:solidFill>
                          <a:srgbClr val="B44A6E"/>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GB" sz="1800">
                        <a:solidFill>
                          <a:srgbClr val="B44A6E"/>
                        </a:solidFill>
                        <a:latin typeface="Verdana" panose="020B0604030504040204" pitchFamily="34" charset="0"/>
                        <a:ea typeface="Verdana" panose="020B0604030504040204" pitchFamily="34" charset="0"/>
                        <a:cs typeface="Verdana" panose="020B0604030504040204" pitchFamily="34" charset="0"/>
                      </a:endParaRPr>
                    </a:p>
                  </a:txBody>
                  <a:tcPr anchor="ctr"/>
                </a:tc>
              </a:tr>
              <a:tr h="700745">
                <a:tc>
                  <a:txBody>
                    <a:bodyPr/>
                    <a:lstStyle/>
                    <a:p>
                      <a:pPr algn="ctr"/>
                      <a:endParaRPr lang="en-GB" sz="1800">
                        <a:solidFill>
                          <a:srgbClr val="B44A6E"/>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GB" sz="1800" dirty="0">
                        <a:solidFill>
                          <a:srgbClr val="B44A6E"/>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sz="1800" dirty="0" smtClean="0">
                          <a:solidFill>
                            <a:srgbClr val="B44A6E"/>
                          </a:solidFill>
                          <a:latin typeface="Verdana" panose="020B0604030504040204" pitchFamily="34" charset="0"/>
                          <a:ea typeface="Verdana" panose="020B0604030504040204" pitchFamily="34" charset="0"/>
                          <a:cs typeface="Verdana" panose="020B0604030504040204" pitchFamily="34" charset="0"/>
                        </a:rPr>
                        <a:t>n-21</a:t>
                      </a:r>
                      <a:endParaRPr lang="en-GB" sz="1800" dirty="0">
                        <a:solidFill>
                          <a:srgbClr val="B44A6E"/>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GB" sz="1800" dirty="0">
                        <a:solidFill>
                          <a:srgbClr val="B44A6E"/>
                        </a:solidFill>
                        <a:latin typeface="Verdana" panose="020B0604030504040204" pitchFamily="34" charset="0"/>
                        <a:ea typeface="Verdana" panose="020B0604030504040204" pitchFamily="34" charset="0"/>
                        <a:cs typeface="Verdana" panose="020B0604030504040204" pitchFamily="34" charset="0"/>
                      </a:endParaRPr>
                    </a:p>
                  </a:txBody>
                  <a:tcPr anchor="ctr"/>
                </a:tc>
              </a:tr>
              <a:tr h="700745">
                <a:tc>
                  <a:txBody>
                    <a:bodyPr/>
                    <a:lstStyle/>
                    <a:p>
                      <a:pPr algn="ctr"/>
                      <a:endParaRPr lang="en-GB" sz="1800">
                        <a:solidFill>
                          <a:srgbClr val="B44A6E"/>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GB" sz="1800" dirty="0">
                        <a:solidFill>
                          <a:srgbClr val="B44A6E"/>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GB" sz="1800" dirty="0">
                        <a:solidFill>
                          <a:srgbClr val="B44A6E"/>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sz="1800" dirty="0" smtClean="0">
                          <a:solidFill>
                            <a:srgbClr val="B44A6E"/>
                          </a:solidFill>
                          <a:latin typeface="Verdana" panose="020B0604030504040204" pitchFamily="34" charset="0"/>
                          <a:ea typeface="Verdana" panose="020B0604030504040204" pitchFamily="34" charset="0"/>
                          <a:cs typeface="Verdana" panose="020B0604030504040204" pitchFamily="34" charset="0"/>
                        </a:rPr>
                        <a:t>n-18</a:t>
                      </a:r>
                      <a:endParaRPr lang="en-GB" sz="1800" dirty="0">
                        <a:solidFill>
                          <a:srgbClr val="B44A6E"/>
                        </a:solidFill>
                        <a:latin typeface="Verdana" panose="020B0604030504040204" pitchFamily="34" charset="0"/>
                        <a:ea typeface="Verdana" panose="020B0604030504040204" pitchFamily="34" charset="0"/>
                        <a:cs typeface="Verdana" panose="020B0604030504040204" pitchFamily="34" charset="0"/>
                      </a:endParaRPr>
                    </a:p>
                  </a:txBody>
                  <a:tcPr anchor="ctr"/>
                </a:tc>
              </a:tr>
              <a:tr h="700745">
                <a:tc>
                  <a:txBody>
                    <a:bodyPr/>
                    <a:lstStyle/>
                    <a:p>
                      <a:pPr algn="ctr"/>
                      <a:endParaRPr lang="en-GB" sz="1800">
                        <a:solidFill>
                          <a:srgbClr val="B44A6E"/>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GB" sz="1800" dirty="0" smtClean="0">
                          <a:solidFill>
                            <a:srgbClr val="B44A6E"/>
                          </a:solidFill>
                          <a:latin typeface="Verdana" panose="020B0604030504040204" pitchFamily="34" charset="0"/>
                          <a:ea typeface="Verdana" panose="020B0604030504040204" pitchFamily="34" charset="0"/>
                          <a:cs typeface="Verdana" panose="020B0604030504040204" pitchFamily="34" charset="0"/>
                        </a:rPr>
                        <a:t>n-19</a:t>
                      </a:r>
                      <a:endParaRPr lang="en-GB" sz="1800" dirty="0">
                        <a:solidFill>
                          <a:srgbClr val="B44A6E"/>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GB" sz="1800" dirty="0">
                        <a:solidFill>
                          <a:srgbClr val="B44A6E"/>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GB" sz="1800" dirty="0">
                        <a:solidFill>
                          <a:srgbClr val="B44A6E"/>
                        </a:solidFill>
                        <a:latin typeface="Verdana" panose="020B0604030504040204" pitchFamily="34" charset="0"/>
                        <a:ea typeface="Verdana" panose="020B0604030504040204" pitchFamily="34" charset="0"/>
                        <a:cs typeface="Verdana" panose="020B0604030504040204" pitchFamily="34" charset="0"/>
                      </a:endParaRPr>
                    </a:p>
                  </a:txBody>
                  <a:tcPr anchor="ctr"/>
                </a:tc>
              </a:tr>
            </a:tbl>
          </a:graphicData>
        </a:graphic>
      </p:graphicFrame>
      <p:pic>
        <p:nvPicPr>
          <p:cNvPr id="2" name="Picture 1"/>
          <p:cNvPicPr>
            <a:picLocks noChangeAspect="1"/>
          </p:cNvPicPr>
          <p:nvPr/>
        </p:nvPicPr>
        <p:blipFill>
          <a:blip r:embed="rId5"/>
          <a:stretch>
            <a:fillRect/>
          </a:stretch>
        </p:blipFill>
        <p:spPr>
          <a:xfrm>
            <a:off x="5048537" y="2760854"/>
            <a:ext cx="3850539" cy="3026302"/>
          </a:xfrm>
          <a:prstGeom prst="rect">
            <a:avLst/>
          </a:prstGeom>
        </p:spPr>
      </p:pic>
    </p:spTree>
    <p:extLst>
      <p:ext uri="{BB962C8B-B14F-4D97-AF65-F5344CB8AC3E}">
        <p14:creationId xmlns:p14="http://schemas.microsoft.com/office/powerpoint/2010/main" val="1512899473"/>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
        <p:nvSpPr>
          <p:cNvPr id="5" name="TextBox 4"/>
          <p:cNvSpPr txBox="1"/>
          <p:nvPr/>
        </p:nvSpPr>
        <p:spPr>
          <a:xfrm>
            <a:off x="798865" y="6330363"/>
            <a:ext cx="3246402" cy="338554"/>
          </a:xfrm>
          <a:prstGeom prst="rect">
            <a:avLst/>
          </a:prstGeom>
          <a:solidFill>
            <a:schemeClr val="bg1"/>
          </a:solidFill>
        </p:spPr>
        <p:txBody>
          <a:bodyPr wrap="none" rtlCol="0">
            <a:spAutoFit/>
          </a:bodyPr>
          <a:lstStyle/>
          <a:p>
            <a:r>
              <a:rPr lang="en-GB" sz="16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hlinkClick r:id="rId5"/>
              </a:rPr>
              <a:t>https://nrich.maths.org/1380</a:t>
            </a:r>
            <a:endParaRPr lang="en-GB" sz="16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7"/>
          <p:cNvSpPr/>
          <p:nvPr/>
        </p:nvSpPr>
        <p:spPr>
          <a:xfrm>
            <a:off x="2697892" y="212539"/>
            <a:ext cx="4572000" cy="400110"/>
          </a:xfrm>
          <a:prstGeom prst="rect">
            <a:avLst/>
          </a:prstGeom>
        </p:spPr>
        <p:txBody>
          <a:bodyPr>
            <a:spAutoFit/>
          </a:bodyPr>
          <a:lstStyle/>
          <a:p>
            <a:pPr lvl="0"/>
            <a:r>
              <a:rPr lang="en-GB" sz="2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A Special </a:t>
            </a:r>
            <a:r>
              <a:rPr lang="en-GB" sz="2000" dirty="0">
                <a:solidFill>
                  <a:srgbClr val="009FA5"/>
                </a:solidFill>
                <a:latin typeface="Verdana" panose="020B0604030504040204" pitchFamily="34" charset="0"/>
                <a:ea typeface="Verdana" panose="020B0604030504040204" pitchFamily="34" charset="0"/>
                <a:cs typeface="Verdana" panose="020B0604030504040204" pitchFamily="34" charset="0"/>
              </a:rPr>
              <a:t>D</a:t>
            </a:r>
            <a:r>
              <a:rPr lang="en-GB" sz="2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ate </a:t>
            </a:r>
            <a:r>
              <a:rPr lang="en-GB" sz="2000" dirty="0">
                <a:solidFill>
                  <a:srgbClr val="009FA5"/>
                </a:solidFill>
                <a:latin typeface="Verdana" panose="020B0604030504040204" pitchFamily="34" charset="0"/>
                <a:ea typeface="Verdana" panose="020B0604030504040204" pitchFamily="34" charset="0"/>
                <a:cs typeface="Verdana" panose="020B0604030504040204" pitchFamily="34" charset="0"/>
              </a:rPr>
              <a:t>M</a:t>
            </a:r>
            <a:r>
              <a:rPr lang="en-GB" sz="2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agic Square</a:t>
            </a:r>
            <a:endParaRPr lang="en-GB" sz="2000" dirty="0">
              <a:solidFill>
                <a:srgbClr val="009FA5"/>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2608383594"/>
              </p:ext>
            </p:extLst>
          </p:nvPr>
        </p:nvGraphicFramePr>
        <p:xfrm>
          <a:off x="1308735" y="833479"/>
          <a:ext cx="3697832" cy="2614884"/>
        </p:xfrm>
        <a:graphic>
          <a:graphicData uri="http://schemas.openxmlformats.org/drawingml/2006/table">
            <a:tbl>
              <a:tblPr firstRow="1" bandRow="1">
                <a:tableStyleId>{2D5ABB26-0587-4C30-8999-92F81FD0307C}</a:tableStyleId>
              </a:tblPr>
              <a:tblGrid>
                <a:gridCol w="924458">
                  <a:extLst>
                    <a:ext uri="{9D8B030D-6E8A-4147-A177-3AD203B41FA5}">
                      <a16:colId xmlns="" xmlns:a16="http://schemas.microsoft.com/office/drawing/2014/main" val="1774405351"/>
                    </a:ext>
                  </a:extLst>
                </a:gridCol>
                <a:gridCol w="924458">
                  <a:extLst>
                    <a:ext uri="{9D8B030D-6E8A-4147-A177-3AD203B41FA5}">
                      <a16:colId xmlns="" xmlns:a16="http://schemas.microsoft.com/office/drawing/2014/main" val="1540731537"/>
                    </a:ext>
                  </a:extLst>
                </a:gridCol>
                <a:gridCol w="924458">
                  <a:extLst>
                    <a:ext uri="{9D8B030D-6E8A-4147-A177-3AD203B41FA5}">
                      <a16:colId xmlns="" xmlns:a16="http://schemas.microsoft.com/office/drawing/2014/main" val="1913314933"/>
                    </a:ext>
                  </a:extLst>
                </a:gridCol>
                <a:gridCol w="924458">
                  <a:extLst>
                    <a:ext uri="{9D8B030D-6E8A-4147-A177-3AD203B41FA5}">
                      <a16:colId xmlns="" xmlns:a16="http://schemas.microsoft.com/office/drawing/2014/main" val="638350577"/>
                    </a:ext>
                  </a:extLst>
                </a:gridCol>
              </a:tblGrid>
              <a:tr h="653721">
                <a:tc>
                  <a:txBody>
                    <a:bodyPr/>
                    <a:lstStyle/>
                    <a:p>
                      <a:r>
                        <a:rPr lang="en-GB" sz="1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b</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c</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d</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3545783016"/>
                  </a:ext>
                </a:extLst>
              </a:tr>
              <a:tr h="653721">
                <a:tc>
                  <a:txBody>
                    <a:bodyPr/>
                    <a:lstStyle/>
                    <a:p>
                      <a:r>
                        <a:rPr lang="en-GB" sz="1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e</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f</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g</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h</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850991693"/>
                  </a:ext>
                </a:extLst>
              </a:tr>
              <a:tr h="653721">
                <a:tc>
                  <a:txBody>
                    <a:bodyPr/>
                    <a:lstStyle/>
                    <a:p>
                      <a:r>
                        <a:rPr lang="en-GB" sz="1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j</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k</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l</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848349113"/>
                  </a:ext>
                </a:extLst>
              </a:tr>
              <a:tr h="653721">
                <a:tc>
                  <a:txBody>
                    <a:bodyPr/>
                    <a:lstStyle/>
                    <a:p>
                      <a:r>
                        <a:rPr lang="en-GB" sz="1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m</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n</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o</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p</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544624379"/>
                  </a:ext>
                </a:extLst>
              </a:tr>
            </a:tbl>
          </a:graphicData>
        </a:graphic>
      </p:graphicFrame>
      <p:sp>
        <p:nvSpPr>
          <p:cNvPr id="10" name="TextBox 9"/>
          <p:cNvSpPr txBox="1"/>
          <p:nvPr/>
        </p:nvSpPr>
        <p:spPr>
          <a:xfrm>
            <a:off x="1308735" y="833478"/>
            <a:ext cx="7761693" cy="5101397"/>
          </a:xfrm>
          <a:prstGeom prst="rect">
            <a:avLst/>
          </a:prstGeom>
          <a:noFill/>
          <a:ln>
            <a:noFill/>
          </a:ln>
        </p:spPr>
        <p:txBody>
          <a:bodyPr wrap="square" rtlCol="0">
            <a:spAutoFit/>
          </a:bodyPr>
          <a:lstStyle/>
          <a:p>
            <a:pPr marL="3675063" indent="454025">
              <a:buAutoNum type="romanLcParenBoth"/>
            </a:pPr>
            <a:r>
              <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Place the special date in the first row</a:t>
            </a:r>
          </a:p>
          <a:p>
            <a:pPr marL="3675063" indent="90488">
              <a:buAutoNum type="romanLcParenBoth"/>
            </a:pPr>
            <a:endParaRPr lang="en-GB" sz="1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3675063" indent="454025">
              <a:buAutoNum type="romanLcParenBoth"/>
            </a:pPr>
            <a:r>
              <a:rPr lang="en-GB"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b+c</a:t>
            </a:r>
            <a:r>
              <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 </a:t>
            </a:r>
            <a:r>
              <a:rPr lang="en-GB"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m+p</a:t>
            </a:r>
            <a:r>
              <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r>
            <a:br>
              <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br>
            <a:r>
              <a:rPr lang="en-GB"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[there are many different possible values]</a:t>
            </a:r>
          </a:p>
          <a:p>
            <a:pPr marL="3675063" indent="454025">
              <a:buAutoNum type="romanLcParenBoth"/>
            </a:pPr>
            <a:endParaRPr lang="en-GB" sz="105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3675063" indent="454025">
              <a:buAutoNum type="romanLcParenBoth"/>
            </a:pPr>
            <a:r>
              <a:rPr lang="en-GB"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a+p</a:t>
            </a:r>
            <a:r>
              <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 </a:t>
            </a:r>
            <a:r>
              <a:rPr lang="en-GB"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g+j</a:t>
            </a:r>
            <a:r>
              <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r>
            <a:br>
              <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br>
            <a:r>
              <a:rPr lang="en-GB"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[there </a:t>
            </a:r>
            <a:r>
              <a:rPr lang="en-GB"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are many different possible values]</a:t>
            </a:r>
          </a:p>
          <a:p>
            <a:pPr marL="3675063" indent="90488">
              <a:buAutoNum type="romanLcParenBoth"/>
            </a:pPr>
            <a:endParaRPr lang="en-GB" sz="11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indent="625475">
              <a:buAutoNum type="romanLcParenBoth"/>
            </a:pPr>
            <a:r>
              <a:rPr lang="en-GB"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m+d</a:t>
            </a:r>
            <a:r>
              <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 </a:t>
            </a:r>
            <a:r>
              <a:rPr lang="en-GB" dirty="0" err="1"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f+k</a:t>
            </a:r>
            <a:r>
              <a:rPr lang="en-GB"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r>
              <a:rPr lang="en-GB"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[there </a:t>
            </a:r>
            <a:r>
              <a:rPr lang="en-GB"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are many different possible values]</a:t>
            </a:r>
          </a:p>
          <a:p>
            <a:pPr indent="625475">
              <a:buAutoNum type="romanLcParenBoth"/>
            </a:pPr>
            <a:endParaRPr lang="en-GB" sz="105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indent="625475">
              <a:buAutoNum type="romanLcParenBoth"/>
            </a:pPr>
            <a:r>
              <a:rPr lang="en-GB"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b+n</a:t>
            </a:r>
            <a:r>
              <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 </a:t>
            </a:r>
            <a:r>
              <a:rPr lang="en-GB"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g+k</a:t>
            </a:r>
            <a:endPar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indent="625475">
              <a:buAutoNum type="romanLcParenBoth"/>
            </a:pPr>
            <a:endParaRPr lang="en-GB" sz="105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indent="625475">
              <a:buAutoNum type="romanLcParenBoth"/>
            </a:pPr>
            <a:r>
              <a:rPr lang="en-GB"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c+o</a:t>
            </a:r>
            <a:r>
              <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 </a:t>
            </a:r>
            <a:r>
              <a:rPr lang="en-GB"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f+j</a:t>
            </a:r>
            <a:endPar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indent="625475">
              <a:buAutoNum type="romanLcParenBoth"/>
            </a:pPr>
            <a:endParaRPr lang="en-GB" sz="105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indent="625475">
              <a:buAutoNum type="romanLcParenBoth"/>
            </a:pPr>
            <a:r>
              <a:rPr lang="en-GB"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a+m</a:t>
            </a:r>
            <a:r>
              <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 </a:t>
            </a:r>
            <a:r>
              <a:rPr lang="en-GB" dirty="0" err="1"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h+l</a:t>
            </a:r>
            <a:r>
              <a:rPr lang="en-GB"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r>
              <a:rPr lang="en-GB"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a:t>
            </a:r>
            <a:r>
              <a:rPr lang="en-GB"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there are many different possible values]</a:t>
            </a:r>
          </a:p>
          <a:p>
            <a:pPr indent="625475">
              <a:buAutoNum type="romanLcParenBoth"/>
            </a:pPr>
            <a:endParaRPr lang="en-GB" sz="105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indent="625475">
              <a:buAutoNum type="romanLcParenBoth"/>
            </a:pPr>
            <a:r>
              <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All rows, columns and diagonals must add up to the same </a:t>
            </a:r>
            <a:r>
              <a:rPr lang="en-GB"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total, </a:t>
            </a:r>
            <a:r>
              <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so </a:t>
            </a:r>
            <a:r>
              <a:rPr lang="en-GB"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e</a:t>
            </a:r>
            <a:r>
              <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r>
              <a:rPr lang="en-GB"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&amp; </a:t>
            </a:r>
            <a:r>
              <a:rPr lang="en-GB" dirty="0" err="1"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a:t>
            </a:r>
            <a:r>
              <a:rPr lang="en-GB"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r>
              <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are determined</a:t>
            </a:r>
          </a:p>
        </p:txBody>
      </p:sp>
    </p:spTree>
    <p:extLst>
      <p:ext uri="{BB962C8B-B14F-4D97-AF65-F5344CB8AC3E}">
        <p14:creationId xmlns:p14="http://schemas.microsoft.com/office/powerpoint/2010/main" val="2826662612"/>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12" end="1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
        <p:nvSpPr>
          <p:cNvPr id="8" name="Rectangle 7"/>
          <p:cNvSpPr/>
          <p:nvPr/>
        </p:nvSpPr>
        <p:spPr>
          <a:xfrm>
            <a:off x="1227909" y="384991"/>
            <a:ext cx="7916091" cy="4708981"/>
          </a:xfrm>
          <a:prstGeom prst="rect">
            <a:avLst/>
          </a:prstGeom>
        </p:spPr>
        <p:txBody>
          <a:bodyPr wrap="square">
            <a:spAutoFit/>
          </a:bodyPr>
          <a:lstStyle/>
          <a:p>
            <a:pPr lvl="0"/>
            <a:r>
              <a:rPr lang="en-GB" sz="2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We hope you have enjoyed exploring magic squares with us!</a:t>
            </a:r>
          </a:p>
          <a:p>
            <a:pPr lvl="0"/>
            <a:endPar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lvl="0"/>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What questions do you have?</a:t>
            </a:r>
          </a:p>
          <a:p>
            <a:pPr lvl="0"/>
            <a:endPar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lvl="0"/>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Any unanswered questions can be written down and emailed to “Ask the </a:t>
            </a:r>
            <a:r>
              <a:rPr lang="en-GB" sz="2000" dirty="0" err="1"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Ri</a:t>
            </a:r>
            <a:r>
              <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Masterclass Team” using this email </a:t>
            </a: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hlinkClick r:id="rId5"/>
              </a:rPr>
              <a:t>masterclasses@ri.ac.uk</a:t>
            </a: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p>
          <a:p>
            <a:pPr lvl="0"/>
            <a:endPar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lvl="0"/>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We don’t know all the answers instantly, but we will find out and get back to you before the next Masterclass.</a:t>
            </a:r>
          </a:p>
          <a:p>
            <a:pPr lvl="0"/>
            <a:endPar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lvl="0"/>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Any comments you have about what you enjoyed or what you’d like to do more of can be written on the post-it note and handed in.</a:t>
            </a:r>
            <a:endPar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117924813"/>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7" name="TextBox 6"/>
          <p:cNvSpPr txBox="1"/>
          <p:nvPr/>
        </p:nvSpPr>
        <p:spPr>
          <a:xfrm>
            <a:off x="1416738" y="155556"/>
            <a:ext cx="7214758" cy="4585871"/>
          </a:xfrm>
          <a:prstGeom prst="rect">
            <a:avLst/>
          </a:prstGeom>
          <a:noFill/>
        </p:spPr>
        <p:txBody>
          <a:bodyPr wrap="square" rtlCol="0">
            <a:spAutoFit/>
          </a:bodyPr>
          <a:lstStyle/>
          <a:p>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Working in pairs:</a:t>
            </a:r>
          </a:p>
          <a:p>
            <a:endParaRPr lang="en-GB" sz="2400" dirty="0" smtClean="0">
              <a:solidFill>
                <a:schemeClr val="tx1">
                  <a:lumMod val="75000"/>
                  <a:lumOff val="25000"/>
                </a:schemeClr>
              </a:solidFill>
              <a:latin typeface="MetaBold-Roman" panose="020B08020300000200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Use the digit cards to make a 3x3 square where each of the rows, columns and diagonals add to a total of 15</a:t>
            </a:r>
          </a:p>
          <a:p>
            <a:pPr marL="285750" indent="-285750">
              <a:buFont typeface="Arial" panose="020B0604020202020204" pitchFamily="34" charset="0"/>
              <a:buChar char="•"/>
            </a:pPr>
            <a:endPar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When you have found a solution, draw it on the board</a:t>
            </a:r>
          </a:p>
          <a:p>
            <a:pPr marL="285750" indent="-285750">
              <a:buFont typeface="Arial" panose="020B0604020202020204" pitchFamily="34" charset="0"/>
              <a:buChar char="•"/>
            </a:pPr>
            <a:endPar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Now try to find another, different solution. (Think about how you will decide whether your new solution is different.)</a:t>
            </a:r>
          </a:p>
          <a:p>
            <a:pPr marL="285750" indent="-285750">
              <a:buFont typeface="Arial" panose="020B0604020202020204" pitchFamily="34" charset="0"/>
              <a:buChar char="•"/>
            </a:pPr>
            <a:endPar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2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How many different solutions can you find?</a:t>
            </a:r>
            <a:endPar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316514051"/>
              </p:ext>
            </p:extLst>
          </p:nvPr>
        </p:nvGraphicFramePr>
        <p:xfrm>
          <a:off x="3142181" y="4596198"/>
          <a:ext cx="2390412" cy="2116572"/>
        </p:xfrm>
        <a:graphic>
          <a:graphicData uri="http://schemas.openxmlformats.org/drawingml/2006/table">
            <a:tbl>
              <a:tblPr firstRow="1" bandRow="1">
                <a:tableStyleId>{BC89EF96-8CEA-46FF-86C4-4CE0E7609802}</a:tableStyleId>
              </a:tblPr>
              <a:tblGrid>
                <a:gridCol w="796804"/>
                <a:gridCol w="796804"/>
                <a:gridCol w="796804"/>
              </a:tblGrid>
              <a:tr h="705524">
                <a:tc>
                  <a:txBody>
                    <a:bodyPr/>
                    <a:lstStyle/>
                    <a:p>
                      <a:endParaRPr lang="en-GB" dirty="0"/>
                    </a:p>
                  </a:txBody>
                  <a:tcPr/>
                </a:tc>
                <a:tc>
                  <a:txBody>
                    <a:bodyPr/>
                    <a:lstStyle/>
                    <a:p>
                      <a:endParaRPr lang="en-GB" dirty="0"/>
                    </a:p>
                  </a:txBody>
                  <a:tcPr/>
                </a:tc>
                <a:tc>
                  <a:txBody>
                    <a:bodyPr/>
                    <a:lstStyle/>
                    <a:p>
                      <a:endParaRPr lang="en-GB"/>
                    </a:p>
                  </a:txBody>
                  <a:tcPr/>
                </a:tc>
              </a:tr>
              <a:tr h="705524">
                <a:tc>
                  <a:txBody>
                    <a:bodyPr/>
                    <a:lstStyle/>
                    <a:p>
                      <a:endParaRPr lang="en-GB"/>
                    </a:p>
                  </a:txBody>
                  <a:tcPr/>
                </a:tc>
                <a:tc>
                  <a:txBody>
                    <a:bodyPr/>
                    <a:lstStyle/>
                    <a:p>
                      <a:endParaRPr lang="en-GB"/>
                    </a:p>
                  </a:txBody>
                  <a:tcPr/>
                </a:tc>
                <a:tc>
                  <a:txBody>
                    <a:bodyPr/>
                    <a:lstStyle/>
                    <a:p>
                      <a:endParaRPr lang="en-GB"/>
                    </a:p>
                  </a:txBody>
                  <a:tcPr/>
                </a:tc>
              </a:tr>
              <a:tr h="705524">
                <a:tc>
                  <a:txBody>
                    <a:bodyPr/>
                    <a:lstStyle/>
                    <a:p>
                      <a:endParaRPr lang="en-GB"/>
                    </a:p>
                  </a:txBody>
                  <a:tcPr/>
                </a:tc>
                <a:tc>
                  <a:txBody>
                    <a:bodyPr/>
                    <a:lstStyle/>
                    <a:p>
                      <a:endParaRPr lang="en-GB"/>
                    </a:p>
                  </a:txBody>
                  <a:tcPr/>
                </a:tc>
                <a:tc>
                  <a:txBody>
                    <a:bodyPr/>
                    <a:lstStyle/>
                    <a:p>
                      <a:endParaRPr lang="en-GB" dirty="0"/>
                    </a:p>
                  </a:txBody>
                  <a:tcPr/>
                </a:tc>
              </a:tr>
            </a:tbl>
          </a:graphicData>
        </a:graphic>
      </p:graphicFrame>
    </p:spTree>
    <p:extLst>
      <p:ext uri="{BB962C8B-B14F-4D97-AF65-F5344CB8AC3E}">
        <p14:creationId xmlns:p14="http://schemas.microsoft.com/office/powerpoint/2010/main" val="27585358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6225" y="690233"/>
            <a:ext cx="3909332" cy="1184027"/>
          </a:xfrm>
          <a:prstGeom prst="rect">
            <a:avLst/>
          </a:prstGeom>
          <a:ln>
            <a:solidFill>
              <a:schemeClr val="tx1"/>
            </a:solidFill>
          </a:ln>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pic>
        <p:nvPicPr>
          <p:cNvPr id="3" name="Picture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
        <p:nvSpPr>
          <p:cNvPr id="6" name="Rectangle 5"/>
          <p:cNvSpPr/>
          <p:nvPr/>
        </p:nvSpPr>
        <p:spPr>
          <a:xfrm>
            <a:off x="1308735" y="732274"/>
            <a:ext cx="3315389" cy="619272"/>
          </a:xfrm>
          <a:prstGeom prst="rect">
            <a:avLst/>
          </a:prstGeom>
        </p:spPr>
        <p:txBody>
          <a:bodyPr wrap="square">
            <a:spAutoFit/>
          </a:bodyPr>
          <a:lstStyle/>
          <a:p>
            <a:pPr>
              <a:lnSpc>
                <a:spcPct val="107000"/>
              </a:lnSpc>
              <a:spcAft>
                <a:spcPts val="800"/>
              </a:spcAft>
            </a:pPr>
            <a:r>
              <a:rPr lang="en-GB" sz="1600" u="sng"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hlinkClick r:id="rId6"/>
              </a:rPr>
              <a:t>https://nrich.maths.org/6215</a:t>
            </a:r>
            <a:r>
              <a:rPr lang="en-GB" sz="16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Different magic </a:t>
            </a:r>
            <a:r>
              <a:rPr lang="en-GB" sz="16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square</a:t>
            </a:r>
          </a:p>
        </p:txBody>
      </p:sp>
      <p:sp>
        <p:nvSpPr>
          <p:cNvPr id="7" name="TextBox 6"/>
          <p:cNvSpPr txBox="1"/>
          <p:nvPr/>
        </p:nvSpPr>
        <p:spPr>
          <a:xfrm>
            <a:off x="809898" y="146969"/>
            <a:ext cx="8403772" cy="369332"/>
          </a:xfrm>
          <a:prstGeom prst="rect">
            <a:avLst/>
          </a:prstGeom>
          <a:noFill/>
        </p:spPr>
        <p:txBody>
          <a:bodyPr wrap="square" rtlCol="0">
            <a:spAutoFit/>
          </a:bodyPr>
          <a:lstStyle/>
          <a:p>
            <a:pPr algn="ctr"/>
            <a:r>
              <a:rPr lang="en-GB" dirty="0" smtClean="0">
                <a:solidFill>
                  <a:srgbClr val="009FA5"/>
                </a:solidFill>
                <a:latin typeface="Verdana" panose="020B0604030504040204" pitchFamily="34" charset="0"/>
                <a:ea typeface="Verdana" panose="020B0604030504040204" pitchFamily="34" charset="0"/>
                <a:cs typeface="Verdana" panose="020B0604030504040204" pitchFamily="34" charset="0"/>
              </a:rPr>
              <a:t>What else can I do to extend my knowledge of magic squares??</a:t>
            </a:r>
            <a:endParaRPr lang="en-GB" dirty="0">
              <a:solidFill>
                <a:srgbClr val="009FA5"/>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extBox 7"/>
          <p:cNvSpPr txBox="1"/>
          <p:nvPr/>
        </p:nvSpPr>
        <p:spPr>
          <a:xfrm>
            <a:off x="2490651" y="5835689"/>
            <a:ext cx="4291149" cy="707886"/>
          </a:xfrm>
          <a:prstGeom prst="rect">
            <a:avLst/>
          </a:prstGeom>
          <a:noFill/>
        </p:spPr>
        <p:txBody>
          <a:bodyPr wrap="square" rtlCol="0">
            <a:spAutoFit/>
          </a:bodyPr>
          <a:lstStyle/>
          <a:p>
            <a:pPr algn="ctr"/>
            <a:r>
              <a:rPr lang="en-GB" sz="2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Try these as extra activities in class, or try them at home…</a:t>
            </a:r>
            <a:endParaRPr lang="en-GB" sz="2000" dirty="0">
              <a:solidFill>
                <a:srgbClr val="009FA5"/>
              </a:solidFill>
              <a:latin typeface="Verdana" panose="020B0604030504040204" pitchFamily="34" charset="0"/>
              <a:ea typeface="Verdana" panose="020B0604030504040204" pitchFamily="34" charset="0"/>
              <a:cs typeface="Verdana" panose="020B0604030504040204" pitchFamily="34" charset="0"/>
            </a:endParaRPr>
          </a:p>
        </p:txBody>
      </p:sp>
      <p:pic>
        <p:nvPicPr>
          <p:cNvPr id="10" name="Picture 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36225" y="2059940"/>
            <a:ext cx="2241177" cy="1857877"/>
          </a:xfrm>
          <a:prstGeom prst="rect">
            <a:avLst/>
          </a:prstGeom>
          <a:ln>
            <a:solidFill>
              <a:schemeClr val="tx1"/>
            </a:solidFill>
          </a:ln>
        </p:spPr>
      </p:pic>
      <p:pic>
        <p:nvPicPr>
          <p:cNvPr id="11" name="Picture 1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638219" y="4125493"/>
            <a:ext cx="2589279" cy="1358254"/>
          </a:xfrm>
          <a:prstGeom prst="rect">
            <a:avLst/>
          </a:prstGeom>
          <a:ln>
            <a:solidFill>
              <a:schemeClr val="tx1"/>
            </a:solidFill>
          </a:ln>
        </p:spPr>
      </p:pic>
      <p:sp>
        <p:nvSpPr>
          <p:cNvPr id="12" name="Rectangle 11"/>
          <p:cNvSpPr/>
          <p:nvPr/>
        </p:nvSpPr>
        <p:spPr>
          <a:xfrm>
            <a:off x="1308735" y="2591911"/>
            <a:ext cx="3147651" cy="619272"/>
          </a:xfrm>
          <a:prstGeom prst="rect">
            <a:avLst/>
          </a:prstGeom>
        </p:spPr>
        <p:txBody>
          <a:bodyPr wrap="square">
            <a:spAutoFit/>
          </a:bodyPr>
          <a:lstStyle/>
          <a:p>
            <a:pPr>
              <a:lnSpc>
                <a:spcPct val="107000"/>
              </a:lnSpc>
              <a:spcAft>
                <a:spcPts val="800"/>
              </a:spcAft>
            </a:pPr>
            <a:r>
              <a:rPr lang="en-GB" sz="1600" u="sng"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hlinkClick r:id="rId9"/>
              </a:rPr>
              <a:t>https</a:t>
            </a:r>
            <a:r>
              <a:rPr lang="en-GB" sz="1600" u="sng"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hlinkClick r:id="rId9"/>
              </a:rPr>
              <a:t>://nrich.maths.org/87</a:t>
            </a:r>
            <a:r>
              <a:rPr lang="en-GB" sz="16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Magic </a:t>
            </a:r>
            <a:r>
              <a:rPr lang="en-GB" sz="16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constants</a:t>
            </a:r>
          </a:p>
        </p:txBody>
      </p:sp>
      <p:sp>
        <p:nvSpPr>
          <p:cNvPr id="13" name="Rectangle 12"/>
          <p:cNvSpPr/>
          <p:nvPr/>
        </p:nvSpPr>
        <p:spPr>
          <a:xfrm>
            <a:off x="1308734" y="4451548"/>
            <a:ext cx="3315389" cy="584775"/>
          </a:xfrm>
          <a:prstGeom prst="rect">
            <a:avLst/>
          </a:prstGeom>
        </p:spPr>
        <p:txBody>
          <a:bodyPr wrap="square">
            <a:spAutoFit/>
          </a:bodyPr>
          <a:lstStyle/>
          <a:p>
            <a:r>
              <a:rPr lang="en-GB" sz="1600" u="sng"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hlinkClick r:id="rId10"/>
              </a:rPr>
              <a:t>https</a:t>
            </a:r>
            <a:r>
              <a:rPr lang="en-GB" sz="1600" u="sng"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hlinkClick r:id="rId10"/>
              </a:rPr>
              <a:t>://nrich.maths.org/1205</a:t>
            </a:r>
            <a:r>
              <a:rPr lang="en-GB" sz="16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Domino magic </a:t>
            </a:r>
            <a:r>
              <a:rPr lang="en-GB" sz="16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rectangle</a:t>
            </a:r>
          </a:p>
        </p:txBody>
      </p:sp>
    </p:spTree>
    <p:extLst>
      <p:ext uri="{BB962C8B-B14F-4D97-AF65-F5344CB8AC3E}">
        <p14:creationId xmlns:p14="http://schemas.microsoft.com/office/powerpoint/2010/main" val="2866314934"/>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1883121" y="1973655"/>
            <a:ext cx="5368705" cy="1569660"/>
          </a:xfrm>
          <a:prstGeom prst="rect">
            <a:avLst/>
          </a:prstGeom>
          <a:noFill/>
        </p:spPr>
        <p:txBody>
          <a:bodyPr wrap="square" rtlCol="0">
            <a:spAutoFit/>
          </a:bodyPr>
          <a:lstStyle/>
          <a:p>
            <a:pPr algn="ctr"/>
            <a:r>
              <a:rPr lang="en-GB" sz="3200" dirty="0" smtClean="0">
                <a:latin typeface="Verdana" panose="020B0604030504040204" pitchFamily="34" charset="0"/>
                <a:ea typeface="Verdana" panose="020B0604030504040204" pitchFamily="34" charset="0"/>
                <a:cs typeface="Verdana" panose="020B0604030504040204" pitchFamily="34" charset="0"/>
              </a:rPr>
              <a:t>The following slides are the worksheets for the Masterclass</a:t>
            </a:r>
            <a:endParaRPr lang="en-GB" sz="32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6175273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5332" y="992981"/>
            <a:ext cx="4443413" cy="4872038"/>
          </a:xfrm>
          <a:prstGeom prst="rect">
            <a:avLst/>
          </a:prstGeom>
        </p:spPr>
      </p:pic>
      <p:pic>
        <p:nvPicPr>
          <p:cNvPr id="3" name="Picture 2"/>
          <p:cNvPicPr>
            <a:picLocks noChangeAspect="1"/>
          </p:cNvPicPr>
          <p:nvPr/>
        </p:nvPicPr>
        <p:blipFill>
          <a:blip r:embed="rId2"/>
          <a:stretch>
            <a:fillRect/>
          </a:stretch>
        </p:blipFill>
        <p:spPr>
          <a:xfrm>
            <a:off x="4583777" y="992981"/>
            <a:ext cx="4443413" cy="4872038"/>
          </a:xfrm>
          <a:prstGeom prst="rect">
            <a:avLst/>
          </a:prstGeom>
        </p:spPr>
      </p:pic>
    </p:spTree>
    <p:extLst>
      <p:ext uri="{BB962C8B-B14F-4D97-AF65-F5344CB8AC3E}">
        <p14:creationId xmlns:p14="http://schemas.microsoft.com/office/powerpoint/2010/main" val="12468288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rot="16200000">
            <a:off x="5952120" y="953698"/>
            <a:ext cx="2433892" cy="2385376"/>
          </a:xfrm>
          <a:prstGeom prst="rect">
            <a:avLst/>
          </a:prstGeom>
        </p:spPr>
      </p:pic>
      <p:pic>
        <p:nvPicPr>
          <p:cNvPr id="5" name="Picture 4"/>
          <p:cNvPicPr>
            <a:picLocks noChangeAspect="1"/>
          </p:cNvPicPr>
          <p:nvPr/>
        </p:nvPicPr>
        <p:blipFill>
          <a:blip r:embed="rId2"/>
          <a:stretch>
            <a:fillRect/>
          </a:stretch>
        </p:blipFill>
        <p:spPr>
          <a:xfrm rot="16200000">
            <a:off x="83717" y="3453258"/>
            <a:ext cx="2433892" cy="2385376"/>
          </a:xfrm>
          <a:prstGeom prst="rect">
            <a:avLst/>
          </a:prstGeom>
        </p:spPr>
      </p:pic>
      <p:pic>
        <p:nvPicPr>
          <p:cNvPr id="6" name="Picture 5"/>
          <p:cNvPicPr>
            <a:picLocks noChangeAspect="1"/>
          </p:cNvPicPr>
          <p:nvPr/>
        </p:nvPicPr>
        <p:blipFill>
          <a:blip r:embed="rId2"/>
          <a:stretch>
            <a:fillRect/>
          </a:stretch>
        </p:blipFill>
        <p:spPr>
          <a:xfrm rot="16200000">
            <a:off x="112349" y="953698"/>
            <a:ext cx="2433892" cy="2385376"/>
          </a:xfrm>
          <a:prstGeom prst="rect">
            <a:avLst/>
          </a:prstGeom>
        </p:spPr>
      </p:pic>
      <p:pic>
        <p:nvPicPr>
          <p:cNvPr id="7" name="Picture 6"/>
          <p:cNvPicPr>
            <a:picLocks noChangeAspect="1"/>
          </p:cNvPicPr>
          <p:nvPr/>
        </p:nvPicPr>
        <p:blipFill>
          <a:blip r:embed="rId2"/>
          <a:stretch>
            <a:fillRect/>
          </a:stretch>
        </p:blipFill>
        <p:spPr>
          <a:xfrm rot="16200000">
            <a:off x="3157587" y="3453256"/>
            <a:ext cx="2433892" cy="2385376"/>
          </a:xfrm>
          <a:prstGeom prst="rect">
            <a:avLst/>
          </a:prstGeom>
        </p:spPr>
      </p:pic>
      <p:pic>
        <p:nvPicPr>
          <p:cNvPr id="8" name="Picture 7"/>
          <p:cNvPicPr>
            <a:picLocks noChangeAspect="1"/>
          </p:cNvPicPr>
          <p:nvPr/>
        </p:nvPicPr>
        <p:blipFill>
          <a:blip r:embed="rId2"/>
          <a:stretch>
            <a:fillRect/>
          </a:stretch>
        </p:blipFill>
        <p:spPr>
          <a:xfrm rot="16200000">
            <a:off x="3157588" y="953697"/>
            <a:ext cx="2433892" cy="2385376"/>
          </a:xfrm>
          <a:prstGeom prst="rect">
            <a:avLst/>
          </a:prstGeom>
        </p:spPr>
      </p:pic>
      <p:pic>
        <p:nvPicPr>
          <p:cNvPr id="9" name="Picture 8"/>
          <p:cNvPicPr>
            <a:picLocks noChangeAspect="1"/>
          </p:cNvPicPr>
          <p:nvPr/>
        </p:nvPicPr>
        <p:blipFill>
          <a:blip r:embed="rId2"/>
          <a:stretch>
            <a:fillRect/>
          </a:stretch>
        </p:blipFill>
        <p:spPr>
          <a:xfrm rot="16200000">
            <a:off x="5952119" y="3453256"/>
            <a:ext cx="2433892" cy="2385376"/>
          </a:xfrm>
          <a:prstGeom prst="rect">
            <a:avLst/>
          </a:prstGeom>
        </p:spPr>
      </p:pic>
    </p:spTree>
    <p:extLst>
      <p:ext uri="{BB962C8B-B14F-4D97-AF65-F5344CB8AC3E}">
        <p14:creationId xmlns:p14="http://schemas.microsoft.com/office/powerpoint/2010/main" val="401086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08622" y="969732"/>
            <a:ext cx="6361286" cy="2427778"/>
          </a:xfrm>
          <a:prstGeom prst="rect">
            <a:avLst/>
          </a:prstGeom>
        </p:spPr>
      </p:pic>
      <p:pic>
        <p:nvPicPr>
          <p:cNvPr id="3" name="Picture 2"/>
          <p:cNvPicPr>
            <a:picLocks noChangeAspect="1"/>
          </p:cNvPicPr>
          <p:nvPr/>
        </p:nvPicPr>
        <p:blipFill>
          <a:blip r:embed="rId2"/>
          <a:stretch>
            <a:fillRect/>
          </a:stretch>
        </p:blipFill>
        <p:spPr>
          <a:xfrm>
            <a:off x="1008621" y="3515751"/>
            <a:ext cx="6549175" cy="2499485"/>
          </a:xfrm>
          <a:prstGeom prst="rect">
            <a:avLst/>
          </a:prstGeom>
        </p:spPr>
      </p:pic>
    </p:spTree>
    <p:extLst>
      <p:ext uri="{BB962C8B-B14F-4D97-AF65-F5344CB8AC3E}">
        <p14:creationId xmlns:p14="http://schemas.microsoft.com/office/powerpoint/2010/main" val="4527053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88019" y="857251"/>
            <a:ext cx="3722172" cy="2499560"/>
          </a:xfrm>
          <a:prstGeom prst="rect">
            <a:avLst/>
          </a:prstGeom>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94027" y="3486150"/>
            <a:ext cx="3721931" cy="2501101"/>
          </a:xfrm>
          <a:prstGeom prst="rect">
            <a:avLst/>
          </a:prstGeom>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30861" y="855710"/>
            <a:ext cx="3721931" cy="2501101"/>
          </a:xfrm>
          <a:prstGeom prst="rect">
            <a:avLst/>
          </a:prstGeom>
        </p:spPr>
      </p:pic>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0450" y="3486150"/>
            <a:ext cx="3721931" cy="2501101"/>
          </a:xfrm>
          <a:prstGeom prst="rect">
            <a:avLst/>
          </a:prstGeom>
        </p:spPr>
      </p:pic>
    </p:spTree>
    <p:extLst>
      <p:ext uri="{BB962C8B-B14F-4D97-AF65-F5344CB8AC3E}">
        <p14:creationId xmlns:p14="http://schemas.microsoft.com/office/powerpoint/2010/main" val="28853017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
            </a:r>
            <a:br>
              <a:rPr lang="en-GB" dirty="0"/>
            </a:br>
            <a:endParaRPr lang="en-GB" dirty="0"/>
          </a:p>
        </p:txBody>
      </p:sp>
      <p:sp>
        <p:nvSpPr>
          <p:cNvPr id="3" name="Rectangle 2"/>
          <p:cNvSpPr/>
          <p:nvPr/>
        </p:nvSpPr>
        <p:spPr>
          <a:xfrm>
            <a:off x="269863" y="950984"/>
            <a:ext cx="2767104" cy="300082"/>
          </a:xfrm>
          <a:prstGeom prst="rect">
            <a:avLst/>
          </a:prstGeom>
        </p:spPr>
        <p:txBody>
          <a:bodyPr wrap="none">
            <a:spAutoFit/>
          </a:bodyPr>
          <a:lstStyle/>
          <a:p>
            <a:r>
              <a:rPr lang="en-GB" sz="1350" dirty="0">
                <a:latin typeface="Verdana" panose="020B0604030504040204" pitchFamily="34" charset="0"/>
                <a:ea typeface="Verdana" panose="020B0604030504040204" pitchFamily="34" charset="0"/>
                <a:cs typeface="Verdana" panose="020B0604030504040204" pitchFamily="34" charset="0"/>
              </a:rPr>
              <a:t>https://nrich.maths.org/1380</a:t>
            </a:r>
          </a:p>
        </p:txBody>
      </p:sp>
      <p:graphicFrame>
        <p:nvGraphicFramePr>
          <p:cNvPr id="4" name="Table 3"/>
          <p:cNvGraphicFramePr>
            <a:graphicFrameLocks noGrp="1"/>
          </p:cNvGraphicFramePr>
          <p:nvPr>
            <p:extLst>
              <p:ext uri="{D42A27DB-BD31-4B8C-83A1-F6EECF244321}">
                <p14:modId xmlns:p14="http://schemas.microsoft.com/office/powerpoint/2010/main" val="3461041089"/>
              </p:ext>
            </p:extLst>
          </p:nvPr>
        </p:nvGraphicFramePr>
        <p:xfrm>
          <a:off x="176963" y="1408093"/>
          <a:ext cx="5422496" cy="3771500"/>
        </p:xfrm>
        <a:graphic>
          <a:graphicData uri="http://schemas.openxmlformats.org/drawingml/2006/table">
            <a:tbl>
              <a:tblPr firstRow="1" bandRow="1">
                <a:tableStyleId>{2D5ABB26-0587-4C30-8999-92F81FD0307C}</a:tableStyleId>
              </a:tblPr>
              <a:tblGrid>
                <a:gridCol w="1355624">
                  <a:extLst>
                    <a:ext uri="{9D8B030D-6E8A-4147-A177-3AD203B41FA5}">
                      <a16:colId xmlns="" xmlns:a16="http://schemas.microsoft.com/office/drawing/2014/main" val="1774405351"/>
                    </a:ext>
                  </a:extLst>
                </a:gridCol>
                <a:gridCol w="1355624">
                  <a:extLst>
                    <a:ext uri="{9D8B030D-6E8A-4147-A177-3AD203B41FA5}">
                      <a16:colId xmlns="" xmlns:a16="http://schemas.microsoft.com/office/drawing/2014/main" val="1540731537"/>
                    </a:ext>
                  </a:extLst>
                </a:gridCol>
                <a:gridCol w="1355624">
                  <a:extLst>
                    <a:ext uri="{9D8B030D-6E8A-4147-A177-3AD203B41FA5}">
                      <a16:colId xmlns="" xmlns:a16="http://schemas.microsoft.com/office/drawing/2014/main" val="1913314933"/>
                    </a:ext>
                  </a:extLst>
                </a:gridCol>
                <a:gridCol w="1355624">
                  <a:extLst>
                    <a:ext uri="{9D8B030D-6E8A-4147-A177-3AD203B41FA5}">
                      <a16:colId xmlns="" xmlns:a16="http://schemas.microsoft.com/office/drawing/2014/main" val="638350577"/>
                    </a:ext>
                  </a:extLst>
                </a:gridCol>
              </a:tblGrid>
              <a:tr h="942875">
                <a:tc>
                  <a:txBody>
                    <a:bodyPr/>
                    <a:lstStyle/>
                    <a:p>
                      <a:r>
                        <a:rPr lang="en-GB" sz="1400" dirty="0">
                          <a:latin typeface="Verdana" panose="020B0604030504040204" pitchFamily="34" charset="0"/>
                          <a:ea typeface="Verdana" panose="020B0604030504040204" pitchFamily="34" charset="0"/>
                          <a:cs typeface="Verdana" panose="020B0604030504040204" pitchFamily="34" charset="0"/>
                        </a:rPr>
                        <a:t>a</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latin typeface="Verdana" panose="020B0604030504040204" pitchFamily="34" charset="0"/>
                          <a:ea typeface="Verdana" panose="020B0604030504040204" pitchFamily="34" charset="0"/>
                          <a:cs typeface="Verdana" panose="020B0604030504040204" pitchFamily="34" charset="0"/>
                        </a:rPr>
                        <a:t>b</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latin typeface="Verdana" panose="020B0604030504040204" pitchFamily="34" charset="0"/>
                          <a:ea typeface="Verdana" panose="020B0604030504040204" pitchFamily="34" charset="0"/>
                          <a:cs typeface="Verdana" panose="020B0604030504040204" pitchFamily="34" charset="0"/>
                        </a:rPr>
                        <a:t>c</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latin typeface="Verdana" panose="020B0604030504040204" pitchFamily="34" charset="0"/>
                          <a:ea typeface="Verdana" panose="020B0604030504040204" pitchFamily="34" charset="0"/>
                          <a:cs typeface="Verdana" panose="020B0604030504040204" pitchFamily="34" charset="0"/>
                        </a:rPr>
                        <a:t>d</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3545783016"/>
                  </a:ext>
                </a:extLst>
              </a:tr>
              <a:tr h="942875">
                <a:tc>
                  <a:txBody>
                    <a:bodyPr/>
                    <a:lstStyle/>
                    <a:p>
                      <a:r>
                        <a:rPr lang="en-GB" sz="1400" dirty="0">
                          <a:latin typeface="Verdana" panose="020B0604030504040204" pitchFamily="34" charset="0"/>
                          <a:ea typeface="Verdana" panose="020B0604030504040204" pitchFamily="34" charset="0"/>
                          <a:cs typeface="Verdana" panose="020B0604030504040204" pitchFamily="34" charset="0"/>
                        </a:rPr>
                        <a:t>e</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latin typeface="Verdana" panose="020B0604030504040204" pitchFamily="34" charset="0"/>
                          <a:ea typeface="Verdana" panose="020B0604030504040204" pitchFamily="34" charset="0"/>
                          <a:cs typeface="Verdana" panose="020B0604030504040204" pitchFamily="34" charset="0"/>
                        </a:rPr>
                        <a:t>f</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latin typeface="Verdana" panose="020B0604030504040204" pitchFamily="34" charset="0"/>
                          <a:ea typeface="Verdana" panose="020B0604030504040204" pitchFamily="34" charset="0"/>
                          <a:cs typeface="Verdana" panose="020B0604030504040204" pitchFamily="34" charset="0"/>
                        </a:rPr>
                        <a:t>g</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latin typeface="Verdana" panose="020B0604030504040204" pitchFamily="34" charset="0"/>
                          <a:ea typeface="Verdana" panose="020B0604030504040204" pitchFamily="34" charset="0"/>
                          <a:cs typeface="Verdana" panose="020B0604030504040204" pitchFamily="34" charset="0"/>
                        </a:rPr>
                        <a:t>h</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850991693"/>
                  </a:ext>
                </a:extLst>
              </a:tr>
              <a:tr h="942875">
                <a:tc>
                  <a:txBody>
                    <a:bodyPr/>
                    <a:lstStyle/>
                    <a:p>
                      <a:r>
                        <a:rPr lang="en-GB" sz="1400" dirty="0">
                          <a:latin typeface="Verdana" panose="020B0604030504040204" pitchFamily="34" charset="0"/>
                          <a:ea typeface="Verdana" panose="020B0604030504040204" pitchFamily="34" charset="0"/>
                          <a:cs typeface="Verdana" panose="020B0604030504040204" pitchFamily="34" charset="0"/>
                        </a:rPr>
                        <a:t>i</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latin typeface="Verdana" panose="020B0604030504040204" pitchFamily="34" charset="0"/>
                          <a:ea typeface="Verdana" panose="020B0604030504040204" pitchFamily="34" charset="0"/>
                          <a:cs typeface="Verdana" panose="020B0604030504040204" pitchFamily="34" charset="0"/>
                        </a:rPr>
                        <a:t>j</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latin typeface="Verdana" panose="020B0604030504040204" pitchFamily="34" charset="0"/>
                          <a:ea typeface="Verdana" panose="020B0604030504040204" pitchFamily="34" charset="0"/>
                          <a:cs typeface="Verdana" panose="020B0604030504040204" pitchFamily="34" charset="0"/>
                        </a:rPr>
                        <a:t>k</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latin typeface="Verdana" panose="020B0604030504040204" pitchFamily="34" charset="0"/>
                          <a:ea typeface="Verdana" panose="020B0604030504040204" pitchFamily="34" charset="0"/>
                          <a:cs typeface="Verdana" panose="020B0604030504040204" pitchFamily="34" charset="0"/>
                        </a:rPr>
                        <a:t>l</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848349113"/>
                  </a:ext>
                </a:extLst>
              </a:tr>
              <a:tr h="942875">
                <a:tc>
                  <a:txBody>
                    <a:bodyPr/>
                    <a:lstStyle/>
                    <a:p>
                      <a:r>
                        <a:rPr lang="en-GB" sz="1400" dirty="0">
                          <a:latin typeface="Verdana" panose="020B0604030504040204" pitchFamily="34" charset="0"/>
                          <a:ea typeface="Verdana" panose="020B0604030504040204" pitchFamily="34" charset="0"/>
                          <a:cs typeface="Verdana" panose="020B0604030504040204" pitchFamily="34" charset="0"/>
                        </a:rPr>
                        <a:t>m</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latin typeface="Verdana" panose="020B0604030504040204" pitchFamily="34" charset="0"/>
                          <a:ea typeface="Verdana" panose="020B0604030504040204" pitchFamily="34" charset="0"/>
                          <a:cs typeface="Verdana" panose="020B0604030504040204" pitchFamily="34" charset="0"/>
                        </a:rPr>
                        <a:t>n</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latin typeface="Verdana" panose="020B0604030504040204" pitchFamily="34" charset="0"/>
                          <a:ea typeface="Verdana" panose="020B0604030504040204" pitchFamily="34" charset="0"/>
                          <a:cs typeface="Verdana" panose="020B0604030504040204" pitchFamily="34" charset="0"/>
                        </a:rPr>
                        <a:t>o</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400" dirty="0">
                          <a:latin typeface="Verdana" panose="020B0604030504040204" pitchFamily="34" charset="0"/>
                          <a:ea typeface="Verdana" panose="020B0604030504040204" pitchFamily="34" charset="0"/>
                          <a:cs typeface="Verdana" panose="020B0604030504040204" pitchFamily="34" charset="0"/>
                        </a:rPr>
                        <a:t>p</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544624379"/>
                  </a:ext>
                </a:extLst>
              </a:tr>
            </a:tbl>
          </a:graphicData>
        </a:graphic>
      </p:graphicFrame>
      <p:sp>
        <p:nvSpPr>
          <p:cNvPr id="5" name="TextBox 4"/>
          <p:cNvSpPr txBox="1"/>
          <p:nvPr/>
        </p:nvSpPr>
        <p:spPr>
          <a:xfrm>
            <a:off x="5707831" y="781666"/>
            <a:ext cx="3367580" cy="5493812"/>
          </a:xfrm>
          <a:prstGeom prst="rect">
            <a:avLst/>
          </a:prstGeom>
          <a:noFill/>
        </p:spPr>
        <p:txBody>
          <a:bodyPr wrap="square" rtlCol="0">
            <a:spAutoFit/>
          </a:bodyPr>
          <a:lstStyle/>
          <a:p>
            <a:pPr marL="300038" indent="-300038">
              <a:buAutoNum type="romanLcParenBoth"/>
            </a:pPr>
            <a:r>
              <a:rPr lang="en-GB" sz="1350" dirty="0">
                <a:latin typeface="Verdana" panose="020B0604030504040204" pitchFamily="34" charset="0"/>
                <a:ea typeface="Verdana" panose="020B0604030504040204" pitchFamily="34" charset="0"/>
                <a:cs typeface="Verdana" panose="020B0604030504040204" pitchFamily="34" charset="0"/>
              </a:rPr>
              <a:t>Place the special date in the first row</a:t>
            </a:r>
          </a:p>
          <a:p>
            <a:pPr marL="300038" indent="-300038">
              <a:buAutoNum type="romanLcParenBoth"/>
            </a:pPr>
            <a:endParaRPr lang="en-GB" sz="1350" dirty="0">
              <a:latin typeface="Verdana" panose="020B0604030504040204" pitchFamily="34" charset="0"/>
              <a:ea typeface="Verdana" panose="020B0604030504040204" pitchFamily="34" charset="0"/>
              <a:cs typeface="Verdana" panose="020B0604030504040204" pitchFamily="34" charset="0"/>
            </a:endParaRPr>
          </a:p>
          <a:p>
            <a:pPr marL="300038" indent="-300038">
              <a:buAutoNum type="romanLcParenBoth"/>
            </a:pPr>
            <a:r>
              <a:rPr lang="en-GB" sz="1350" dirty="0" err="1">
                <a:latin typeface="Verdana" panose="020B0604030504040204" pitchFamily="34" charset="0"/>
                <a:ea typeface="Verdana" panose="020B0604030504040204" pitchFamily="34" charset="0"/>
                <a:cs typeface="Verdana" panose="020B0604030504040204" pitchFamily="34" charset="0"/>
              </a:rPr>
              <a:t>b+c</a:t>
            </a:r>
            <a:r>
              <a:rPr lang="en-GB" sz="1350" dirty="0">
                <a:latin typeface="Verdana" panose="020B0604030504040204" pitchFamily="34" charset="0"/>
                <a:ea typeface="Verdana" panose="020B0604030504040204" pitchFamily="34" charset="0"/>
                <a:cs typeface="Verdana" panose="020B0604030504040204" pitchFamily="34" charset="0"/>
              </a:rPr>
              <a:t> = </a:t>
            </a:r>
            <a:r>
              <a:rPr lang="en-GB" sz="1350" dirty="0" err="1">
                <a:latin typeface="Verdana" panose="020B0604030504040204" pitchFamily="34" charset="0"/>
                <a:ea typeface="Verdana" panose="020B0604030504040204" pitchFamily="34" charset="0"/>
                <a:cs typeface="Verdana" panose="020B0604030504040204" pitchFamily="34" charset="0"/>
              </a:rPr>
              <a:t>m+p</a:t>
            </a:r>
            <a:r>
              <a:rPr lang="en-GB" sz="1350" dirty="0">
                <a:latin typeface="Verdana" panose="020B0604030504040204" pitchFamily="34" charset="0"/>
                <a:ea typeface="Verdana" panose="020B0604030504040204" pitchFamily="34" charset="0"/>
                <a:cs typeface="Verdana" panose="020B0604030504040204" pitchFamily="34" charset="0"/>
              </a:rPr>
              <a:t/>
            </a:r>
            <a:br>
              <a:rPr lang="en-GB" sz="1350" dirty="0">
                <a:latin typeface="Verdana" panose="020B0604030504040204" pitchFamily="34" charset="0"/>
                <a:ea typeface="Verdana" panose="020B0604030504040204" pitchFamily="34" charset="0"/>
                <a:cs typeface="Verdana" panose="020B0604030504040204" pitchFamily="34" charset="0"/>
              </a:rPr>
            </a:br>
            <a:r>
              <a:rPr lang="en-GB" sz="1350" dirty="0">
                <a:latin typeface="Verdana" panose="020B0604030504040204" pitchFamily="34" charset="0"/>
                <a:ea typeface="Verdana" panose="020B0604030504040204" pitchFamily="34" charset="0"/>
                <a:cs typeface="Verdana" panose="020B0604030504040204" pitchFamily="34" charset="0"/>
              </a:rPr>
              <a:t>[there are many different possible values]</a:t>
            </a:r>
          </a:p>
          <a:p>
            <a:pPr marL="300038" indent="-300038">
              <a:buAutoNum type="romanLcParenBoth"/>
            </a:pPr>
            <a:endParaRPr lang="en-GB" sz="1350" dirty="0">
              <a:latin typeface="Verdana" panose="020B0604030504040204" pitchFamily="34" charset="0"/>
              <a:ea typeface="Verdana" panose="020B0604030504040204" pitchFamily="34" charset="0"/>
              <a:cs typeface="Verdana" panose="020B0604030504040204" pitchFamily="34" charset="0"/>
            </a:endParaRPr>
          </a:p>
          <a:p>
            <a:pPr marL="300038" indent="-300038">
              <a:buAutoNum type="romanLcParenBoth"/>
            </a:pPr>
            <a:r>
              <a:rPr lang="en-GB" sz="1350" dirty="0" err="1">
                <a:latin typeface="Verdana" panose="020B0604030504040204" pitchFamily="34" charset="0"/>
                <a:ea typeface="Verdana" panose="020B0604030504040204" pitchFamily="34" charset="0"/>
                <a:cs typeface="Verdana" panose="020B0604030504040204" pitchFamily="34" charset="0"/>
              </a:rPr>
              <a:t>a+p</a:t>
            </a:r>
            <a:r>
              <a:rPr lang="en-GB" sz="1350" dirty="0">
                <a:latin typeface="Verdana" panose="020B0604030504040204" pitchFamily="34" charset="0"/>
                <a:ea typeface="Verdana" panose="020B0604030504040204" pitchFamily="34" charset="0"/>
                <a:cs typeface="Verdana" panose="020B0604030504040204" pitchFamily="34" charset="0"/>
              </a:rPr>
              <a:t> = </a:t>
            </a:r>
            <a:r>
              <a:rPr lang="en-GB" sz="1350" dirty="0" err="1">
                <a:latin typeface="Verdana" panose="020B0604030504040204" pitchFamily="34" charset="0"/>
                <a:ea typeface="Verdana" panose="020B0604030504040204" pitchFamily="34" charset="0"/>
                <a:cs typeface="Verdana" panose="020B0604030504040204" pitchFamily="34" charset="0"/>
              </a:rPr>
              <a:t>g+j</a:t>
            </a:r>
            <a:r>
              <a:rPr lang="en-GB" sz="1350" dirty="0">
                <a:latin typeface="Verdana" panose="020B0604030504040204" pitchFamily="34" charset="0"/>
                <a:ea typeface="Verdana" panose="020B0604030504040204" pitchFamily="34" charset="0"/>
                <a:cs typeface="Verdana" panose="020B0604030504040204" pitchFamily="34" charset="0"/>
              </a:rPr>
              <a:t/>
            </a:r>
            <a:br>
              <a:rPr lang="en-GB" sz="1350" dirty="0">
                <a:latin typeface="Verdana" panose="020B0604030504040204" pitchFamily="34" charset="0"/>
                <a:ea typeface="Verdana" panose="020B0604030504040204" pitchFamily="34" charset="0"/>
                <a:cs typeface="Verdana" panose="020B0604030504040204" pitchFamily="34" charset="0"/>
              </a:rPr>
            </a:br>
            <a:r>
              <a:rPr lang="en-GB" sz="1350" dirty="0">
                <a:latin typeface="Verdana" panose="020B0604030504040204" pitchFamily="34" charset="0"/>
                <a:ea typeface="Verdana" panose="020B0604030504040204" pitchFamily="34" charset="0"/>
                <a:cs typeface="Verdana" panose="020B0604030504040204" pitchFamily="34" charset="0"/>
              </a:rPr>
              <a:t>[ there are many different possible values]</a:t>
            </a:r>
          </a:p>
          <a:p>
            <a:pPr marL="300038" indent="-300038">
              <a:buAutoNum type="romanLcParenBoth"/>
            </a:pPr>
            <a:endParaRPr lang="en-GB" sz="1350" dirty="0">
              <a:latin typeface="Verdana" panose="020B0604030504040204" pitchFamily="34" charset="0"/>
              <a:ea typeface="Verdana" panose="020B0604030504040204" pitchFamily="34" charset="0"/>
              <a:cs typeface="Verdana" panose="020B0604030504040204" pitchFamily="34" charset="0"/>
            </a:endParaRPr>
          </a:p>
          <a:p>
            <a:pPr marL="300038" indent="-300038">
              <a:buAutoNum type="romanLcParenBoth"/>
            </a:pPr>
            <a:r>
              <a:rPr lang="en-GB" sz="1350" dirty="0" err="1">
                <a:latin typeface="Verdana" panose="020B0604030504040204" pitchFamily="34" charset="0"/>
                <a:ea typeface="Verdana" panose="020B0604030504040204" pitchFamily="34" charset="0"/>
                <a:cs typeface="Verdana" panose="020B0604030504040204" pitchFamily="34" charset="0"/>
              </a:rPr>
              <a:t>m+d</a:t>
            </a:r>
            <a:r>
              <a:rPr lang="en-GB" sz="1350" dirty="0">
                <a:latin typeface="Verdana" panose="020B0604030504040204" pitchFamily="34" charset="0"/>
                <a:ea typeface="Verdana" panose="020B0604030504040204" pitchFamily="34" charset="0"/>
                <a:cs typeface="Verdana" panose="020B0604030504040204" pitchFamily="34" charset="0"/>
              </a:rPr>
              <a:t> = </a:t>
            </a:r>
            <a:r>
              <a:rPr lang="en-GB" sz="1350" dirty="0" err="1">
                <a:latin typeface="Verdana" panose="020B0604030504040204" pitchFamily="34" charset="0"/>
                <a:ea typeface="Verdana" panose="020B0604030504040204" pitchFamily="34" charset="0"/>
                <a:cs typeface="Verdana" panose="020B0604030504040204" pitchFamily="34" charset="0"/>
              </a:rPr>
              <a:t>f+k</a:t>
            </a:r>
            <a:r>
              <a:rPr lang="en-GB" sz="1350" dirty="0">
                <a:latin typeface="Verdana" panose="020B0604030504040204" pitchFamily="34" charset="0"/>
                <a:ea typeface="Verdana" panose="020B0604030504040204" pitchFamily="34" charset="0"/>
                <a:cs typeface="Verdana" panose="020B0604030504040204" pitchFamily="34" charset="0"/>
              </a:rPr>
              <a:t/>
            </a:r>
            <a:br>
              <a:rPr lang="en-GB" sz="1350" dirty="0">
                <a:latin typeface="Verdana" panose="020B0604030504040204" pitchFamily="34" charset="0"/>
                <a:ea typeface="Verdana" panose="020B0604030504040204" pitchFamily="34" charset="0"/>
                <a:cs typeface="Verdana" panose="020B0604030504040204" pitchFamily="34" charset="0"/>
              </a:rPr>
            </a:br>
            <a:r>
              <a:rPr lang="en-GB" sz="1350" dirty="0">
                <a:latin typeface="Verdana" panose="020B0604030504040204" pitchFamily="34" charset="0"/>
                <a:ea typeface="Verdana" panose="020B0604030504040204" pitchFamily="34" charset="0"/>
                <a:cs typeface="Verdana" panose="020B0604030504040204" pitchFamily="34" charset="0"/>
              </a:rPr>
              <a:t>[ there are many different possible values]</a:t>
            </a:r>
          </a:p>
          <a:p>
            <a:pPr marL="300038" indent="-300038">
              <a:buAutoNum type="romanLcParenBoth"/>
            </a:pPr>
            <a:endParaRPr lang="en-GB" sz="1350" dirty="0">
              <a:latin typeface="Verdana" panose="020B0604030504040204" pitchFamily="34" charset="0"/>
              <a:ea typeface="Verdana" panose="020B0604030504040204" pitchFamily="34" charset="0"/>
              <a:cs typeface="Verdana" panose="020B0604030504040204" pitchFamily="34" charset="0"/>
            </a:endParaRPr>
          </a:p>
          <a:p>
            <a:pPr marL="300038" indent="-300038">
              <a:buAutoNum type="romanLcParenBoth"/>
            </a:pPr>
            <a:r>
              <a:rPr lang="en-GB" sz="1350" dirty="0" err="1">
                <a:latin typeface="Verdana" panose="020B0604030504040204" pitchFamily="34" charset="0"/>
                <a:ea typeface="Verdana" panose="020B0604030504040204" pitchFamily="34" charset="0"/>
                <a:cs typeface="Verdana" panose="020B0604030504040204" pitchFamily="34" charset="0"/>
              </a:rPr>
              <a:t>b+n</a:t>
            </a:r>
            <a:r>
              <a:rPr lang="en-GB" sz="1350" dirty="0">
                <a:latin typeface="Verdana" panose="020B0604030504040204" pitchFamily="34" charset="0"/>
                <a:ea typeface="Verdana" panose="020B0604030504040204" pitchFamily="34" charset="0"/>
                <a:cs typeface="Verdana" panose="020B0604030504040204" pitchFamily="34" charset="0"/>
              </a:rPr>
              <a:t> = </a:t>
            </a:r>
            <a:r>
              <a:rPr lang="en-GB" sz="1350" dirty="0" err="1">
                <a:latin typeface="Verdana" panose="020B0604030504040204" pitchFamily="34" charset="0"/>
                <a:ea typeface="Verdana" panose="020B0604030504040204" pitchFamily="34" charset="0"/>
                <a:cs typeface="Verdana" panose="020B0604030504040204" pitchFamily="34" charset="0"/>
              </a:rPr>
              <a:t>g+k</a:t>
            </a:r>
            <a:endParaRPr lang="en-GB" sz="1350" dirty="0">
              <a:latin typeface="Verdana" panose="020B0604030504040204" pitchFamily="34" charset="0"/>
              <a:ea typeface="Verdana" panose="020B0604030504040204" pitchFamily="34" charset="0"/>
              <a:cs typeface="Verdana" panose="020B0604030504040204" pitchFamily="34" charset="0"/>
            </a:endParaRPr>
          </a:p>
          <a:p>
            <a:pPr marL="300038" indent="-300038">
              <a:buAutoNum type="romanLcParenBoth"/>
            </a:pPr>
            <a:endParaRPr lang="en-GB" sz="1350" dirty="0">
              <a:latin typeface="Verdana" panose="020B0604030504040204" pitchFamily="34" charset="0"/>
              <a:ea typeface="Verdana" panose="020B0604030504040204" pitchFamily="34" charset="0"/>
              <a:cs typeface="Verdana" panose="020B0604030504040204" pitchFamily="34" charset="0"/>
            </a:endParaRPr>
          </a:p>
          <a:p>
            <a:pPr marL="300038" indent="-300038">
              <a:buAutoNum type="romanLcParenBoth"/>
            </a:pPr>
            <a:r>
              <a:rPr lang="en-GB" sz="1350" dirty="0" err="1">
                <a:latin typeface="Verdana" panose="020B0604030504040204" pitchFamily="34" charset="0"/>
                <a:ea typeface="Verdana" panose="020B0604030504040204" pitchFamily="34" charset="0"/>
                <a:cs typeface="Verdana" panose="020B0604030504040204" pitchFamily="34" charset="0"/>
              </a:rPr>
              <a:t>c+o</a:t>
            </a:r>
            <a:r>
              <a:rPr lang="en-GB" sz="1350" dirty="0">
                <a:latin typeface="Verdana" panose="020B0604030504040204" pitchFamily="34" charset="0"/>
                <a:ea typeface="Verdana" panose="020B0604030504040204" pitchFamily="34" charset="0"/>
                <a:cs typeface="Verdana" panose="020B0604030504040204" pitchFamily="34" charset="0"/>
              </a:rPr>
              <a:t> = </a:t>
            </a:r>
            <a:r>
              <a:rPr lang="en-GB" sz="1350" dirty="0" err="1">
                <a:latin typeface="Verdana" panose="020B0604030504040204" pitchFamily="34" charset="0"/>
                <a:ea typeface="Verdana" panose="020B0604030504040204" pitchFamily="34" charset="0"/>
                <a:cs typeface="Verdana" panose="020B0604030504040204" pitchFamily="34" charset="0"/>
              </a:rPr>
              <a:t>f+j</a:t>
            </a:r>
            <a:endParaRPr lang="en-GB" sz="1350" dirty="0">
              <a:latin typeface="Verdana" panose="020B0604030504040204" pitchFamily="34" charset="0"/>
              <a:ea typeface="Verdana" panose="020B0604030504040204" pitchFamily="34" charset="0"/>
              <a:cs typeface="Verdana" panose="020B0604030504040204" pitchFamily="34" charset="0"/>
            </a:endParaRPr>
          </a:p>
          <a:p>
            <a:pPr marL="300038" indent="-300038">
              <a:buAutoNum type="romanLcParenBoth"/>
            </a:pPr>
            <a:endParaRPr lang="en-GB" sz="1350" dirty="0">
              <a:latin typeface="Verdana" panose="020B0604030504040204" pitchFamily="34" charset="0"/>
              <a:ea typeface="Verdana" panose="020B0604030504040204" pitchFamily="34" charset="0"/>
              <a:cs typeface="Verdana" panose="020B0604030504040204" pitchFamily="34" charset="0"/>
            </a:endParaRPr>
          </a:p>
          <a:p>
            <a:pPr marL="300038" indent="-300038">
              <a:buAutoNum type="romanLcParenBoth"/>
            </a:pPr>
            <a:r>
              <a:rPr lang="en-GB" sz="1350" dirty="0" err="1">
                <a:latin typeface="Verdana" panose="020B0604030504040204" pitchFamily="34" charset="0"/>
                <a:ea typeface="Verdana" panose="020B0604030504040204" pitchFamily="34" charset="0"/>
                <a:cs typeface="Verdana" panose="020B0604030504040204" pitchFamily="34" charset="0"/>
              </a:rPr>
              <a:t>a+m</a:t>
            </a:r>
            <a:r>
              <a:rPr lang="en-GB" sz="1350" dirty="0">
                <a:latin typeface="Verdana" panose="020B0604030504040204" pitchFamily="34" charset="0"/>
                <a:ea typeface="Verdana" panose="020B0604030504040204" pitchFamily="34" charset="0"/>
                <a:cs typeface="Verdana" panose="020B0604030504040204" pitchFamily="34" charset="0"/>
              </a:rPr>
              <a:t> = </a:t>
            </a:r>
            <a:r>
              <a:rPr lang="en-GB" sz="1350" dirty="0" err="1">
                <a:latin typeface="Verdana" panose="020B0604030504040204" pitchFamily="34" charset="0"/>
                <a:ea typeface="Verdana" panose="020B0604030504040204" pitchFamily="34" charset="0"/>
                <a:cs typeface="Verdana" panose="020B0604030504040204" pitchFamily="34" charset="0"/>
              </a:rPr>
              <a:t>h+l</a:t>
            </a:r>
            <a:r>
              <a:rPr lang="en-GB" sz="1350" dirty="0">
                <a:latin typeface="Verdana" panose="020B0604030504040204" pitchFamily="34" charset="0"/>
                <a:ea typeface="Verdana" panose="020B0604030504040204" pitchFamily="34" charset="0"/>
                <a:cs typeface="Verdana" panose="020B0604030504040204" pitchFamily="34" charset="0"/>
              </a:rPr>
              <a:t/>
            </a:r>
            <a:br>
              <a:rPr lang="en-GB" sz="1350" dirty="0">
                <a:latin typeface="Verdana" panose="020B0604030504040204" pitchFamily="34" charset="0"/>
                <a:ea typeface="Verdana" panose="020B0604030504040204" pitchFamily="34" charset="0"/>
                <a:cs typeface="Verdana" panose="020B0604030504040204" pitchFamily="34" charset="0"/>
              </a:rPr>
            </a:br>
            <a:r>
              <a:rPr lang="en-GB" sz="1350" dirty="0">
                <a:latin typeface="Verdana" panose="020B0604030504040204" pitchFamily="34" charset="0"/>
                <a:ea typeface="Verdana" panose="020B0604030504040204" pitchFamily="34" charset="0"/>
                <a:cs typeface="Verdana" panose="020B0604030504040204" pitchFamily="34" charset="0"/>
              </a:rPr>
              <a:t>[there are many different possible values]</a:t>
            </a:r>
          </a:p>
          <a:p>
            <a:pPr marL="300038" indent="-300038">
              <a:buAutoNum type="romanLcParenBoth"/>
            </a:pPr>
            <a:endParaRPr lang="en-GB" sz="1350" dirty="0">
              <a:latin typeface="Verdana" panose="020B0604030504040204" pitchFamily="34" charset="0"/>
              <a:ea typeface="Verdana" panose="020B0604030504040204" pitchFamily="34" charset="0"/>
              <a:cs typeface="Verdana" panose="020B0604030504040204" pitchFamily="34" charset="0"/>
            </a:endParaRPr>
          </a:p>
          <a:p>
            <a:pPr marL="300038" indent="-300038">
              <a:buAutoNum type="romanLcParenBoth"/>
            </a:pPr>
            <a:r>
              <a:rPr lang="en-GB" sz="1350" dirty="0">
                <a:latin typeface="Verdana" panose="020B0604030504040204" pitchFamily="34" charset="0"/>
                <a:ea typeface="Verdana" panose="020B0604030504040204" pitchFamily="34" charset="0"/>
                <a:cs typeface="Verdana" panose="020B0604030504040204" pitchFamily="34" charset="0"/>
              </a:rPr>
              <a:t>All rows, columns and diagonals must add up to the same total; so </a:t>
            </a:r>
            <a:r>
              <a:rPr lang="en-GB" sz="1350" dirty="0" err="1">
                <a:latin typeface="Verdana" panose="020B0604030504040204" pitchFamily="34" charset="0"/>
                <a:ea typeface="Verdana" panose="020B0604030504040204" pitchFamily="34" charset="0"/>
                <a:cs typeface="Verdana" panose="020B0604030504040204" pitchFamily="34" charset="0"/>
              </a:rPr>
              <a:t>e,i</a:t>
            </a:r>
            <a:r>
              <a:rPr lang="en-GB" sz="1350" dirty="0">
                <a:latin typeface="Verdana" panose="020B0604030504040204" pitchFamily="34" charset="0"/>
                <a:ea typeface="Verdana" panose="020B0604030504040204" pitchFamily="34" charset="0"/>
                <a:cs typeface="Verdana" panose="020B0604030504040204" pitchFamily="34" charset="0"/>
              </a:rPr>
              <a:t> are determined</a:t>
            </a:r>
          </a:p>
        </p:txBody>
      </p:sp>
    </p:spTree>
    <p:extLst>
      <p:ext uri="{BB962C8B-B14F-4D97-AF65-F5344CB8AC3E}">
        <p14:creationId xmlns:p14="http://schemas.microsoft.com/office/powerpoint/2010/main" val="4198788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748395"/>
            <a:ext cx="5771701" cy="584775"/>
          </a:xfrm>
          <a:prstGeom prst="rect">
            <a:avLst/>
          </a:prstGeom>
          <a:noFill/>
        </p:spPr>
        <p:txBody>
          <a:bodyPr wrap="square" rtlCol="0">
            <a:spAutoFit/>
          </a:bodyPr>
          <a:lstStyle/>
          <a:p>
            <a:r>
              <a:rPr lang="en-GB" sz="32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The Royal Institution</a:t>
            </a:r>
            <a:endParaRPr lang="en-GB" sz="32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7"/>
          <p:cNvSpPr/>
          <p:nvPr/>
        </p:nvSpPr>
        <p:spPr>
          <a:xfrm>
            <a:off x="654367" y="6364239"/>
            <a:ext cx="1774845" cy="230832"/>
          </a:xfrm>
          <a:prstGeom prst="rect">
            <a:avLst/>
          </a:prstGeom>
        </p:spPr>
        <p:txBody>
          <a:bodyPr wrap="none">
            <a:spAutoFit/>
          </a:bodyPr>
          <a:lstStyle/>
          <a:p>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Image </a:t>
            </a:r>
            <a:r>
              <a:rPr lang="en-GB" sz="900" i="1" dirty="0" smtClean="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credits: </a:t>
            </a:r>
            <a:r>
              <a:rPr lang="en-GB" sz="900" i="1" dirty="0" smtClean="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Tim Mitchell</a:t>
            </a:r>
            <a:endPar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extBox 9"/>
          <p:cNvSpPr txBox="1"/>
          <p:nvPr/>
        </p:nvSpPr>
        <p:spPr>
          <a:xfrm>
            <a:off x="1231186" y="1599704"/>
            <a:ext cx="4495448" cy="1938992"/>
          </a:xfrm>
          <a:prstGeom prst="rect">
            <a:avLst/>
          </a:prstGeom>
          <a:noFill/>
        </p:spPr>
        <p:txBody>
          <a:bodyPr wrap="square" rtlCol="0">
            <a:spAutoFit/>
          </a:bodyPr>
          <a:lstStyle/>
          <a:p>
            <a:r>
              <a:rPr lang="en-GB" sz="24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Our vision is:</a:t>
            </a:r>
          </a:p>
          <a:p>
            <a:r>
              <a:rPr lang="en-GB" sz="24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A </a:t>
            </a:r>
            <a:r>
              <a:rPr lang="en-GB" sz="2400" dirty="0">
                <a:solidFill>
                  <a:srgbClr val="00ACAE"/>
                </a:solidFill>
                <a:latin typeface="Verdana" panose="020B0604030504040204" pitchFamily="34" charset="0"/>
                <a:ea typeface="Verdana" panose="020B0604030504040204" pitchFamily="34" charset="0"/>
                <a:cs typeface="Verdana" panose="020B0604030504040204" pitchFamily="34" charset="0"/>
              </a:rPr>
              <a:t>world where everyone is inspired to think more deeply about science and its place in our lives</a:t>
            </a:r>
            <a:r>
              <a:rPr lang="en-GB" sz="24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a:t>
            </a:r>
            <a:endParaRPr lang="en-GB" sz="2400"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1810" y="1599704"/>
            <a:ext cx="3025920" cy="4914900"/>
          </a:xfrm>
          <a:prstGeom prst="snip1Rect">
            <a:avLst/>
          </a:prstGeom>
        </p:spPr>
      </p:pic>
    </p:spTree>
    <p:extLst>
      <p:ext uri="{BB962C8B-B14F-4D97-AF65-F5344CB8AC3E}">
        <p14:creationId xmlns:p14="http://schemas.microsoft.com/office/powerpoint/2010/main" val="13280481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7" y="386445"/>
            <a:ext cx="3862154" cy="830997"/>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activities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7"/>
          <p:cNvSpPr/>
          <p:nvPr/>
        </p:nvSpPr>
        <p:spPr>
          <a:xfrm>
            <a:off x="654367" y="6387213"/>
            <a:ext cx="4341253" cy="230832"/>
          </a:xfrm>
          <a:prstGeom prst="rect">
            <a:avLst/>
          </a:prstGeom>
        </p:spPr>
        <p:txBody>
          <a:bodyPr wrap="none">
            <a:spAutoFit/>
          </a:bodyPr>
          <a:lstStyle/>
          <a:p>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Image </a:t>
            </a:r>
            <a:r>
              <a:rPr lang="en-GB" sz="900" i="1" dirty="0" smtClean="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credits: The </a:t>
            </a:r>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Royal Institution, Paul Wilkinson, Katherine </a:t>
            </a:r>
            <a:r>
              <a:rPr lang="en-GB" sz="900" i="1" dirty="0" err="1" smtClean="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Leedale</a:t>
            </a:r>
            <a:endPar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p:cNvSpPr txBox="1"/>
          <p:nvPr/>
        </p:nvSpPr>
        <p:spPr>
          <a:xfrm>
            <a:off x="1231186" y="1442711"/>
            <a:ext cx="3769777" cy="4401205"/>
          </a:xfrm>
          <a:prstGeom prst="rect">
            <a:avLst/>
          </a:prstGeom>
          <a:noFill/>
        </p:spPr>
        <p:txBody>
          <a:bodyPr wrap="square" rtlCol="0">
            <a:spAutoFit/>
          </a:bodyPr>
          <a:lstStyle/>
          <a:p>
            <a:pPr marL="342900" indent="-342900">
              <a:spcAft>
                <a:spcPts val="1200"/>
              </a:spcAft>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Online videos &amp; activity resources</a:t>
            </a:r>
          </a:p>
          <a:p>
            <a:pPr marL="342900" indent="-342900">
              <a:spcAft>
                <a:spcPts val="1200"/>
              </a:spcAft>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National education programmes</a:t>
            </a:r>
          </a:p>
          <a:p>
            <a:pPr marL="342900" indent="-342900">
              <a:spcAft>
                <a:spcPts val="1200"/>
              </a:spcAft>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Membership</a:t>
            </a:r>
          </a:p>
          <a:p>
            <a:pPr marL="342900" indent="-342900">
              <a:spcAft>
                <a:spcPts val="1200"/>
              </a:spcAft>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London-based:</a:t>
            </a:r>
          </a:p>
          <a:p>
            <a:pPr marL="800100" lvl="1"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Talks and shows</a:t>
            </a:r>
          </a:p>
          <a:p>
            <a:pPr marL="800100" lvl="1"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Holiday workshops</a:t>
            </a:r>
          </a:p>
          <a:p>
            <a:pPr marL="800100" lvl="1"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Family fun days</a:t>
            </a:r>
          </a:p>
          <a:p>
            <a:pPr marL="800100" lvl="1"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Faraday Museum</a:t>
            </a:r>
            <a:endParaRPr lang="en-GB"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93340" y="382066"/>
            <a:ext cx="3819093" cy="2546062"/>
          </a:xfrm>
          <a:prstGeom prst="snip1Rect">
            <a:avLst/>
          </a:prstGeom>
          <a:ln>
            <a:noFill/>
          </a:ln>
          <a:effectLst/>
        </p:spPr>
      </p:pic>
      <p:pic>
        <p:nvPicPr>
          <p:cNvPr id="2" name="Picture 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093340" y="3049190"/>
            <a:ext cx="3851316" cy="2546062"/>
          </a:xfrm>
          <a:prstGeom prst="snip1Rect">
            <a:avLst/>
          </a:prstGeom>
          <a:ln>
            <a:noFill/>
          </a:ln>
          <a:effectLst/>
        </p:spPr>
      </p:pic>
    </p:spTree>
    <p:extLst>
      <p:ext uri="{BB962C8B-B14F-4D97-AF65-F5344CB8AC3E}">
        <p14:creationId xmlns:p14="http://schemas.microsoft.com/office/powerpoint/2010/main" val="6141370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308735" y="293619"/>
            <a:ext cx="5771701" cy="461665"/>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The CHRISTMAS LECTURES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p:cNvSpPr txBox="1"/>
          <p:nvPr/>
        </p:nvSpPr>
        <p:spPr>
          <a:xfrm>
            <a:off x="1308735" y="793383"/>
            <a:ext cx="7835265" cy="3385542"/>
          </a:xfrm>
          <a:prstGeom prst="rect">
            <a:avLst/>
          </a:prstGeom>
          <a:noFill/>
        </p:spPr>
        <p:txBody>
          <a:bodyPr wrap="square" rtlCol="0">
            <a:spAutoFit/>
          </a:bodyPr>
          <a:lstStyle/>
          <a:p>
            <a:pPr>
              <a:lnSpc>
                <a:spcPct val="114000"/>
              </a:lnSpc>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The CHRISTMAS LECTURES are the </a:t>
            </a: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Ri’s</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most famous activity and are televised on the BBC. The first maths lectures by </a:t>
            </a: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Prof.</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Sir Christopher Zeeman in 1978 </a:t>
            </a:r>
          </a:p>
          <a:p>
            <a:pPr>
              <a:lnSpc>
                <a:spcPct val="114000"/>
              </a:lnSpc>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started off the Masterclass </a:t>
            </a:r>
          </a:p>
          <a:p>
            <a:pPr>
              <a:lnSpc>
                <a:spcPct val="114000"/>
              </a:lnSpc>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programme!</a:t>
            </a:r>
          </a:p>
          <a:p>
            <a:pPr>
              <a:lnSpc>
                <a:spcPct val="150000"/>
              </a:lnSpc>
              <a:spcBef>
                <a:spcPts val="1200"/>
              </a:spcBef>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Christmas </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Lecturers </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include Michael Faraday, David Attenborough, Carl Sagan, Richard Dawkins, Alison </a:t>
            </a: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Woollard</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a:t>
            </a: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Saiful</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Islam &amp; </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A</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lice Roberts</a:t>
            </a:r>
            <a:endPar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838792" y="6405872"/>
            <a:ext cx="5657258" cy="230832"/>
          </a:xfrm>
          <a:prstGeom prst="rect">
            <a:avLst/>
          </a:prstGeom>
        </p:spPr>
        <p:txBody>
          <a:bodyPr wrap="square">
            <a:spAutoFit/>
          </a:bodyPr>
          <a:lstStyle/>
          <a:p>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Image </a:t>
            </a:r>
            <a:r>
              <a:rPr lang="en-GB" sz="900" i="1" dirty="0" smtClean="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credits: </a:t>
            </a:r>
            <a:r>
              <a:rPr lang="en-GB" sz="900" i="1" dirty="0" smtClean="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Tim Mitchell, Paul Wilkinson</a:t>
            </a:r>
            <a:endPar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1863" y="4143291"/>
            <a:ext cx="3371850" cy="2247900"/>
          </a:xfrm>
          <a:prstGeom prst="snip1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26367" y="4138034"/>
            <a:ext cx="3154680" cy="2253157"/>
          </a:xfrm>
          <a:prstGeom prst="snip1Rect">
            <a:avLst/>
          </a:prstGeom>
        </p:spPr>
      </p:pic>
    </p:spTree>
    <p:extLst>
      <p:ext uri="{BB962C8B-B14F-4D97-AF65-F5344CB8AC3E}">
        <p14:creationId xmlns:p14="http://schemas.microsoft.com/office/powerpoint/2010/main" val="34688926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291195"/>
            <a:ext cx="5771701" cy="461665"/>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videos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p:cNvSpPr txBox="1"/>
          <p:nvPr/>
        </p:nvSpPr>
        <p:spPr>
          <a:xfrm>
            <a:off x="1231186" y="847241"/>
            <a:ext cx="7835266" cy="491738"/>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LECTURES – on the </a:t>
            </a:r>
            <a:r>
              <a:rPr lang="en-GB" sz="2000" dirty="0" err="1">
                <a:solidFill>
                  <a:srgbClr val="00ACAE"/>
                </a:solidFill>
                <a:latin typeface="Verdana" panose="020B0604030504040204" pitchFamily="34" charset="0"/>
                <a:ea typeface="Verdana" panose="020B0604030504040204" pitchFamily="34" charset="0"/>
                <a:cs typeface="Verdana" panose="020B0604030504040204" pitchFamily="34" charset="0"/>
              </a:rPr>
              <a:t>Ri</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 </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website</a:t>
            </a:r>
            <a:endPar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pic>
        <p:nvPicPr>
          <p:cNvPr id="8" name="Picture 7"/>
          <p:cNvPicPr>
            <a:picLocks noChangeAspect="1"/>
          </p:cNvPicPr>
          <p:nvPr/>
        </p:nvPicPr>
        <p:blipFill rotWithShape="1">
          <a:blip r:embed="rId4"/>
          <a:srcRect l="1832" t="10448" r="3556" b="14426"/>
          <a:stretch/>
        </p:blipFill>
        <p:spPr>
          <a:xfrm>
            <a:off x="1308735" y="2514600"/>
            <a:ext cx="4781550" cy="4238625"/>
          </a:xfrm>
          <a:prstGeom prst="rect">
            <a:avLst/>
          </a:prstGeom>
          <a:ln>
            <a:noFill/>
          </a:ln>
          <a:effectLst>
            <a:outerShdw blurRad="50800" dist="38100" dir="13500000" algn="br" rotWithShape="0">
              <a:prstClr val="black">
                <a:alpha val="40000"/>
              </a:prstClr>
            </a:outerShdw>
          </a:effectLst>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51993" y="4794983"/>
            <a:ext cx="660050" cy="208282"/>
          </a:xfrm>
          <a:prstGeom prst="rect">
            <a:avLst/>
          </a:prstGeom>
        </p:spPr>
      </p:pic>
    </p:spTree>
    <p:extLst>
      <p:ext uri="{BB962C8B-B14F-4D97-AF65-F5344CB8AC3E}">
        <p14:creationId xmlns:p14="http://schemas.microsoft.com/office/powerpoint/2010/main" val="4565786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291195"/>
            <a:ext cx="5771701" cy="461665"/>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videos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p:cNvSpPr txBox="1"/>
          <p:nvPr/>
        </p:nvSpPr>
        <p:spPr>
          <a:xfrm>
            <a:off x="1231186" y="847241"/>
            <a:ext cx="7835266" cy="1015663"/>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LECTURES – on the </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Ri website</a:t>
            </a:r>
          </a:p>
          <a:p>
            <a:pPr marL="342900"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Ri on YouTube – experiments, videos &amp; talks for all ages</a:t>
            </a:r>
          </a:p>
        </p:txBody>
      </p:sp>
      <p:pic>
        <p:nvPicPr>
          <p:cNvPr id="8" name="Picture 7"/>
          <p:cNvPicPr>
            <a:picLocks noChangeAspect="1"/>
          </p:cNvPicPr>
          <p:nvPr/>
        </p:nvPicPr>
        <p:blipFill rotWithShape="1">
          <a:blip r:embed="rId4"/>
          <a:srcRect l="1832" t="10448" r="3556" b="14426"/>
          <a:stretch/>
        </p:blipFill>
        <p:spPr>
          <a:xfrm>
            <a:off x="1308735" y="2514600"/>
            <a:ext cx="4781550" cy="4238625"/>
          </a:xfrm>
          <a:prstGeom prst="rect">
            <a:avLst/>
          </a:prstGeom>
          <a:ln>
            <a:noFill/>
          </a:ln>
          <a:effectLst>
            <a:outerShdw blurRad="50800" dist="38100" dir="13500000" algn="br" rotWithShape="0">
              <a:prstClr val="black">
                <a:alpha val="40000"/>
              </a:prstClr>
            </a:outerShdw>
          </a:effectLst>
        </p:spPr>
      </p:pic>
      <p:grpSp>
        <p:nvGrpSpPr>
          <p:cNvPr id="2" name="Group 1"/>
          <p:cNvGrpSpPr/>
          <p:nvPr/>
        </p:nvGrpSpPr>
        <p:grpSpPr>
          <a:xfrm>
            <a:off x="3097718" y="3882785"/>
            <a:ext cx="4810044" cy="2879965"/>
            <a:chOff x="3097718" y="3882785"/>
            <a:chExt cx="4810044" cy="2879965"/>
          </a:xfrm>
        </p:grpSpPr>
        <p:pic>
          <p:nvPicPr>
            <p:cNvPr id="6" name="Picture 5"/>
            <p:cNvPicPr>
              <a:picLocks noChangeAspect="1"/>
            </p:cNvPicPr>
            <p:nvPr/>
          </p:nvPicPr>
          <p:blipFill rotWithShape="1">
            <a:blip r:embed="rId5" cstate="screen">
              <a:extLst>
                <a:ext uri="{28A0092B-C50C-407E-A947-70E740481C1C}">
                  <a14:useLocalDpi xmlns:a14="http://schemas.microsoft.com/office/drawing/2010/main"/>
                </a:ext>
              </a:extLst>
            </a:blip>
            <a:srcRect l="2996" t="7954" b="9321"/>
            <a:stretch/>
          </p:blipFill>
          <p:spPr>
            <a:xfrm>
              <a:off x="3097718" y="3882785"/>
              <a:ext cx="4810044" cy="2879965"/>
            </a:xfrm>
            <a:prstGeom prst="rect">
              <a:avLst/>
            </a:prstGeom>
            <a:ln>
              <a:noFill/>
            </a:ln>
            <a:effectLst>
              <a:outerShdw blurRad="50800" dist="38100" dir="13500000" algn="br" rotWithShape="0">
                <a:prstClr val="black">
                  <a:alpha val="40000"/>
                </a:prstClr>
              </a:outerShdw>
            </a:effectLst>
          </p:spPr>
        </p:pic>
        <p:pic>
          <p:nvPicPr>
            <p:cNvPr id="7" name="Picture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57568" y="4804508"/>
              <a:ext cx="660050" cy="208282"/>
            </a:xfrm>
            <a:prstGeom prst="rect">
              <a:avLst/>
            </a:prstGeom>
          </p:spPr>
        </p:pic>
      </p:grpSp>
    </p:spTree>
    <p:extLst>
      <p:ext uri="{BB962C8B-B14F-4D97-AF65-F5344CB8AC3E}">
        <p14:creationId xmlns:p14="http://schemas.microsoft.com/office/powerpoint/2010/main" val="11646221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291195"/>
            <a:ext cx="5771701" cy="461665"/>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videos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p:cNvSpPr txBox="1"/>
          <p:nvPr/>
        </p:nvSpPr>
        <p:spPr>
          <a:xfrm>
            <a:off x="1231186" y="847241"/>
            <a:ext cx="7835266" cy="1477328"/>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LECTURES – on the </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Ri website</a:t>
            </a:r>
          </a:p>
          <a:p>
            <a:pPr marL="342900"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Ri on YouTube – experiments, videos &amp; talks for all ages</a:t>
            </a:r>
          </a:p>
          <a:p>
            <a:pPr marL="342900" indent="-342900">
              <a:lnSpc>
                <a:spcPct val="150000"/>
              </a:lnSpc>
              <a:buFont typeface="Arial" panose="020B0604020202020204" pitchFamily="34" charset="0"/>
              <a:buChar char="•"/>
            </a:pP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ExpeRimental</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 science experiments at home</a:t>
            </a:r>
            <a:endParaRPr lang="en-GB" dirty="0">
              <a:solidFill>
                <a:srgbClr val="00ACAE"/>
              </a:solidFill>
              <a:latin typeface="MetaBook-Roman" panose="020B0502040000020004" pitchFamily="34" charset="0"/>
              <a:ea typeface="Verdana" pitchFamily="34" charset="0"/>
              <a:cs typeface="Verdana" pitchFamily="34" charset="0"/>
            </a:endParaRPr>
          </a:p>
        </p:txBody>
      </p:sp>
      <p:pic>
        <p:nvPicPr>
          <p:cNvPr id="8" name="Picture 7"/>
          <p:cNvPicPr>
            <a:picLocks noChangeAspect="1"/>
          </p:cNvPicPr>
          <p:nvPr/>
        </p:nvPicPr>
        <p:blipFill rotWithShape="1">
          <a:blip r:embed="rId4"/>
          <a:srcRect l="1832" t="10448" r="3556" b="14426"/>
          <a:stretch/>
        </p:blipFill>
        <p:spPr>
          <a:xfrm>
            <a:off x="1308735" y="2514600"/>
            <a:ext cx="4781550" cy="4238625"/>
          </a:xfrm>
          <a:prstGeom prst="rect">
            <a:avLst/>
          </a:prstGeom>
          <a:ln w="12700">
            <a:noFill/>
          </a:ln>
          <a:effectLst>
            <a:outerShdw blurRad="50800" dist="38100" dir="13500000" algn="br" rotWithShape="0">
              <a:prstClr val="black">
                <a:alpha val="40000"/>
              </a:prstClr>
            </a:outerShdw>
          </a:effectLst>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51993" y="4794983"/>
            <a:ext cx="660050" cy="208282"/>
          </a:xfrm>
          <a:prstGeom prst="rect">
            <a:avLst/>
          </a:prstGeom>
        </p:spPr>
      </p:pic>
      <p:pic>
        <p:nvPicPr>
          <p:cNvPr id="11" name="Picture 10"/>
          <p:cNvPicPr>
            <a:picLocks noChangeAspect="1"/>
          </p:cNvPicPr>
          <p:nvPr/>
        </p:nvPicPr>
        <p:blipFill rotWithShape="1">
          <a:blip r:embed="rId6" cstate="screen">
            <a:extLst>
              <a:ext uri="{28A0092B-C50C-407E-A947-70E740481C1C}">
                <a14:useLocalDpi xmlns:a14="http://schemas.microsoft.com/office/drawing/2010/main"/>
              </a:ext>
            </a:extLst>
          </a:blip>
          <a:srcRect l="2996" t="7954" b="9321"/>
          <a:stretch/>
        </p:blipFill>
        <p:spPr>
          <a:xfrm>
            <a:off x="3097718" y="3882785"/>
            <a:ext cx="4810044" cy="2879965"/>
          </a:xfrm>
          <a:prstGeom prst="rect">
            <a:avLst/>
          </a:prstGeom>
          <a:ln>
            <a:noFill/>
          </a:ln>
          <a:effectLst>
            <a:outerShdw blurRad="50800" dist="38100" dir="13500000" algn="br" rotWithShape="0">
              <a:prstClr val="black">
                <a:alpha val="40000"/>
              </a:prstClr>
            </a:outerShdw>
          </a:effectLst>
        </p:spPr>
      </p:pic>
      <p:pic>
        <p:nvPicPr>
          <p:cNvPr id="5" name="Picture 4"/>
          <p:cNvPicPr>
            <a:picLocks noChangeAspect="1"/>
          </p:cNvPicPr>
          <p:nvPr/>
        </p:nvPicPr>
        <p:blipFill rotWithShape="1">
          <a:blip r:embed="rId7"/>
          <a:srcRect l="1185" t="8012" r="3019" b="48022"/>
          <a:stretch/>
        </p:blipFill>
        <p:spPr>
          <a:xfrm>
            <a:off x="4736076" y="4547333"/>
            <a:ext cx="4330376" cy="2218689"/>
          </a:xfrm>
          <a:prstGeom prst="rect">
            <a:avLst/>
          </a:prstGeom>
          <a:ln>
            <a:no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6346756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4825</TotalTime>
  <Words>3162</Words>
  <Application>Microsoft Office PowerPoint</Application>
  <PresentationFormat>On-screen Show (4:3)</PresentationFormat>
  <Paragraphs>564</Paragraphs>
  <Slides>36</Slides>
  <Notes>31</Notes>
  <HiddenSlides>6</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36</vt:i4>
      </vt:variant>
    </vt:vector>
  </HeadingPairs>
  <TitlesOfParts>
    <vt:vector size="44" baseType="lpstr">
      <vt:lpstr>Arial</vt:lpstr>
      <vt:lpstr>Calibri</vt:lpstr>
      <vt:lpstr>Calibri Light</vt:lpstr>
      <vt:lpstr>MetaBold-Roman</vt:lpstr>
      <vt:lpstr>MetaBook-Roman</vt:lpstr>
      <vt:lpstr>Verdana</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vector>
  </TitlesOfParts>
  <Company>The Ri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Courtney McLaughlin</dc:creator>
  <cp:lastModifiedBy>Samantha Durbin</cp:lastModifiedBy>
  <cp:revision>185</cp:revision>
  <cp:lastPrinted>2018-02-06T14:26:25Z</cp:lastPrinted>
  <dcterms:created xsi:type="dcterms:W3CDTF">2017-04-11T14:38:36Z</dcterms:created>
  <dcterms:modified xsi:type="dcterms:W3CDTF">2018-08-30T12:00:26Z</dcterms:modified>
</cp:coreProperties>
</file>