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1"/>
  </p:notesMasterIdLst>
  <p:handoutMasterIdLst>
    <p:handoutMasterId r:id="rId32"/>
  </p:handoutMasterIdLst>
  <p:sldIdLst>
    <p:sldId id="256" r:id="rId2"/>
    <p:sldId id="285" r:id="rId3"/>
    <p:sldId id="264" r:id="rId4"/>
    <p:sldId id="265" r:id="rId5"/>
    <p:sldId id="266" r:id="rId6"/>
    <p:sldId id="267" r:id="rId7"/>
    <p:sldId id="268" r:id="rId8"/>
    <p:sldId id="269" r:id="rId9"/>
    <p:sldId id="270" r:id="rId10"/>
    <p:sldId id="271" r:id="rId11"/>
    <p:sldId id="309" r:id="rId12"/>
    <p:sldId id="310" r:id="rId13"/>
    <p:sldId id="293" r:id="rId14"/>
    <p:sldId id="294" r:id="rId15"/>
    <p:sldId id="295" r:id="rId16"/>
    <p:sldId id="296" r:id="rId17"/>
    <p:sldId id="297" r:id="rId18"/>
    <p:sldId id="298" r:id="rId19"/>
    <p:sldId id="299" r:id="rId20"/>
    <p:sldId id="300" r:id="rId21"/>
    <p:sldId id="301" r:id="rId22"/>
    <p:sldId id="302" r:id="rId23"/>
    <p:sldId id="308" r:id="rId24"/>
    <p:sldId id="318" r:id="rId25"/>
    <p:sldId id="305" r:id="rId26"/>
    <p:sldId id="306" r:id="rId27"/>
    <p:sldId id="307" r:id="rId28"/>
    <p:sldId id="303" r:id="rId29"/>
    <p:sldId id="317" r:id="rId30"/>
  </p:sldIdLst>
  <p:sldSz cx="9144000" cy="6858000" type="screen4x3"/>
  <p:notesSz cx="6645275" cy="9775825"/>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Verdana"/>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Verdana"/>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Verdana"/>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Verdana"/>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Verdana"/>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Verdana"/>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Verdana"/>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Verdana"/>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Verdana"/>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CA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0DEEF"/>
          </a:solidFill>
        </a:fill>
      </a:tcStyle>
    </a:wholeTbl>
    <a:band2H>
      <a:tcTxStyle/>
      <a:tcStyle>
        <a:tcBdr/>
        <a:fill>
          <a:solidFill>
            <a:srgbClr val="E9EFF7"/>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4" d="100"/>
          <a:sy n="104" d="100"/>
        </p:scale>
        <p:origin x="888"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79619" cy="490489"/>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764118" y="0"/>
            <a:ext cx="2879619" cy="490489"/>
          </a:xfrm>
          <a:prstGeom prst="rect">
            <a:avLst/>
          </a:prstGeom>
        </p:spPr>
        <p:txBody>
          <a:bodyPr vert="horz" lIns="91440" tIns="45720" rIns="91440" bIns="45720" rtlCol="0"/>
          <a:lstStyle>
            <a:lvl1pPr algn="r">
              <a:defRPr sz="1200"/>
            </a:lvl1pPr>
          </a:lstStyle>
          <a:p>
            <a:fld id="{F0CB775B-7BBB-473F-B772-B630FBDFC7BE}" type="datetimeFigureOut">
              <a:rPr lang="en-GB" smtClean="0"/>
              <a:t>17/02/2022</a:t>
            </a:fld>
            <a:endParaRPr lang="en-GB"/>
          </a:p>
        </p:txBody>
      </p:sp>
      <p:sp>
        <p:nvSpPr>
          <p:cNvPr id="4" name="Footer Placeholder 3"/>
          <p:cNvSpPr>
            <a:spLocks noGrp="1"/>
          </p:cNvSpPr>
          <p:nvPr>
            <p:ph type="ftr" sz="quarter" idx="2"/>
          </p:nvPr>
        </p:nvSpPr>
        <p:spPr>
          <a:xfrm>
            <a:off x="0" y="9285338"/>
            <a:ext cx="2879619" cy="49048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764118" y="9285338"/>
            <a:ext cx="2879619" cy="490488"/>
          </a:xfrm>
          <a:prstGeom prst="rect">
            <a:avLst/>
          </a:prstGeom>
        </p:spPr>
        <p:txBody>
          <a:bodyPr vert="horz" lIns="91440" tIns="45720" rIns="91440" bIns="45720" rtlCol="0" anchor="b"/>
          <a:lstStyle>
            <a:lvl1pPr algn="r">
              <a:defRPr sz="1200"/>
            </a:lvl1pPr>
          </a:lstStyle>
          <a:p>
            <a:fld id="{8C575B24-3BDD-4FCF-B657-85B1058A2947}" type="slidenum">
              <a:rPr lang="en-GB" smtClean="0"/>
              <a:t>‹#›</a:t>
            </a:fld>
            <a:endParaRPr lang="en-GB"/>
          </a:p>
        </p:txBody>
      </p:sp>
    </p:spTree>
    <p:extLst>
      <p:ext uri="{BB962C8B-B14F-4D97-AF65-F5344CB8AC3E}">
        <p14:creationId xmlns:p14="http://schemas.microsoft.com/office/powerpoint/2010/main" val="15295672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1" name="Shape 131"/>
          <p:cNvSpPr>
            <a:spLocks noGrp="1" noRot="1" noChangeAspect="1"/>
          </p:cNvSpPr>
          <p:nvPr>
            <p:ph type="sldImg"/>
          </p:nvPr>
        </p:nvSpPr>
        <p:spPr>
          <a:xfrm>
            <a:off x="879475" y="733425"/>
            <a:ext cx="4886325" cy="3665538"/>
          </a:xfrm>
          <a:prstGeom prst="rect">
            <a:avLst/>
          </a:prstGeom>
        </p:spPr>
        <p:txBody>
          <a:bodyPr/>
          <a:lstStyle/>
          <a:p>
            <a:endParaRPr/>
          </a:p>
        </p:txBody>
      </p:sp>
      <p:sp>
        <p:nvSpPr>
          <p:cNvPr id="132" name="Shape 132"/>
          <p:cNvSpPr>
            <a:spLocks noGrp="1"/>
          </p:cNvSpPr>
          <p:nvPr>
            <p:ph type="body" sz="quarter" idx="1"/>
          </p:nvPr>
        </p:nvSpPr>
        <p:spPr>
          <a:xfrm>
            <a:off x="886037" y="4643517"/>
            <a:ext cx="4873202" cy="4399121"/>
          </a:xfrm>
          <a:prstGeom prst="rect">
            <a:avLst/>
          </a:prstGeom>
        </p:spPr>
        <p:txBody>
          <a:bodyPr/>
          <a:lstStyle/>
          <a:p>
            <a:endParaRPr/>
          </a:p>
        </p:txBody>
      </p:sp>
    </p:spTree>
    <p:extLst>
      <p:ext uri="{BB962C8B-B14F-4D97-AF65-F5344CB8AC3E}">
        <p14:creationId xmlns:p14="http://schemas.microsoft.com/office/powerpoint/2010/main" val="2632537999"/>
      </p:ext>
    </p:extLst>
  </p:cSld>
  <p:clrMap bg1="lt1" tx1="dk1" bg2="lt2" tx2="dk2" accent1="accent1" accent2="accent2" accent3="accent3" accent4="accent4" accent5="accent5" accent6="accent6" hlink="hlink" folHlink="folHlink"/>
  <p:notesStyle>
    <a:lvl1pPr latinLnBrk="0">
      <a:defRPr sz="1200">
        <a:latin typeface="+mn-lt"/>
        <a:ea typeface="+mn-ea"/>
        <a:cs typeface="+mn-cs"/>
        <a:sym typeface="Verdana"/>
      </a:defRPr>
    </a:lvl1pPr>
    <a:lvl2pPr indent="228600" latinLnBrk="0">
      <a:defRPr sz="1200">
        <a:latin typeface="+mn-lt"/>
        <a:ea typeface="+mn-ea"/>
        <a:cs typeface="+mn-cs"/>
        <a:sym typeface="Verdana"/>
      </a:defRPr>
    </a:lvl2pPr>
    <a:lvl3pPr indent="457200" latinLnBrk="0">
      <a:defRPr sz="1200">
        <a:latin typeface="+mn-lt"/>
        <a:ea typeface="+mn-ea"/>
        <a:cs typeface="+mn-cs"/>
        <a:sym typeface="Verdana"/>
      </a:defRPr>
    </a:lvl3pPr>
    <a:lvl4pPr indent="685800" latinLnBrk="0">
      <a:defRPr sz="1200">
        <a:latin typeface="+mn-lt"/>
        <a:ea typeface="+mn-ea"/>
        <a:cs typeface="+mn-cs"/>
        <a:sym typeface="Verdana"/>
      </a:defRPr>
    </a:lvl4pPr>
    <a:lvl5pPr indent="914400" latinLnBrk="0">
      <a:defRPr sz="1200">
        <a:latin typeface="+mn-lt"/>
        <a:ea typeface="+mn-ea"/>
        <a:cs typeface="+mn-cs"/>
        <a:sym typeface="Verdana"/>
      </a:defRPr>
    </a:lvl5pPr>
    <a:lvl6pPr indent="1143000" latinLnBrk="0">
      <a:defRPr sz="1200">
        <a:latin typeface="+mn-lt"/>
        <a:ea typeface="+mn-ea"/>
        <a:cs typeface="+mn-cs"/>
        <a:sym typeface="Verdana"/>
      </a:defRPr>
    </a:lvl6pPr>
    <a:lvl7pPr indent="1371600" latinLnBrk="0">
      <a:defRPr sz="1200">
        <a:latin typeface="+mn-lt"/>
        <a:ea typeface="+mn-ea"/>
        <a:cs typeface="+mn-cs"/>
        <a:sym typeface="Verdana"/>
      </a:defRPr>
    </a:lvl7pPr>
    <a:lvl8pPr indent="1600200" latinLnBrk="0">
      <a:defRPr sz="1200">
        <a:latin typeface="+mn-lt"/>
        <a:ea typeface="+mn-ea"/>
        <a:cs typeface="+mn-cs"/>
        <a:sym typeface="Verdana"/>
      </a:defRPr>
    </a:lvl8pPr>
    <a:lvl9pPr indent="1828800" latinLnBrk="0">
      <a:defRPr sz="1200">
        <a:latin typeface="+mn-lt"/>
        <a:ea typeface="+mn-ea"/>
        <a:cs typeface="+mn-cs"/>
        <a:sym typeface="Verdana"/>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 name="Shape 143"/>
          <p:cNvSpPr>
            <a:spLocks noGrp="1" noRot="1" noChangeAspect="1"/>
          </p:cNvSpPr>
          <p:nvPr>
            <p:ph type="sldImg"/>
          </p:nvPr>
        </p:nvSpPr>
        <p:spPr>
          <a:prstGeom prst="rect">
            <a:avLst/>
          </a:prstGeom>
        </p:spPr>
        <p:txBody>
          <a:bodyPr/>
          <a:lstStyle/>
          <a:p>
            <a:endParaRPr/>
          </a:p>
        </p:txBody>
      </p:sp>
      <p:sp>
        <p:nvSpPr>
          <p:cNvPr id="144" name="Shape 144"/>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30710011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 name="Shape 268"/>
          <p:cNvSpPr>
            <a:spLocks noGrp="1" noRot="1" noChangeAspect="1"/>
          </p:cNvSpPr>
          <p:nvPr>
            <p:ph type="sldImg"/>
          </p:nvPr>
        </p:nvSpPr>
        <p:spPr>
          <a:prstGeom prst="rect">
            <a:avLst/>
          </a:prstGeom>
        </p:spPr>
        <p:txBody>
          <a:bodyPr/>
          <a:lstStyle/>
          <a:p>
            <a:endParaRPr/>
          </a:p>
        </p:txBody>
      </p:sp>
      <p:sp>
        <p:nvSpPr>
          <p:cNvPr id="269" name="Shape 269"/>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33525001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 name="Shape 268"/>
          <p:cNvSpPr>
            <a:spLocks noGrp="1" noRot="1" noChangeAspect="1"/>
          </p:cNvSpPr>
          <p:nvPr>
            <p:ph type="sldImg"/>
          </p:nvPr>
        </p:nvSpPr>
        <p:spPr>
          <a:prstGeom prst="rect">
            <a:avLst/>
          </a:prstGeom>
        </p:spPr>
        <p:txBody>
          <a:bodyPr/>
          <a:lstStyle/>
          <a:p>
            <a:endParaRPr/>
          </a:p>
        </p:txBody>
      </p:sp>
      <p:sp>
        <p:nvSpPr>
          <p:cNvPr id="269" name="Shape 269"/>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12985427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 name="Shape 268"/>
          <p:cNvSpPr>
            <a:spLocks noGrp="1" noRot="1" noChangeAspect="1"/>
          </p:cNvSpPr>
          <p:nvPr>
            <p:ph type="sldImg"/>
          </p:nvPr>
        </p:nvSpPr>
        <p:spPr>
          <a:prstGeom prst="rect">
            <a:avLst/>
          </a:prstGeom>
        </p:spPr>
        <p:txBody>
          <a:bodyPr/>
          <a:lstStyle/>
          <a:p>
            <a:endParaRPr/>
          </a:p>
        </p:txBody>
      </p:sp>
      <p:sp>
        <p:nvSpPr>
          <p:cNvPr id="269" name="Shape 269"/>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8683809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 name="Shape 268"/>
          <p:cNvSpPr>
            <a:spLocks noGrp="1" noRot="1" noChangeAspect="1"/>
          </p:cNvSpPr>
          <p:nvPr>
            <p:ph type="sldImg"/>
          </p:nvPr>
        </p:nvSpPr>
        <p:spPr>
          <a:prstGeom prst="rect">
            <a:avLst/>
          </a:prstGeom>
        </p:spPr>
        <p:txBody>
          <a:bodyPr/>
          <a:lstStyle/>
          <a:p>
            <a:endParaRPr/>
          </a:p>
        </p:txBody>
      </p:sp>
      <p:sp>
        <p:nvSpPr>
          <p:cNvPr id="269" name="Shape 269"/>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30460103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 name="Shape 268"/>
          <p:cNvSpPr>
            <a:spLocks noGrp="1" noRot="1" noChangeAspect="1"/>
          </p:cNvSpPr>
          <p:nvPr>
            <p:ph type="sldImg"/>
          </p:nvPr>
        </p:nvSpPr>
        <p:spPr>
          <a:prstGeom prst="rect">
            <a:avLst/>
          </a:prstGeom>
        </p:spPr>
        <p:txBody>
          <a:bodyPr/>
          <a:lstStyle/>
          <a:p>
            <a:endParaRPr/>
          </a:p>
        </p:txBody>
      </p:sp>
      <p:sp>
        <p:nvSpPr>
          <p:cNvPr id="269" name="Shape 269"/>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34304120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 name="Shape 268"/>
          <p:cNvSpPr>
            <a:spLocks noGrp="1" noRot="1" noChangeAspect="1"/>
          </p:cNvSpPr>
          <p:nvPr>
            <p:ph type="sldImg"/>
          </p:nvPr>
        </p:nvSpPr>
        <p:spPr>
          <a:prstGeom prst="rect">
            <a:avLst/>
          </a:prstGeom>
        </p:spPr>
        <p:txBody>
          <a:bodyPr/>
          <a:lstStyle/>
          <a:p>
            <a:endParaRPr/>
          </a:p>
        </p:txBody>
      </p:sp>
      <p:sp>
        <p:nvSpPr>
          <p:cNvPr id="269" name="Shape 269"/>
          <p:cNvSpPr>
            <a:spLocks noGrp="1"/>
          </p:cNvSpPr>
          <p:nvPr>
            <p:ph type="body" sz="quarter" idx="1"/>
          </p:nvPr>
        </p:nvSpPr>
        <p:spPr>
          <a:prstGeom prst="rect">
            <a:avLst/>
          </a:prstGeom>
        </p:spPr>
        <p:txBody>
          <a:bodyPr/>
          <a:lstStyle/>
          <a:p>
            <a:r>
              <a:rPr lang="en-GB" dirty="0"/>
              <a:t>Animation: 1. Explain the phenomenon</a:t>
            </a:r>
            <a:r>
              <a:rPr lang="en-GB" baseline="0" dirty="0"/>
              <a:t> of all the ‘straight’ (parallel to axis of symmetry) beams of light hitting the parabola mirror are reflected towards the focus point. 2. talk about a 3D </a:t>
            </a:r>
            <a:r>
              <a:rPr lang="en-GB" baseline="0" dirty="0" err="1"/>
              <a:t>parabaloid</a:t>
            </a:r>
            <a:r>
              <a:rPr lang="en-GB" baseline="0" dirty="0"/>
              <a:t> dish. They can imagine that 3D shape, can’t they? 3. Before showing satellite dish images,…Scientist can use the characteristic that the beams of light, or another type of signal that we might not be able to see, are reflected onto the focus point to detect weak signals (ask if they can think of anything they’’</a:t>
            </a:r>
            <a:r>
              <a:rPr lang="en-GB" baseline="0" dirty="0" err="1"/>
              <a:t>ve</a:t>
            </a:r>
            <a:r>
              <a:rPr lang="en-GB" baseline="0" dirty="0"/>
              <a:t> seen that might do this), then show images and talk briefly about how they are used. Make the point </a:t>
            </a:r>
            <a:r>
              <a:rPr lang="en-GB" baseline="0" dirty="0" err="1"/>
              <a:t>htat</a:t>
            </a:r>
            <a:r>
              <a:rPr lang="en-GB" baseline="0" dirty="0"/>
              <a:t> these detectors don’t receive light signals, but other types of signals from space, </a:t>
            </a:r>
            <a:r>
              <a:rPr lang="en-GB" baseline="0" dirty="0" err="1"/>
              <a:t>satelites</a:t>
            </a:r>
            <a:r>
              <a:rPr lang="en-GB" baseline="0" dirty="0"/>
              <a:t>, etc. You can </a:t>
            </a:r>
            <a:r>
              <a:rPr lang="en-GB" baseline="0" dirty="0" err="1"/>
              <a:t>alsi</a:t>
            </a:r>
            <a:r>
              <a:rPr lang="en-GB" baseline="0" dirty="0"/>
              <a:t> talk about floodlights used in theatres – opposite effect where light is emitted at focus and spread out by parabola mirror. </a:t>
            </a:r>
            <a:endParaRPr dirty="0"/>
          </a:p>
        </p:txBody>
      </p:sp>
    </p:spTree>
    <p:extLst>
      <p:ext uri="{BB962C8B-B14F-4D97-AF65-F5344CB8AC3E}">
        <p14:creationId xmlns:p14="http://schemas.microsoft.com/office/powerpoint/2010/main" val="15117243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 name="Shape 272"/>
          <p:cNvSpPr>
            <a:spLocks noGrp="1" noRot="1" noChangeAspect="1"/>
          </p:cNvSpPr>
          <p:nvPr>
            <p:ph type="sldImg"/>
          </p:nvPr>
        </p:nvSpPr>
        <p:spPr>
          <a:prstGeom prst="rect">
            <a:avLst/>
          </a:prstGeom>
        </p:spPr>
        <p:txBody>
          <a:bodyPr/>
          <a:lstStyle/>
          <a:p>
            <a:endParaRPr/>
          </a:p>
        </p:txBody>
      </p:sp>
      <p:sp>
        <p:nvSpPr>
          <p:cNvPr id="273" name="Shape 273"/>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27089460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 name="Shape 277"/>
          <p:cNvSpPr>
            <a:spLocks noGrp="1" noRot="1" noChangeAspect="1"/>
          </p:cNvSpPr>
          <p:nvPr>
            <p:ph type="sldImg"/>
          </p:nvPr>
        </p:nvSpPr>
        <p:spPr>
          <a:prstGeom prst="rect">
            <a:avLst/>
          </a:prstGeom>
        </p:spPr>
        <p:txBody>
          <a:bodyPr/>
          <a:lstStyle/>
          <a:p>
            <a:endParaRPr/>
          </a:p>
        </p:txBody>
      </p:sp>
      <p:sp>
        <p:nvSpPr>
          <p:cNvPr id="278" name="Shape 278"/>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35214657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 name="Shape 283"/>
          <p:cNvSpPr>
            <a:spLocks noGrp="1" noRot="1" noChangeAspect="1"/>
          </p:cNvSpPr>
          <p:nvPr>
            <p:ph type="sldImg"/>
          </p:nvPr>
        </p:nvSpPr>
        <p:spPr>
          <a:prstGeom prst="rect">
            <a:avLst/>
          </a:prstGeom>
        </p:spPr>
        <p:txBody>
          <a:bodyPr/>
          <a:lstStyle/>
          <a:p>
            <a:endParaRPr/>
          </a:p>
        </p:txBody>
      </p:sp>
      <p:sp>
        <p:nvSpPr>
          <p:cNvPr id="284" name="Shape 284"/>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2079930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 name="Shape 290"/>
          <p:cNvSpPr>
            <a:spLocks noGrp="1" noRot="1" noChangeAspect="1"/>
          </p:cNvSpPr>
          <p:nvPr>
            <p:ph type="sldImg"/>
          </p:nvPr>
        </p:nvSpPr>
        <p:spPr>
          <a:prstGeom prst="rect">
            <a:avLst/>
          </a:prstGeom>
        </p:spPr>
        <p:txBody>
          <a:bodyPr/>
          <a:lstStyle/>
          <a:p>
            <a:endParaRPr/>
          </a:p>
        </p:txBody>
      </p:sp>
      <p:sp>
        <p:nvSpPr>
          <p:cNvPr id="291" name="Shape 291"/>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3878255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Ri is a science communication charity which has been around since 1799. We’ve got a huge amount of history and lots of famous scientists lived and worked at the Ri. Most importantly, we’ve always been about communicating science to the general public – and that’s something we still do today. We do talks and activities for the public as well as with schools all across the UK.</a:t>
            </a: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735365" y="10097805"/>
            <a:ext cx="2857622" cy="533406"/>
          </a:xfrm>
          <a:prstGeom prst="rect">
            <a:avLst/>
          </a:prstGeom>
        </p:spPr>
        <p:txBody>
          <a:bodyPr/>
          <a:lstStyle/>
          <a:p>
            <a:fld id="{C7574F40-1275-42A8-AFEA-51C7CC288D57}" type="slidenum">
              <a:rPr lang="en-GB" smtClean="0">
                <a:solidFill>
                  <a:prstClr val="black"/>
                </a:solidFill>
              </a:rPr>
              <a:pPr/>
              <a:t>2</a:t>
            </a:fld>
            <a:endParaRPr lang="en-GB">
              <a:solidFill>
                <a:prstClr val="black"/>
              </a:solidFill>
            </a:endParaRPr>
          </a:p>
        </p:txBody>
      </p:sp>
    </p:spTree>
    <p:extLst>
      <p:ext uri="{BB962C8B-B14F-4D97-AF65-F5344CB8AC3E}">
        <p14:creationId xmlns:p14="http://schemas.microsoft.com/office/powerpoint/2010/main" val="18381613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 name="Shape 304"/>
          <p:cNvSpPr>
            <a:spLocks noGrp="1" noRot="1" noChangeAspect="1"/>
          </p:cNvSpPr>
          <p:nvPr>
            <p:ph type="sldImg"/>
          </p:nvPr>
        </p:nvSpPr>
        <p:spPr>
          <a:prstGeom prst="rect">
            <a:avLst/>
          </a:prstGeom>
        </p:spPr>
        <p:txBody>
          <a:bodyPr/>
          <a:lstStyle/>
          <a:p>
            <a:endParaRPr/>
          </a:p>
        </p:txBody>
      </p:sp>
      <p:sp>
        <p:nvSpPr>
          <p:cNvPr id="305" name="Shape 305"/>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41359923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 name="Shape 272"/>
          <p:cNvSpPr>
            <a:spLocks noGrp="1" noRot="1" noChangeAspect="1"/>
          </p:cNvSpPr>
          <p:nvPr>
            <p:ph type="sldImg"/>
          </p:nvPr>
        </p:nvSpPr>
        <p:spPr>
          <a:prstGeom prst="rect">
            <a:avLst/>
          </a:prstGeom>
        </p:spPr>
        <p:txBody>
          <a:bodyPr/>
          <a:lstStyle/>
          <a:p>
            <a:endParaRPr/>
          </a:p>
        </p:txBody>
      </p:sp>
      <p:sp>
        <p:nvSpPr>
          <p:cNvPr id="273" name="Shape 273"/>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9803378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 name="Shape 272"/>
          <p:cNvSpPr>
            <a:spLocks noGrp="1" noRot="1" noChangeAspect="1"/>
          </p:cNvSpPr>
          <p:nvPr>
            <p:ph type="sldImg"/>
          </p:nvPr>
        </p:nvSpPr>
        <p:spPr>
          <a:prstGeom prst="rect">
            <a:avLst/>
          </a:prstGeom>
        </p:spPr>
        <p:txBody>
          <a:bodyPr/>
          <a:lstStyle/>
          <a:p>
            <a:endParaRPr/>
          </a:p>
        </p:txBody>
      </p:sp>
      <p:sp>
        <p:nvSpPr>
          <p:cNvPr id="273" name="Shape 273"/>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40712475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 name="Shape 345"/>
          <p:cNvSpPr>
            <a:spLocks noGrp="1" noRot="1" noChangeAspect="1"/>
          </p:cNvSpPr>
          <p:nvPr>
            <p:ph type="sldImg"/>
          </p:nvPr>
        </p:nvSpPr>
        <p:spPr>
          <a:prstGeom prst="rect">
            <a:avLst/>
          </a:prstGeom>
        </p:spPr>
        <p:txBody>
          <a:bodyPr/>
          <a:lstStyle/>
          <a:p>
            <a:endParaRPr/>
          </a:p>
        </p:txBody>
      </p:sp>
      <p:sp>
        <p:nvSpPr>
          <p:cNvPr id="346" name="Shape 346"/>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1537181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 name="Shape 336"/>
          <p:cNvSpPr>
            <a:spLocks noGrp="1" noRot="1" noChangeAspect="1"/>
          </p:cNvSpPr>
          <p:nvPr>
            <p:ph type="sldImg"/>
          </p:nvPr>
        </p:nvSpPr>
        <p:spPr>
          <a:prstGeom prst="rect">
            <a:avLst/>
          </a:prstGeom>
        </p:spPr>
        <p:txBody>
          <a:bodyPr/>
          <a:lstStyle/>
          <a:p>
            <a:endParaRPr/>
          </a:p>
        </p:txBody>
      </p:sp>
      <p:sp>
        <p:nvSpPr>
          <p:cNvPr id="337" name="Shape 337"/>
          <p:cNvSpPr>
            <a:spLocks noGrp="1"/>
          </p:cNvSpPr>
          <p:nvPr>
            <p:ph type="body" sz="quarter" idx="1"/>
          </p:nvPr>
        </p:nvSpPr>
        <p:spPr>
          <a:prstGeom prst="rect">
            <a:avLst/>
          </a:prstGeom>
        </p:spPr>
        <p:txBody>
          <a:bodyPr/>
          <a:lstStyle/>
          <a:p>
            <a:r>
              <a:t>These are activities they can try at home, or can be given to pupils who finish the main activities.</a:t>
            </a:r>
          </a:p>
        </p:txBody>
      </p:sp>
    </p:spTree>
    <p:extLst>
      <p:ext uri="{BB962C8B-B14F-4D97-AF65-F5344CB8AC3E}">
        <p14:creationId xmlns:p14="http://schemas.microsoft.com/office/powerpoint/2010/main" val="41517594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 name="Shape 216"/>
          <p:cNvSpPr>
            <a:spLocks noGrp="1" noRot="1" noChangeAspect="1"/>
          </p:cNvSpPr>
          <p:nvPr>
            <p:ph type="sldImg"/>
          </p:nvPr>
        </p:nvSpPr>
        <p:spPr>
          <a:prstGeom prst="rect">
            <a:avLst/>
          </a:prstGeom>
        </p:spPr>
        <p:txBody>
          <a:bodyPr/>
          <a:lstStyle/>
          <a:p>
            <a:endParaRPr/>
          </a:p>
        </p:txBody>
      </p:sp>
      <p:sp>
        <p:nvSpPr>
          <p:cNvPr id="217" name="Shape 217"/>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5578413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 name="Shape 239"/>
          <p:cNvSpPr>
            <a:spLocks noGrp="1" noRot="1" noChangeAspect="1"/>
          </p:cNvSpPr>
          <p:nvPr>
            <p:ph type="sldImg"/>
          </p:nvPr>
        </p:nvSpPr>
        <p:spPr>
          <a:prstGeom prst="rect">
            <a:avLst/>
          </a:prstGeom>
        </p:spPr>
        <p:txBody>
          <a:bodyPr/>
          <a:lstStyle/>
          <a:p>
            <a:endParaRPr/>
          </a:p>
        </p:txBody>
      </p:sp>
      <p:sp>
        <p:nvSpPr>
          <p:cNvPr id="240" name="Shape 240"/>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33765585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 name="Shape 243"/>
          <p:cNvSpPr>
            <a:spLocks noGrp="1" noRot="1" noChangeAspect="1"/>
          </p:cNvSpPr>
          <p:nvPr>
            <p:ph type="sldImg"/>
          </p:nvPr>
        </p:nvSpPr>
        <p:spPr>
          <a:prstGeom prst="rect">
            <a:avLst/>
          </a:prstGeom>
        </p:spPr>
        <p:txBody>
          <a:bodyPr/>
          <a:lstStyle/>
          <a:p>
            <a:endParaRPr/>
          </a:p>
        </p:txBody>
      </p:sp>
      <p:sp>
        <p:nvSpPr>
          <p:cNvPr id="244" name="Shape 244"/>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35528193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 name="Shape 247"/>
          <p:cNvSpPr>
            <a:spLocks noGrp="1" noRot="1" noChangeAspect="1"/>
          </p:cNvSpPr>
          <p:nvPr>
            <p:ph type="sldImg"/>
          </p:nvPr>
        </p:nvSpPr>
        <p:spPr>
          <a:prstGeom prst="rect">
            <a:avLst/>
          </a:prstGeom>
        </p:spPr>
        <p:txBody>
          <a:bodyPr/>
          <a:lstStyle/>
          <a:p>
            <a:endParaRPr/>
          </a:p>
        </p:txBody>
      </p:sp>
      <p:sp>
        <p:nvSpPr>
          <p:cNvPr id="248" name="Shape 248"/>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6090697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Shape 252"/>
          <p:cNvSpPr>
            <a:spLocks noGrp="1" noRot="1" noChangeAspect="1"/>
          </p:cNvSpPr>
          <p:nvPr>
            <p:ph type="sldImg"/>
          </p:nvPr>
        </p:nvSpPr>
        <p:spPr>
          <a:prstGeom prst="rect">
            <a:avLst/>
          </a:prstGeom>
        </p:spPr>
        <p:txBody>
          <a:bodyPr/>
          <a:lstStyle/>
          <a:p>
            <a:endParaRPr/>
          </a:p>
        </p:txBody>
      </p:sp>
      <p:sp>
        <p:nvSpPr>
          <p:cNvPr id="253" name="Shape 253"/>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31199504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Shape 256"/>
          <p:cNvSpPr>
            <a:spLocks noGrp="1" noRot="1" noChangeAspect="1"/>
          </p:cNvSpPr>
          <p:nvPr>
            <p:ph type="sldImg"/>
          </p:nvPr>
        </p:nvSpPr>
        <p:spPr>
          <a:prstGeom prst="rect">
            <a:avLst/>
          </a:prstGeom>
        </p:spPr>
        <p:txBody>
          <a:bodyPr/>
          <a:lstStyle/>
          <a:p>
            <a:endParaRPr/>
          </a:p>
        </p:txBody>
      </p:sp>
      <p:sp>
        <p:nvSpPr>
          <p:cNvPr id="257" name="Shape 257"/>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11393991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 name="Shape 261"/>
          <p:cNvSpPr>
            <a:spLocks noGrp="1" noRot="1" noChangeAspect="1"/>
          </p:cNvSpPr>
          <p:nvPr>
            <p:ph type="sldImg"/>
          </p:nvPr>
        </p:nvSpPr>
        <p:spPr>
          <a:prstGeom prst="rect">
            <a:avLst/>
          </a:prstGeom>
        </p:spPr>
        <p:txBody>
          <a:bodyPr/>
          <a:lstStyle/>
          <a:p>
            <a:endParaRPr/>
          </a:p>
        </p:txBody>
      </p:sp>
      <p:sp>
        <p:nvSpPr>
          <p:cNvPr id="262" name="Shape 262"/>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42418820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13" name="Title Text"/>
          <p:cNvSpPr txBox="1">
            <a:spLocks noGrp="1"/>
          </p:cNvSpPr>
          <p:nvPr>
            <p:ph type="title"/>
          </p:nvPr>
        </p:nvSpPr>
        <p:spPr>
          <a:xfrm>
            <a:off x="1143000" y="1122362"/>
            <a:ext cx="7315200" cy="2387601"/>
          </a:xfrm>
          <a:prstGeom prst="rect">
            <a:avLst/>
          </a:prstGeom>
        </p:spPr>
        <p:txBody>
          <a:bodyPr anchor="b"/>
          <a:lstStyle>
            <a:lvl1pPr algn="ctr">
              <a:defRPr sz="6000">
                <a:solidFill>
                  <a:srgbClr val="00A2A2"/>
                </a:solidFill>
              </a:defRPr>
            </a:lvl1pPr>
          </a:lstStyle>
          <a:p>
            <a:r>
              <a:t>Title Text</a:t>
            </a:r>
          </a:p>
        </p:txBody>
      </p:sp>
      <p:sp>
        <p:nvSpPr>
          <p:cNvPr id="14" name="Body Level One…"/>
          <p:cNvSpPr txBox="1">
            <a:spLocks noGrp="1"/>
          </p:cNvSpPr>
          <p:nvPr>
            <p:ph type="body" sz="quarter" idx="1"/>
          </p:nvPr>
        </p:nvSpPr>
        <p:spPr>
          <a:xfrm>
            <a:off x="1143000" y="3602037"/>
            <a:ext cx="6858000" cy="1655763"/>
          </a:xfrm>
          <a:prstGeom prst="rect">
            <a:avLst/>
          </a:prstGeom>
        </p:spPr>
        <p:txBody>
          <a:bodyPr>
            <a:normAutofit/>
          </a:bodyPr>
          <a:lstStyle>
            <a:lvl1pPr marL="0" indent="0" algn="ctr">
              <a:buSzTx/>
              <a:buFontTx/>
              <a:buNone/>
              <a:defRPr sz="2400">
                <a:solidFill>
                  <a:srgbClr val="00A2A2"/>
                </a:solidFill>
              </a:defRPr>
            </a:lvl1pPr>
            <a:lvl2pPr marL="0" indent="457200" algn="ctr">
              <a:buSzTx/>
              <a:buFontTx/>
              <a:buNone/>
              <a:defRPr sz="2400">
                <a:solidFill>
                  <a:srgbClr val="00A2A2"/>
                </a:solidFill>
              </a:defRPr>
            </a:lvl2pPr>
            <a:lvl3pPr marL="0" indent="914400" algn="ctr">
              <a:buSzTx/>
              <a:buFontTx/>
              <a:buNone/>
              <a:defRPr sz="2400">
                <a:solidFill>
                  <a:srgbClr val="00A2A2"/>
                </a:solidFill>
              </a:defRPr>
            </a:lvl3pPr>
            <a:lvl4pPr marL="0" indent="1371600" algn="ctr">
              <a:buSzTx/>
              <a:buFontTx/>
              <a:buNone/>
              <a:defRPr sz="2400">
                <a:solidFill>
                  <a:srgbClr val="00A2A2"/>
                </a:solidFill>
              </a:defRPr>
            </a:lvl4pPr>
            <a:lvl5pPr marL="0" indent="1828800" algn="ctr">
              <a:buSzTx/>
              <a:buFontTx/>
              <a:buNone/>
              <a:defRPr sz="2400">
                <a:solidFill>
                  <a:srgbClr val="00A2A2"/>
                </a:solidFill>
              </a:defRPr>
            </a:lvl5pPr>
          </a:lstStyle>
          <a:p>
            <a:r>
              <a:t>Body Level One</a:t>
            </a:r>
          </a:p>
          <a:p>
            <a:pPr lvl="1"/>
            <a:r>
              <a:t>Body Level Two</a:t>
            </a:r>
          </a:p>
          <a:p>
            <a:pPr lvl="2"/>
            <a:r>
              <a:t>Body Level Three</a:t>
            </a:r>
          </a:p>
          <a:p>
            <a:pPr lvl="3"/>
            <a:r>
              <a:t>Body Level Four</a:t>
            </a:r>
          </a:p>
          <a:p>
            <a:pPr lvl="4"/>
            <a:r>
              <a:t>Body Level Five</a:t>
            </a:r>
          </a:p>
        </p:txBody>
      </p:sp>
      <p:sp>
        <p:nvSpPr>
          <p:cNvPr id="15" name="Slide Number"/>
          <p:cNvSpPr txBox="1">
            <a:spLocks noGrp="1"/>
          </p:cNvSpPr>
          <p:nvPr>
            <p:ph type="sldNum" sz="quarter" idx="2"/>
          </p:nvPr>
        </p:nvSpPr>
        <p:spPr>
          <a:xfrm>
            <a:off x="4419600" y="6172200"/>
            <a:ext cx="2133600" cy="368301"/>
          </a:xfrm>
          <a:prstGeom prst="rect">
            <a:avLst/>
          </a:prstGeom>
        </p:spPr>
        <p:txBody>
          <a:bodyPr anchor="ctr"/>
          <a:lstStyle>
            <a:lvl1pPr algn="r">
              <a:defRPr sz="1200"/>
            </a:lvl1p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Title and Vertical Text">
    <p:spTree>
      <p:nvGrpSpPr>
        <p:cNvPr id="1" name=""/>
        <p:cNvGrpSpPr/>
        <p:nvPr/>
      </p:nvGrpSpPr>
      <p:grpSpPr>
        <a:xfrm>
          <a:off x="0" y="0"/>
          <a:ext cx="0" cy="0"/>
          <a:chOff x="0" y="0"/>
          <a:chExt cx="0" cy="0"/>
        </a:xfrm>
      </p:grpSpPr>
      <p:sp>
        <p:nvSpPr>
          <p:cNvPr id="94" name="Title Text"/>
          <p:cNvSpPr txBox="1">
            <a:spLocks noGrp="1"/>
          </p:cNvSpPr>
          <p:nvPr>
            <p:ph type="title"/>
          </p:nvPr>
        </p:nvSpPr>
        <p:spPr>
          <a:prstGeom prst="rect">
            <a:avLst/>
          </a:prstGeom>
        </p:spPr>
        <p:txBody>
          <a:bodyPr/>
          <a:lstStyle/>
          <a:p>
            <a:r>
              <a:t>Title Text</a:t>
            </a:r>
          </a:p>
        </p:txBody>
      </p:sp>
      <p:sp>
        <p:nvSpPr>
          <p:cNvPr id="95" name="Body Level One…"/>
          <p:cNvSpPr txBox="1">
            <a:spLocks noGrp="1"/>
          </p:cNvSpPr>
          <p:nvPr>
            <p:ph type="body" idx="1"/>
          </p:nvPr>
        </p:nvSpPr>
        <p:spPr>
          <a:xfrm>
            <a:off x="628650" y="1825625"/>
            <a:ext cx="7886700" cy="4351338"/>
          </a:xfrm>
          <a:prstGeom prst="rect">
            <a:avLst/>
          </a:prstGeom>
        </p:spPr>
        <p:txBody>
          <a:bodyPr>
            <a:normAutofit/>
          </a:bodyPr>
          <a:lstStyle/>
          <a:p>
            <a:r>
              <a:t>Body Level One</a:t>
            </a:r>
          </a:p>
          <a:p>
            <a:pPr lvl="1"/>
            <a:r>
              <a:t>Body Level Two</a:t>
            </a:r>
          </a:p>
          <a:p>
            <a:pPr lvl="2"/>
            <a:r>
              <a:t>Body Level Three</a:t>
            </a:r>
          </a:p>
          <a:p>
            <a:pPr lvl="3"/>
            <a:r>
              <a:t>Body Level Four</a:t>
            </a:r>
          </a:p>
          <a:p>
            <a:pPr lvl="4"/>
            <a:r>
              <a:t>Body Level Five</a:t>
            </a:r>
          </a:p>
        </p:txBody>
      </p:sp>
      <p:sp>
        <p:nvSpPr>
          <p:cNvPr id="9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Vertical Title and Text">
    <p:spTree>
      <p:nvGrpSpPr>
        <p:cNvPr id="1" name=""/>
        <p:cNvGrpSpPr/>
        <p:nvPr/>
      </p:nvGrpSpPr>
      <p:grpSpPr>
        <a:xfrm>
          <a:off x="0" y="0"/>
          <a:ext cx="0" cy="0"/>
          <a:chOff x="0" y="0"/>
          <a:chExt cx="0" cy="0"/>
        </a:xfrm>
      </p:grpSpPr>
      <p:sp>
        <p:nvSpPr>
          <p:cNvPr id="103" name="Title Text"/>
          <p:cNvSpPr txBox="1">
            <a:spLocks noGrp="1"/>
          </p:cNvSpPr>
          <p:nvPr>
            <p:ph type="title"/>
          </p:nvPr>
        </p:nvSpPr>
        <p:spPr>
          <a:xfrm>
            <a:off x="6543675" y="365125"/>
            <a:ext cx="1971675" cy="5811838"/>
          </a:xfrm>
          <a:prstGeom prst="rect">
            <a:avLst/>
          </a:prstGeom>
        </p:spPr>
        <p:txBody>
          <a:bodyPr/>
          <a:lstStyle/>
          <a:p>
            <a:r>
              <a:t>Title Text</a:t>
            </a:r>
          </a:p>
        </p:txBody>
      </p:sp>
      <p:sp>
        <p:nvSpPr>
          <p:cNvPr id="104" name="Body Level One…"/>
          <p:cNvSpPr txBox="1">
            <a:spLocks noGrp="1"/>
          </p:cNvSpPr>
          <p:nvPr>
            <p:ph type="body" idx="1"/>
          </p:nvPr>
        </p:nvSpPr>
        <p:spPr>
          <a:xfrm>
            <a:off x="628650" y="365125"/>
            <a:ext cx="5800725" cy="5811838"/>
          </a:xfrm>
          <a:prstGeom prst="rect">
            <a:avLst/>
          </a:prstGeom>
        </p:spPr>
        <p:txBody>
          <a:bodyPr>
            <a:normAutofit/>
          </a:bodyPr>
          <a:lstStyle/>
          <a:p>
            <a:r>
              <a:t>Body Level One</a:t>
            </a:r>
          </a:p>
          <a:p>
            <a:pPr lvl="1"/>
            <a:r>
              <a:t>Body Level Two</a:t>
            </a:r>
          </a:p>
          <a:p>
            <a:pPr lvl="2"/>
            <a:r>
              <a:t>Body Level Three</a:t>
            </a:r>
          </a:p>
          <a:p>
            <a:pPr lvl="3"/>
            <a:r>
              <a:t>Body Level Four</a:t>
            </a:r>
          </a:p>
          <a:p>
            <a:pPr lvl="4"/>
            <a:r>
              <a:t>Body Level Five</a:t>
            </a:r>
          </a:p>
        </p:txBody>
      </p:sp>
      <p:sp>
        <p:nvSpPr>
          <p:cNvPr id="10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2" name="Title Text"/>
          <p:cNvSpPr txBox="1">
            <a:spLocks noGrp="1"/>
          </p:cNvSpPr>
          <p:nvPr>
            <p:ph type="title"/>
          </p:nvPr>
        </p:nvSpPr>
        <p:spPr>
          <a:xfrm>
            <a:off x="1306285" y="365125"/>
            <a:ext cx="7209065" cy="1325564"/>
          </a:xfrm>
          <a:prstGeom prst="rect">
            <a:avLst/>
          </a:prstGeom>
        </p:spPr>
        <p:txBody>
          <a:bodyPr/>
          <a:lstStyle>
            <a:lvl1pPr>
              <a:defRPr>
                <a:solidFill>
                  <a:srgbClr val="00A2A2"/>
                </a:solidFill>
              </a:defRPr>
            </a:lvl1pPr>
          </a:lstStyle>
          <a:p>
            <a:r>
              <a:t>Title Text</a:t>
            </a:r>
          </a:p>
        </p:txBody>
      </p:sp>
      <p:sp>
        <p:nvSpPr>
          <p:cNvPr id="23" name="Body Level One…"/>
          <p:cNvSpPr txBox="1">
            <a:spLocks noGrp="1"/>
          </p:cNvSpPr>
          <p:nvPr>
            <p:ph type="body" idx="1"/>
          </p:nvPr>
        </p:nvSpPr>
        <p:spPr>
          <a:xfrm>
            <a:off x="1306285" y="1825625"/>
            <a:ext cx="7209065" cy="4351338"/>
          </a:xfrm>
          <a:prstGeom prst="rect">
            <a:avLst/>
          </a:prstGeom>
        </p:spPr>
        <p:txBody>
          <a:bodyPr>
            <a:normAutofit/>
          </a:bodyPr>
          <a:lstStyle>
            <a:lvl1pPr>
              <a:defRPr>
                <a:solidFill>
                  <a:srgbClr val="00A2A2"/>
                </a:solidFill>
              </a:defRPr>
            </a:lvl1pPr>
            <a:lvl2pPr>
              <a:defRPr>
                <a:solidFill>
                  <a:srgbClr val="00A2A2"/>
                </a:solidFill>
              </a:defRPr>
            </a:lvl2pPr>
            <a:lvl3pPr>
              <a:defRPr>
                <a:solidFill>
                  <a:srgbClr val="00A2A2"/>
                </a:solidFill>
              </a:defRPr>
            </a:lvl3pPr>
            <a:lvl4pPr>
              <a:defRPr>
                <a:solidFill>
                  <a:srgbClr val="00A2A2"/>
                </a:solidFill>
              </a:defRPr>
            </a:lvl4pPr>
            <a:lvl5pPr>
              <a:defRPr>
                <a:solidFill>
                  <a:srgbClr val="00A2A2"/>
                </a:solidFill>
              </a:defRPr>
            </a:lvl5pPr>
          </a:lstStyle>
          <a:p>
            <a:r>
              <a:t>Body Level One</a:t>
            </a:r>
          </a:p>
          <a:p>
            <a:pPr lvl="1"/>
            <a:r>
              <a:t>Body Level Two</a:t>
            </a:r>
          </a:p>
          <a:p>
            <a:pPr lvl="2"/>
            <a:r>
              <a:t>Body Level Three</a:t>
            </a:r>
          </a:p>
          <a:p>
            <a:pPr lvl="3"/>
            <a:r>
              <a:t>Body Level Four</a:t>
            </a:r>
          </a:p>
          <a:p>
            <a:pPr lvl="4"/>
            <a:r>
              <a:t>Body Level Five</a:t>
            </a:r>
          </a:p>
        </p:txBody>
      </p:sp>
      <p:sp>
        <p:nvSpPr>
          <p:cNvPr id="2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Section Header">
    <p:spTree>
      <p:nvGrpSpPr>
        <p:cNvPr id="1" name=""/>
        <p:cNvGrpSpPr/>
        <p:nvPr/>
      </p:nvGrpSpPr>
      <p:grpSpPr>
        <a:xfrm>
          <a:off x="0" y="0"/>
          <a:ext cx="0" cy="0"/>
          <a:chOff x="0" y="0"/>
          <a:chExt cx="0" cy="0"/>
        </a:xfrm>
      </p:grpSpPr>
      <p:sp>
        <p:nvSpPr>
          <p:cNvPr id="31" name="Title Text"/>
          <p:cNvSpPr txBox="1">
            <a:spLocks noGrp="1"/>
          </p:cNvSpPr>
          <p:nvPr>
            <p:ph type="title"/>
          </p:nvPr>
        </p:nvSpPr>
        <p:spPr>
          <a:xfrm>
            <a:off x="623887" y="1709739"/>
            <a:ext cx="7886701" cy="2852737"/>
          </a:xfrm>
          <a:prstGeom prst="rect">
            <a:avLst/>
          </a:prstGeom>
        </p:spPr>
        <p:txBody>
          <a:bodyPr anchor="b"/>
          <a:lstStyle>
            <a:lvl1pPr>
              <a:defRPr sz="6000"/>
            </a:lvl1pPr>
          </a:lstStyle>
          <a:p>
            <a:r>
              <a:t>Title Text</a:t>
            </a:r>
          </a:p>
        </p:txBody>
      </p:sp>
      <p:sp>
        <p:nvSpPr>
          <p:cNvPr id="32" name="Body Level One…"/>
          <p:cNvSpPr txBox="1">
            <a:spLocks noGrp="1"/>
          </p:cNvSpPr>
          <p:nvPr>
            <p:ph type="body" sz="quarter" idx="1"/>
          </p:nvPr>
        </p:nvSpPr>
        <p:spPr>
          <a:xfrm>
            <a:off x="623887" y="4589464"/>
            <a:ext cx="7886701" cy="1500188"/>
          </a:xfrm>
          <a:prstGeom prst="rect">
            <a:avLst/>
          </a:prstGeom>
        </p:spPr>
        <p:txBody>
          <a:bodyPr>
            <a:normAutofit/>
          </a:bodyPr>
          <a:lstStyle>
            <a:lvl1pPr marL="0" indent="0">
              <a:buSzTx/>
              <a:buFontTx/>
              <a:buNone/>
              <a:defRPr sz="2400"/>
            </a:lvl1pPr>
            <a:lvl2pPr marL="0" indent="457200">
              <a:buSzTx/>
              <a:buFontTx/>
              <a:buNone/>
              <a:defRPr sz="2400"/>
            </a:lvl2pPr>
            <a:lvl3pPr marL="0" indent="914400">
              <a:buSzTx/>
              <a:buFontTx/>
              <a:buNone/>
              <a:defRPr sz="2400"/>
            </a:lvl3pPr>
            <a:lvl4pPr marL="0" indent="1371600">
              <a:buSzTx/>
              <a:buFontTx/>
              <a:buNone/>
              <a:defRPr sz="2400"/>
            </a:lvl4pPr>
            <a:lvl5pPr marL="0" indent="1828800">
              <a:buSzTx/>
              <a:buFontTx/>
              <a:buNone/>
              <a:defRPr sz="2400"/>
            </a:lvl5pPr>
          </a:lstStyle>
          <a:p>
            <a:r>
              <a:t>Body Level One</a:t>
            </a:r>
          </a:p>
          <a:p>
            <a:pPr lvl="1"/>
            <a:r>
              <a:t>Body Level Two</a:t>
            </a:r>
          </a:p>
          <a:p>
            <a:pPr lvl="2"/>
            <a:r>
              <a:t>Body Level Three</a:t>
            </a:r>
          </a:p>
          <a:p>
            <a:pPr lvl="3"/>
            <a:r>
              <a:t>Body Level Four</a:t>
            </a:r>
          </a:p>
          <a:p>
            <a:pPr lvl="4"/>
            <a:r>
              <a:t>Body Level Five</a:t>
            </a:r>
          </a:p>
        </p:txBody>
      </p:sp>
      <p:sp>
        <p:nvSpPr>
          <p:cNvPr id="3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40" name="Title Text"/>
          <p:cNvSpPr txBox="1">
            <a:spLocks noGrp="1"/>
          </p:cNvSpPr>
          <p:nvPr>
            <p:ph type="title"/>
          </p:nvPr>
        </p:nvSpPr>
        <p:spPr>
          <a:prstGeom prst="rect">
            <a:avLst/>
          </a:prstGeom>
        </p:spPr>
        <p:txBody>
          <a:bodyPr/>
          <a:lstStyle/>
          <a:p>
            <a:r>
              <a:t>Title Text</a:t>
            </a:r>
          </a:p>
        </p:txBody>
      </p:sp>
      <p:sp>
        <p:nvSpPr>
          <p:cNvPr id="41" name="Body Level One…"/>
          <p:cNvSpPr txBox="1">
            <a:spLocks noGrp="1"/>
          </p:cNvSpPr>
          <p:nvPr>
            <p:ph type="body" sz="half" idx="1"/>
          </p:nvPr>
        </p:nvSpPr>
        <p:spPr>
          <a:xfrm>
            <a:off x="628650" y="1825625"/>
            <a:ext cx="3886200" cy="4351338"/>
          </a:xfrm>
          <a:prstGeom prst="rect">
            <a:avLst/>
          </a:prstGeom>
        </p:spPr>
        <p:txBody>
          <a:bodyPr>
            <a:normAutofit/>
          </a:bodyPr>
          <a:lstStyle/>
          <a:p>
            <a:r>
              <a:t>Body Level One</a:t>
            </a:r>
          </a:p>
          <a:p>
            <a:pPr lvl="1"/>
            <a:r>
              <a:t>Body Level Two</a:t>
            </a:r>
          </a:p>
          <a:p>
            <a:pPr lvl="2"/>
            <a:r>
              <a:t>Body Level Three</a:t>
            </a:r>
          </a:p>
          <a:p>
            <a:pPr lvl="3"/>
            <a:r>
              <a:t>Body Level Four</a:t>
            </a:r>
          </a:p>
          <a:p>
            <a:pPr lvl="4"/>
            <a:r>
              <a:t>Body Level Five</a:t>
            </a:r>
          </a:p>
        </p:txBody>
      </p:sp>
      <p:sp>
        <p:nvSpPr>
          <p:cNvPr id="4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Comparison">
    <p:spTree>
      <p:nvGrpSpPr>
        <p:cNvPr id="1" name=""/>
        <p:cNvGrpSpPr/>
        <p:nvPr/>
      </p:nvGrpSpPr>
      <p:grpSpPr>
        <a:xfrm>
          <a:off x="0" y="0"/>
          <a:ext cx="0" cy="0"/>
          <a:chOff x="0" y="0"/>
          <a:chExt cx="0" cy="0"/>
        </a:xfrm>
      </p:grpSpPr>
      <p:sp>
        <p:nvSpPr>
          <p:cNvPr id="49" name="Title Text"/>
          <p:cNvSpPr txBox="1">
            <a:spLocks noGrp="1"/>
          </p:cNvSpPr>
          <p:nvPr>
            <p:ph type="title"/>
          </p:nvPr>
        </p:nvSpPr>
        <p:spPr>
          <a:xfrm>
            <a:off x="629841" y="365125"/>
            <a:ext cx="7886701" cy="1325564"/>
          </a:xfrm>
          <a:prstGeom prst="rect">
            <a:avLst/>
          </a:prstGeom>
        </p:spPr>
        <p:txBody>
          <a:bodyPr/>
          <a:lstStyle/>
          <a:p>
            <a:r>
              <a:t>Title Text</a:t>
            </a:r>
          </a:p>
        </p:txBody>
      </p:sp>
      <p:sp>
        <p:nvSpPr>
          <p:cNvPr id="50" name="Body Level One…"/>
          <p:cNvSpPr txBox="1">
            <a:spLocks noGrp="1"/>
          </p:cNvSpPr>
          <p:nvPr>
            <p:ph type="body" sz="quarter" idx="1"/>
          </p:nvPr>
        </p:nvSpPr>
        <p:spPr>
          <a:xfrm>
            <a:off x="629841" y="1681163"/>
            <a:ext cx="3868341" cy="823913"/>
          </a:xfrm>
          <a:prstGeom prst="rect">
            <a:avLst/>
          </a:prstGeom>
        </p:spPr>
        <p:txBody>
          <a:bodyPr anchor="b">
            <a:normAutofit/>
          </a:bodyPr>
          <a:lstStyle>
            <a:lvl1pPr marL="0" indent="0">
              <a:buSzTx/>
              <a:buFontTx/>
              <a:buNone/>
              <a:defRPr sz="2400" b="1"/>
            </a:lvl1pPr>
            <a:lvl2pPr marL="0" indent="457200">
              <a:buSzTx/>
              <a:buFontTx/>
              <a:buNone/>
              <a:defRPr sz="2400" b="1"/>
            </a:lvl2pPr>
            <a:lvl3pPr marL="0" indent="914400">
              <a:buSzTx/>
              <a:buFontTx/>
              <a:buNone/>
              <a:defRPr sz="2400" b="1"/>
            </a:lvl3pPr>
            <a:lvl4pPr marL="0" indent="1371600">
              <a:buSzTx/>
              <a:buFontTx/>
              <a:buNone/>
              <a:defRPr sz="2400" b="1"/>
            </a:lvl4pPr>
            <a:lvl5pPr marL="0" indent="1828800">
              <a:buSzTx/>
              <a:buFontTx/>
              <a:buNone/>
              <a:defRPr sz="2400" b="1"/>
            </a:lvl5pPr>
          </a:lstStyle>
          <a:p>
            <a:r>
              <a:t>Body Level One</a:t>
            </a:r>
          </a:p>
          <a:p>
            <a:pPr lvl="1"/>
            <a:r>
              <a:t>Body Level Two</a:t>
            </a:r>
          </a:p>
          <a:p>
            <a:pPr lvl="2"/>
            <a:r>
              <a:t>Body Level Three</a:t>
            </a:r>
          </a:p>
          <a:p>
            <a:pPr lvl="3"/>
            <a:r>
              <a:t>Body Level Four</a:t>
            </a:r>
          </a:p>
          <a:p>
            <a:pPr lvl="4"/>
            <a:r>
              <a:t>Body Level Five</a:t>
            </a:r>
          </a:p>
        </p:txBody>
      </p:sp>
      <p:sp>
        <p:nvSpPr>
          <p:cNvPr id="51" name="Text Placeholder 4"/>
          <p:cNvSpPr>
            <a:spLocks noGrp="1"/>
          </p:cNvSpPr>
          <p:nvPr>
            <p:ph type="body" sz="quarter" idx="13"/>
          </p:nvPr>
        </p:nvSpPr>
        <p:spPr>
          <a:xfrm>
            <a:off x="4629150" y="1681163"/>
            <a:ext cx="3887392" cy="823913"/>
          </a:xfrm>
          <a:prstGeom prst="rect">
            <a:avLst/>
          </a:prstGeom>
        </p:spPr>
        <p:txBody>
          <a:bodyPr anchor="b">
            <a:normAutofit/>
          </a:bodyPr>
          <a:lstStyle/>
          <a:p>
            <a:pPr marL="0" indent="0">
              <a:buSzTx/>
              <a:buFontTx/>
              <a:buNone/>
              <a:defRPr sz="2400" b="1"/>
            </a:pPr>
            <a:endParaRPr/>
          </a:p>
        </p:txBody>
      </p:sp>
      <p:sp>
        <p:nvSpPr>
          <p:cNvPr id="5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59" name="Title Text"/>
          <p:cNvSpPr txBox="1">
            <a:spLocks noGrp="1"/>
          </p:cNvSpPr>
          <p:nvPr>
            <p:ph type="title"/>
          </p:nvPr>
        </p:nvSpPr>
        <p:spPr>
          <a:prstGeom prst="rect">
            <a:avLst/>
          </a:prstGeom>
        </p:spPr>
        <p:txBody>
          <a:bodyPr/>
          <a:lstStyle/>
          <a:p>
            <a:r>
              <a:t>Title Text</a:t>
            </a:r>
          </a:p>
        </p:txBody>
      </p:sp>
      <p:sp>
        <p:nvSpPr>
          <p:cNvPr id="6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6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Content with Caption">
    <p:spTree>
      <p:nvGrpSpPr>
        <p:cNvPr id="1" name=""/>
        <p:cNvGrpSpPr/>
        <p:nvPr/>
      </p:nvGrpSpPr>
      <p:grpSpPr>
        <a:xfrm>
          <a:off x="0" y="0"/>
          <a:ext cx="0" cy="0"/>
          <a:chOff x="0" y="0"/>
          <a:chExt cx="0" cy="0"/>
        </a:xfrm>
      </p:grpSpPr>
      <p:sp>
        <p:nvSpPr>
          <p:cNvPr id="74" name="Title Text"/>
          <p:cNvSpPr txBox="1">
            <a:spLocks noGrp="1"/>
          </p:cNvSpPr>
          <p:nvPr>
            <p:ph type="title"/>
          </p:nvPr>
        </p:nvSpPr>
        <p:spPr>
          <a:xfrm>
            <a:off x="629841" y="457200"/>
            <a:ext cx="2949178" cy="1600200"/>
          </a:xfrm>
          <a:prstGeom prst="rect">
            <a:avLst/>
          </a:prstGeom>
        </p:spPr>
        <p:txBody>
          <a:bodyPr anchor="b"/>
          <a:lstStyle>
            <a:lvl1pPr>
              <a:defRPr sz="3200"/>
            </a:lvl1pPr>
          </a:lstStyle>
          <a:p>
            <a:r>
              <a:t>Title Text</a:t>
            </a:r>
          </a:p>
        </p:txBody>
      </p:sp>
      <p:sp>
        <p:nvSpPr>
          <p:cNvPr id="75" name="Body Level One…"/>
          <p:cNvSpPr txBox="1">
            <a:spLocks noGrp="1"/>
          </p:cNvSpPr>
          <p:nvPr>
            <p:ph type="body" sz="half" idx="1"/>
          </p:nvPr>
        </p:nvSpPr>
        <p:spPr>
          <a:xfrm>
            <a:off x="3887391" y="987425"/>
            <a:ext cx="4629151" cy="4873626"/>
          </a:xfrm>
          <a:prstGeom prst="rect">
            <a:avLst/>
          </a:prstGeom>
        </p:spPr>
        <p:txBody>
          <a:bodyPr>
            <a:normAutofit/>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Body Level One</a:t>
            </a:r>
          </a:p>
          <a:p>
            <a:pPr lvl="1"/>
            <a:r>
              <a:t>Body Level Two</a:t>
            </a:r>
          </a:p>
          <a:p>
            <a:pPr lvl="2"/>
            <a:r>
              <a:t>Body Level Three</a:t>
            </a:r>
          </a:p>
          <a:p>
            <a:pPr lvl="3"/>
            <a:r>
              <a:t>Body Level Four</a:t>
            </a:r>
          </a:p>
          <a:p>
            <a:pPr lvl="4"/>
            <a:r>
              <a:t>Body Level Five</a:t>
            </a:r>
          </a:p>
        </p:txBody>
      </p:sp>
      <p:sp>
        <p:nvSpPr>
          <p:cNvPr id="76" name="Text Placeholder 3"/>
          <p:cNvSpPr>
            <a:spLocks noGrp="1"/>
          </p:cNvSpPr>
          <p:nvPr>
            <p:ph type="body" sz="quarter" idx="13"/>
          </p:nvPr>
        </p:nvSpPr>
        <p:spPr>
          <a:xfrm>
            <a:off x="629840" y="2057400"/>
            <a:ext cx="2949180" cy="3811588"/>
          </a:xfrm>
          <a:prstGeom prst="rect">
            <a:avLst/>
          </a:prstGeom>
        </p:spPr>
        <p:txBody>
          <a:bodyPr>
            <a:normAutofit/>
          </a:bodyPr>
          <a:lstStyle/>
          <a:p>
            <a:pPr marL="0" indent="0">
              <a:buSzTx/>
              <a:buFontTx/>
              <a:buNone/>
              <a:defRPr sz="1600"/>
            </a:pPr>
            <a:endParaRPr/>
          </a:p>
        </p:txBody>
      </p:sp>
      <p:sp>
        <p:nvSpPr>
          <p:cNvPr id="7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icture with Caption">
    <p:spTree>
      <p:nvGrpSpPr>
        <p:cNvPr id="1" name=""/>
        <p:cNvGrpSpPr/>
        <p:nvPr/>
      </p:nvGrpSpPr>
      <p:grpSpPr>
        <a:xfrm>
          <a:off x="0" y="0"/>
          <a:ext cx="0" cy="0"/>
          <a:chOff x="0" y="0"/>
          <a:chExt cx="0" cy="0"/>
        </a:xfrm>
      </p:grpSpPr>
      <p:sp>
        <p:nvSpPr>
          <p:cNvPr id="84" name="Title Text"/>
          <p:cNvSpPr txBox="1">
            <a:spLocks noGrp="1"/>
          </p:cNvSpPr>
          <p:nvPr>
            <p:ph type="title"/>
          </p:nvPr>
        </p:nvSpPr>
        <p:spPr>
          <a:xfrm>
            <a:off x="629841" y="457200"/>
            <a:ext cx="2949178" cy="1600200"/>
          </a:xfrm>
          <a:prstGeom prst="rect">
            <a:avLst/>
          </a:prstGeom>
        </p:spPr>
        <p:txBody>
          <a:bodyPr anchor="b"/>
          <a:lstStyle>
            <a:lvl1pPr>
              <a:defRPr sz="3200"/>
            </a:lvl1pPr>
          </a:lstStyle>
          <a:p>
            <a:r>
              <a:t>Title Text</a:t>
            </a:r>
          </a:p>
        </p:txBody>
      </p:sp>
      <p:sp>
        <p:nvSpPr>
          <p:cNvPr id="85" name="Picture Placeholder 2"/>
          <p:cNvSpPr>
            <a:spLocks noGrp="1"/>
          </p:cNvSpPr>
          <p:nvPr>
            <p:ph type="pic" sz="half" idx="13"/>
          </p:nvPr>
        </p:nvSpPr>
        <p:spPr>
          <a:xfrm>
            <a:off x="3887391" y="987425"/>
            <a:ext cx="4629151" cy="4873626"/>
          </a:xfrm>
          <a:prstGeom prst="rect">
            <a:avLst/>
          </a:prstGeom>
        </p:spPr>
        <p:txBody>
          <a:bodyPr lIns="91439" rIns="91439"/>
          <a:lstStyle/>
          <a:p>
            <a:endParaRPr/>
          </a:p>
        </p:txBody>
      </p:sp>
      <p:sp>
        <p:nvSpPr>
          <p:cNvPr id="86" name="Body Level One…"/>
          <p:cNvSpPr txBox="1">
            <a:spLocks noGrp="1"/>
          </p:cNvSpPr>
          <p:nvPr>
            <p:ph type="body" sz="quarter" idx="1"/>
          </p:nvPr>
        </p:nvSpPr>
        <p:spPr>
          <a:xfrm>
            <a:off x="629841" y="2057400"/>
            <a:ext cx="2949178" cy="3811588"/>
          </a:xfrm>
          <a:prstGeom prst="rect">
            <a:avLst/>
          </a:prstGeom>
        </p:spPr>
        <p:txBody>
          <a:bodyPr>
            <a:normAutofit/>
          </a:bodyP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r>
              <a:t>Body Level One</a:t>
            </a:r>
          </a:p>
          <a:p>
            <a:pPr lvl="1"/>
            <a:r>
              <a:t>Body Level Two</a:t>
            </a:r>
          </a:p>
          <a:p>
            <a:pPr lvl="2"/>
            <a:r>
              <a:t>Body Level Three</a:t>
            </a:r>
          </a:p>
          <a:p>
            <a:pPr lvl="3"/>
            <a:r>
              <a:t>Body Level Four</a:t>
            </a:r>
          </a:p>
          <a:p>
            <a:pPr lvl="4"/>
            <a:r>
              <a:t>Body Level Five</a:t>
            </a:r>
          </a:p>
        </p:txBody>
      </p:sp>
      <p:sp>
        <p:nvSpPr>
          <p:cNvPr id="8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6" descr="Picture 6"/>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0" y="0"/>
            <a:ext cx="1308736" cy="6858000"/>
          </a:xfrm>
          <a:prstGeom prst="rect">
            <a:avLst/>
          </a:prstGeom>
          <a:ln w="12700">
            <a:miter lim="400000"/>
          </a:ln>
        </p:spPr>
      </p:pic>
      <p:pic>
        <p:nvPicPr>
          <p:cNvPr id="3" name="Picture 7" descr="Picture 7"/>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6781800" y="5947957"/>
            <a:ext cx="1966665" cy="764816"/>
          </a:xfrm>
          <a:prstGeom prst="rect">
            <a:avLst/>
          </a:prstGeom>
          <a:ln w="12700">
            <a:miter lim="400000"/>
          </a:ln>
        </p:spPr>
      </p:pic>
      <p:sp>
        <p:nvSpPr>
          <p:cNvPr id="4" name="Title Text"/>
          <p:cNvSpPr txBox="1">
            <a:spLocks noGrp="1"/>
          </p:cNvSpPr>
          <p:nvPr>
            <p:ph type="title"/>
          </p:nvPr>
        </p:nvSpPr>
        <p:spPr>
          <a:xfrm>
            <a:off x="628650" y="365125"/>
            <a:ext cx="7886700" cy="13255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r>
              <a:t>Title Text</a:t>
            </a:r>
          </a:p>
        </p:txBody>
      </p:sp>
      <p:sp>
        <p:nvSpPr>
          <p:cNvPr id="5" name="Body Level One…"/>
          <p:cNvSpPr txBox="1">
            <a:spLocks noGrp="1"/>
          </p:cNvSpPr>
          <p:nvPr>
            <p:ph type="body" idx="1"/>
          </p:nvPr>
        </p:nvSpPr>
        <p:spPr>
          <a:xfrm>
            <a:off x="457200" y="1600200"/>
            <a:ext cx="8229600" cy="45259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6" name="Slide Number"/>
          <p:cNvSpPr txBox="1">
            <a:spLocks noGrp="1"/>
          </p:cNvSpPr>
          <p:nvPr>
            <p:ph type="sldNum" sz="quarter" idx="2"/>
          </p:nvPr>
        </p:nvSpPr>
        <p:spPr>
          <a:xfrm>
            <a:off x="6457950" y="6356351"/>
            <a:ext cx="394802" cy="370841"/>
          </a:xfrm>
          <a:prstGeom prst="rect">
            <a:avLst/>
          </a:prstGeom>
          <a:ln w="12700">
            <a:miter lim="400000"/>
          </a:ln>
        </p:spPr>
        <p:txBody>
          <a:bodyPr wrap="none" lIns="45719" rIns="45719">
            <a:spAutoFit/>
          </a:body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txStyles>
    <p:titleStyle>
      <a:lvl1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Verdana"/>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Verdana"/>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Verdana"/>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Verdana"/>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Verdana"/>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Verdana"/>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Verdana"/>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Verdana"/>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Verdana"/>
        </a:defRPr>
      </a:lvl9pPr>
    </p:titleStyle>
    <p:bodyStyle>
      <a:lvl1pPr marL="228600" marR="0" indent="-228600" algn="l" defTabSz="914400" rtl="0" latinLnBrk="0">
        <a:lnSpc>
          <a:spcPct val="90000"/>
        </a:lnSpc>
        <a:spcBef>
          <a:spcPts val="1000"/>
        </a:spcBef>
        <a:spcAft>
          <a:spcPts val="0"/>
        </a:spcAft>
        <a:buClrTx/>
        <a:buSzPct val="100000"/>
        <a:buFont typeface="Verdana"/>
        <a:buChar char="•"/>
        <a:tabLst/>
        <a:defRPr sz="2800" b="0" i="0" u="none" strike="noStrike" cap="none" spc="0" baseline="0">
          <a:ln>
            <a:noFill/>
          </a:ln>
          <a:solidFill>
            <a:srgbClr val="000000"/>
          </a:solidFill>
          <a:uFillTx/>
          <a:latin typeface="+mn-lt"/>
          <a:ea typeface="+mn-ea"/>
          <a:cs typeface="+mn-cs"/>
          <a:sym typeface="Verdana"/>
        </a:defRPr>
      </a:lvl1pPr>
      <a:lvl2pPr marL="723900" marR="0" indent="-266700" algn="l" defTabSz="914400" rtl="0" latinLnBrk="0">
        <a:lnSpc>
          <a:spcPct val="90000"/>
        </a:lnSpc>
        <a:spcBef>
          <a:spcPts val="1000"/>
        </a:spcBef>
        <a:spcAft>
          <a:spcPts val="0"/>
        </a:spcAft>
        <a:buClrTx/>
        <a:buSzPct val="100000"/>
        <a:buFont typeface="Verdana"/>
        <a:buChar char="•"/>
        <a:tabLst/>
        <a:defRPr sz="2800" b="0" i="0" u="none" strike="noStrike" cap="none" spc="0" baseline="0">
          <a:ln>
            <a:noFill/>
          </a:ln>
          <a:solidFill>
            <a:srgbClr val="000000"/>
          </a:solidFill>
          <a:uFillTx/>
          <a:latin typeface="+mn-lt"/>
          <a:ea typeface="+mn-ea"/>
          <a:cs typeface="+mn-cs"/>
          <a:sym typeface="Verdana"/>
        </a:defRPr>
      </a:lvl2pPr>
      <a:lvl3pPr marL="1234439" marR="0" indent="-320039" algn="l" defTabSz="914400" rtl="0" latinLnBrk="0">
        <a:lnSpc>
          <a:spcPct val="90000"/>
        </a:lnSpc>
        <a:spcBef>
          <a:spcPts val="1000"/>
        </a:spcBef>
        <a:spcAft>
          <a:spcPts val="0"/>
        </a:spcAft>
        <a:buClrTx/>
        <a:buSzPct val="100000"/>
        <a:buFont typeface="Verdana"/>
        <a:buChar char="•"/>
        <a:tabLst/>
        <a:defRPr sz="2800" b="0" i="0" u="none" strike="noStrike" cap="none" spc="0" baseline="0">
          <a:ln>
            <a:noFill/>
          </a:ln>
          <a:solidFill>
            <a:srgbClr val="000000"/>
          </a:solidFill>
          <a:uFillTx/>
          <a:latin typeface="+mn-lt"/>
          <a:ea typeface="+mn-ea"/>
          <a:cs typeface="+mn-cs"/>
          <a:sym typeface="Verdana"/>
        </a:defRPr>
      </a:lvl3pPr>
      <a:lvl4pPr marL="1727200" marR="0" indent="-355600" algn="l" defTabSz="914400" rtl="0" latinLnBrk="0">
        <a:lnSpc>
          <a:spcPct val="90000"/>
        </a:lnSpc>
        <a:spcBef>
          <a:spcPts val="1000"/>
        </a:spcBef>
        <a:spcAft>
          <a:spcPts val="0"/>
        </a:spcAft>
        <a:buClrTx/>
        <a:buSzPct val="100000"/>
        <a:buFont typeface="Verdana"/>
        <a:buChar char="•"/>
        <a:tabLst/>
        <a:defRPr sz="2800" b="0" i="0" u="none" strike="noStrike" cap="none" spc="0" baseline="0">
          <a:ln>
            <a:noFill/>
          </a:ln>
          <a:solidFill>
            <a:srgbClr val="000000"/>
          </a:solidFill>
          <a:uFillTx/>
          <a:latin typeface="+mn-lt"/>
          <a:ea typeface="+mn-ea"/>
          <a:cs typeface="+mn-cs"/>
          <a:sym typeface="Verdana"/>
        </a:defRPr>
      </a:lvl4pPr>
      <a:lvl5pPr marL="2184400" marR="0" indent="-355600" algn="l" defTabSz="914400" rtl="0" latinLnBrk="0">
        <a:lnSpc>
          <a:spcPct val="90000"/>
        </a:lnSpc>
        <a:spcBef>
          <a:spcPts val="1000"/>
        </a:spcBef>
        <a:spcAft>
          <a:spcPts val="0"/>
        </a:spcAft>
        <a:buClrTx/>
        <a:buSzPct val="100000"/>
        <a:buFont typeface="Verdana"/>
        <a:buChar char="•"/>
        <a:tabLst/>
        <a:defRPr sz="2800" b="0" i="0" u="none" strike="noStrike" cap="none" spc="0" baseline="0">
          <a:ln>
            <a:noFill/>
          </a:ln>
          <a:solidFill>
            <a:srgbClr val="000000"/>
          </a:solidFill>
          <a:uFillTx/>
          <a:latin typeface="+mn-lt"/>
          <a:ea typeface="+mn-ea"/>
          <a:cs typeface="+mn-cs"/>
          <a:sym typeface="Verdana"/>
        </a:defRPr>
      </a:lvl5pPr>
      <a:lvl6pPr marL="2641600" marR="0" indent="-355600" algn="l" defTabSz="914400" rtl="0" latinLnBrk="0">
        <a:lnSpc>
          <a:spcPct val="90000"/>
        </a:lnSpc>
        <a:spcBef>
          <a:spcPts val="1000"/>
        </a:spcBef>
        <a:spcAft>
          <a:spcPts val="0"/>
        </a:spcAft>
        <a:buClrTx/>
        <a:buSzPct val="100000"/>
        <a:buFont typeface="Verdana"/>
        <a:buChar char="•"/>
        <a:tabLst/>
        <a:defRPr sz="2800" b="0" i="0" u="none" strike="noStrike" cap="none" spc="0" baseline="0">
          <a:ln>
            <a:noFill/>
          </a:ln>
          <a:solidFill>
            <a:srgbClr val="000000"/>
          </a:solidFill>
          <a:uFillTx/>
          <a:latin typeface="+mn-lt"/>
          <a:ea typeface="+mn-ea"/>
          <a:cs typeface="+mn-cs"/>
          <a:sym typeface="Verdana"/>
        </a:defRPr>
      </a:lvl6pPr>
      <a:lvl7pPr marL="3098800" marR="0" indent="-355600" algn="l" defTabSz="914400" rtl="0" latinLnBrk="0">
        <a:lnSpc>
          <a:spcPct val="90000"/>
        </a:lnSpc>
        <a:spcBef>
          <a:spcPts val="1000"/>
        </a:spcBef>
        <a:spcAft>
          <a:spcPts val="0"/>
        </a:spcAft>
        <a:buClrTx/>
        <a:buSzPct val="100000"/>
        <a:buFont typeface="Verdana"/>
        <a:buChar char="•"/>
        <a:tabLst/>
        <a:defRPr sz="2800" b="0" i="0" u="none" strike="noStrike" cap="none" spc="0" baseline="0">
          <a:ln>
            <a:noFill/>
          </a:ln>
          <a:solidFill>
            <a:srgbClr val="000000"/>
          </a:solidFill>
          <a:uFillTx/>
          <a:latin typeface="+mn-lt"/>
          <a:ea typeface="+mn-ea"/>
          <a:cs typeface="+mn-cs"/>
          <a:sym typeface="Verdana"/>
        </a:defRPr>
      </a:lvl7pPr>
      <a:lvl8pPr marL="3556000" marR="0" indent="-355600" algn="l" defTabSz="914400" rtl="0" latinLnBrk="0">
        <a:lnSpc>
          <a:spcPct val="90000"/>
        </a:lnSpc>
        <a:spcBef>
          <a:spcPts val="1000"/>
        </a:spcBef>
        <a:spcAft>
          <a:spcPts val="0"/>
        </a:spcAft>
        <a:buClrTx/>
        <a:buSzPct val="100000"/>
        <a:buFont typeface="Verdana"/>
        <a:buChar char="•"/>
        <a:tabLst/>
        <a:defRPr sz="2800" b="0" i="0" u="none" strike="noStrike" cap="none" spc="0" baseline="0">
          <a:ln>
            <a:noFill/>
          </a:ln>
          <a:solidFill>
            <a:srgbClr val="000000"/>
          </a:solidFill>
          <a:uFillTx/>
          <a:latin typeface="+mn-lt"/>
          <a:ea typeface="+mn-ea"/>
          <a:cs typeface="+mn-cs"/>
          <a:sym typeface="Verdana"/>
        </a:defRPr>
      </a:lvl8pPr>
      <a:lvl9pPr marL="4013200" marR="0" indent="-355600" algn="l" defTabSz="914400" rtl="0" latinLnBrk="0">
        <a:lnSpc>
          <a:spcPct val="90000"/>
        </a:lnSpc>
        <a:spcBef>
          <a:spcPts val="1000"/>
        </a:spcBef>
        <a:spcAft>
          <a:spcPts val="0"/>
        </a:spcAft>
        <a:buClrTx/>
        <a:buSzPct val="100000"/>
        <a:buFont typeface="Verdana"/>
        <a:buChar char="•"/>
        <a:tabLst/>
        <a:defRPr sz="2800" b="0" i="0" u="none" strike="noStrike" cap="none" spc="0" baseline="0">
          <a:ln>
            <a:noFill/>
          </a:ln>
          <a:solidFill>
            <a:srgbClr val="000000"/>
          </a:solidFill>
          <a:uFillTx/>
          <a:latin typeface="+mn-lt"/>
          <a:ea typeface="+mn-ea"/>
          <a:cs typeface="+mn-cs"/>
          <a:sym typeface="Verdana"/>
        </a:defRPr>
      </a:lvl9pPr>
    </p:bodyStyle>
    <p:otherStyle>
      <a:lvl1pPr marL="0" marR="0" indent="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Verdana"/>
        </a:defRPr>
      </a:lvl1pPr>
      <a:lvl2pPr marL="0" marR="0" indent="45720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Verdana"/>
        </a:defRPr>
      </a:lvl2pPr>
      <a:lvl3pPr marL="0" marR="0" indent="91440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Verdana"/>
        </a:defRPr>
      </a:lvl3pPr>
      <a:lvl4pPr marL="0" marR="0" indent="137160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Verdana"/>
        </a:defRPr>
      </a:lvl4pPr>
      <a:lvl5pPr marL="0" marR="0" indent="182880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Verdana"/>
        </a:defRPr>
      </a:lvl5pPr>
      <a:lvl6pPr marL="0" marR="0" indent="228600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Verdana"/>
        </a:defRPr>
      </a:lvl6pPr>
      <a:lvl7pPr marL="0" marR="0" indent="274320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Verdana"/>
        </a:defRPr>
      </a:lvl7pPr>
      <a:lvl8pPr marL="0" marR="0" indent="320040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Verdana"/>
        </a:defRPr>
      </a:lvl8pPr>
      <a:lvl9pPr marL="0" marR="0" indent="365760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Verdana"/>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hyperlink" Target="https://commons.wikimedia.org/w/index.php?title=User:JidoBG&amp;action=edit&amp;redlink=1" TargetMode="Externa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4.tiff"/></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hyperlink" Target="https://www.mathsisfun.com/geometry/parabola.html" TargetMode="External"/><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29.xml.rels><?xml version="1.0" encoding="UTF-8" standalone="yes"?>
<Relationships xmlns="http://schemas.openxmlformats.org/package/2006/relationships"><Relationship Id="rId3" Type="http://schemas.openxmlformats.org/officeDocument/2006/relationships/hyperlink" Target="http://bit.ly/vihart-dots" TargetMode="External"/><Relationship Id="rId7" Type="http://schemas.openxmlformats.org/officeDocument/2006/relationships/image" Target="../media/image16.tiff"/><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hyperlink" Target="http://bit.ly/solvingforxmas" TargetMode="External"/><Relationship Id="rId5" Type="http://schemas.openxmlformats.org/officeDocument/2006/relationships/hyperlink" Target="http://bit.ly/parabolic-art" TargetMode="External"/><Relationship Id="rId4" Type="http://schemas.openxmlformats.org/officeDocument/2006/relationships/hyperlink" Target="http://bit.ly/parabolic-curves"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s://youtu.be/1PyjLXIYMzI"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Arrow"/>
          <p:cNvSpPr/>
          <p:nvPr/>
        </p:nvSpPr>
        <p:spPr>
          <a:xfrm rot="12620797">
            <a:off x="4760862" y="2943946"/>
            <a:ext cx="1420814" cy="581165"/>
          </a:xfrm>
          <a:prstGeom prst="rightArrow">
            <a:avLst>
              <a:gd name="adj1" fmla="val 33625"/>
              <a:gd name="adj2" fmla="val 75366"/>
            </a:avLst>
          </a:prstGeom>
          <a:solidFill>
            <a:srgbClr val="00ACAE"/>
          </a:solidFill>
          <a:ln w="12700">
            <a:miter lim="400000"/>
          </a:ln>
        </p:spPr>
        <p:txBody>
          <a:bodyPr lIns="45719" rIns="45719" anchor="ctr"/>
          <a:lstStyle/>
          <a:p>
            <a:endParaRPr/>
          </a:p>
        </p:txBody>
      </p:sp>
      <p:pic>
        <p:nvPicPr>
          <p:cNvPr id="135" name="Picture 3" descr="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308736" cy="6858000"/>
          </a:xfrm>
          <a:prstGeom prst="rect">
            <a:avLst/>
          </a:prstGeom>
          <a:ln w="12700">
            <a:miter lim="400000"/>
          </a:ln>
        </p:spPr>
      </p:pic>
      <p:sp>
        <p:nvSpPr>
          <p:cNvPr id="136" name="TextBox 8"/>
          <p:cNvSpPr txBox="1"/>
          <p:nvPr/>
        </p:nvSpPr>
        <p:spPr>
          <a:xfrm>
            <a:off x="1159090" y="299518"/>
            <a:ext cx="7846912" cy="5486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3000" b="1">
                <a:solidFill>
                  <a:srgbClr val="00ACAE"/>
                </a:solidFill>
              </a:defRPr>
            </a:pPr>
            <a:r>
              <a:t> </a:t>
            </a:r>
            <a:r>
              <a:rPr sz="2400" b="0"/>
              <a:t>Royal Institution Primary Maths Masterclasses</a:t>
            </a:r>
          </a:p>
        </p:txBody>
      </p:sp>
      <p:sp>
        <p:nvSpPr>
          <p:cNvPr id="137" name="TextBox 12"/>
          <p:cNvSpPr txBox="1"/>
          <p:nvPr/>
        </p:nvSpPr>
        <p:spPr>
          <a:xfrm>
            <a:off x="1231186" y="948638"/>
            <a:ext cx="7702720" cy="9042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5300" b="1">
                <a:solidFill>
                  <a:srgbClr val="00ACAE"/>
                </a:solidFill>
              </a:defRPr>
            </a:lvl1pPr>
          </a:lstStyle>
          <a:p>
            <a:r>
              <a:t>Curve Stitching</a:t>
            </a:r>
          </a:p>
        </p:txBody>
      </p:sp>
      <p:sp>
        <p:nvSpPr>
          <p:cNvPr id="138" name="TextBox 9"/>
          <p:cNvSpPr txBox="1"/>
          <p:nvPr/>
        </p:nvSpPr>
        <p:spPr>
          <a:xfrm>
            <a:off x="649371" y="6226495"/>
            <a:ext cx="3492142" cy="5486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1500">
                <a:solidFill>
                  <a:srgbClr val="404040"/>
                </a:solidFill>
              </a:defRPr>
            </a:pPr>
            <a:r>
              <a:t>rigb.org</a:t>
            </a:r>
            <a:br/>
            <a:r>
              <a:t>@Ri_Science</a:t>
            </a:r>
          </a:p>
        </p:txBody>
      </p:sp>
      <p:pic>
        <p:nvPicPr>
          <p:cNvPr id="139" name="Picture 6" descr="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81800" y="5947957"/>
            <a:ext cx="1966665" cy="764816"/>
          </a:xfrm>
          <a:prstGeom prst="rect">
            <a:avLst/>
          </a:prstGeom>
          <a:ln w="12700">
            <a:miter lim="400000"/>
          </a:ln>
        </p:spPr>
      </p:pic>
      <p:sp>
        <p:nvSpPr>
          <p:cNvPr id="140" name="TextBox 8"/>
          <p:cNvSpPr txBox="1"/>
          <p:nvPr/>
        </p:nvSpPr>
        <p:spPr>
          <a:xfrm>
            <a:off x="1701907" y="4291707"/>
            <a:ext cx="4532010" cy="14630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defTabSz="457200">
              <a:lnSpc>
                <a:spcPts val="5200"/>
              </a:lnSpc>
              <a:defRPr sz="3000"/>
            </a:lvl1pPr>
          </a:lstStyle>
          <a:p>
            <a:r>
              <a:t>If I throw a ball across the room, what shape will it make in the air?</a:t>
            </a:r>
          </a:p>
        </p:txBody>
      </p:sp>
      <p:sp>
        <p:nvSpPr>
          <p:cNvPr id="141" name="Pedestrian Crossing"/>
          <p:cNvSpPr/>
          <p:nvPr/>
        </p:nvSpPr>
        <p:spPr>
          <a:xfrm>
            <a:off x="6347688" y="2241231"/>
            <a:ext cx="2017698" cy="3318374"/>
          </a:xfrm>
          <a:custGeom>
            <a:avLst/>
            <a:gdLst/>
            <a:ahLst/>
            <a:cxnLst>
              <a:cxn ang="0">
                <a:pos x="wd2" y="hd2"/>
              </a:cxn>
              <a:cxn ang="5400000">
                <a:pos x="wd2" y="hd2"/>
              </a:cxn>
              <a:cxn ang="10800000">
                <a:pos x="wd2" y="hd2"/>
              </a:cxn>
              <a:cxn ang="16200000">
                <a:pos x="wd2" y="hd2"/>
              </a:cxn>
            </a:cxnLst>
            <a:rect l="0" t="0" r="r" b="b"/>
            <a:pathLst>
              <a:path w="21600" h="21600" extrusionOk="0">
                <a:moveTo>
                  <a:pt x="8429" y="0"/>
                </a:moveTo>
                <a:cubicBezTo>
                  <a:pt x="7736" y="0"/>
                  <a:pt x="7043" y="162"/>
                  <a:pt x="6514" y="483"/>
                </a:cubicBezTo>
                <a:cubicBezTo>
                  <a:pt x="5456" y="1127"/>
                  <a:pt x="5456" y="2169"/>
                  <a:pt x="6514" y="2812"/>
                </a:cubicBezTo>
                <a:cubicBezTo>
                  <a:pt x="7572" y="3455"/>
                  <a:pt x="9288" y="3455"/>
                  <a:pt x="10347" y="2812"/>
                </a:cubicBezTo>
                <a:cubicBezTo>
                  <a:pt x="11405" y="2169"/>
                  <a:pt x="11405" y="1127"/>
                  <a:pt x="10347" y="483"/>
                </a:cubicBezTo>
                <a:cubicBezTo>
                  <a:pt x="9817" y="162"/>
                  <a:pt x="9122" y="0"/>
                  <a:pt x="8429" y="0"/>
                </a:cubicBezTo>
                <a:close/>
                <a:moveTo>
                  <a:pt x="11172" y="3610"/>
                </a:moveTo>
                <a:cubicBezTo>
                  <a:pt x="9451" y="3587"/>
                  <a:pt x="7797" y="4202"/>
                  <a:pt x="7113" y="5239"/>
                </a:cubicBezTo>
                <a:lnTo>
                  <a:pt x="4935" y="8540"/>
                </a:lnTo>
                <a:lnTo>
                  <a:pt x="0" y="9903"/>
                </a:lnTo>
                <a:lnTo>
                  <a:pt x="873" y="11494"/>
                </a:lnTo>
                <a:lnTo>
                  <a:pt x="7304" y="9903"/>
                </a:lnTo>
                <a:lnTo>
                  <a:pt x="8429" y="8548"/>
                </a:lnTo>
                <a:lnTo>
                  <a:pt x="9641" y="11358"/>
                </a:lnTo>
                <a:lnTo>
                  <a:pt x="6509" y="14359"/>
                </a:lnTo>
                <a:lnTo>
                  <a:pt x="3312" y="21055"/>
                </a:lnTo>
                <a:lnTo>
                  <a:pt x="6472" y="21600"/>
                </a:lnTo>
                <a:lnTo>
                  <a:pt x="9787" y="16330"/>
                </a:lnTo>
                <a:lnTo>
                  <a:pt x="11519" y="15338"/>
                </a:lnTo>
                <a:lnTo>
                  <a:pt x="16964" y="21573"/>
                </a:lnTo>
                <a:lnTo>
                  <a:pt x="19876" y="20575"/>
                </a:lnTo>
                <a:lnTo>
                  <a:pt x="16012" y="15479"/>
                </a:lnTo>
                <a:lnTo>
                  <a:pt x="17155" y="10373"/>
                </a:lnTo>
                <a:lnTo>
                  <a:pt x="15077" y="6969"/>
                </a:lnTo>
                <a:lnTo>
                  <a:pt x="17558" y="7529"/>
                </a:lnTo>
                <a:lnTo>
                  <a:pt x="18848" y="11134"/>
                </a:lnTo>
                <a:lnTo>
                  <a:pt x="21600" y="11134"/>
                </a:lnTo>
                <a:lnTo>
                  <a:pt x="20133" y="5917"/>
                </a:lnTo>
                <a:lnTo>
                  <a:pt x="12883" y="3855"/>
                </a:lnTo>
                <a:cubicBezTo>
                  <a:pt x="12328" y="3697"/>
                  <a:pt x="11746" y="3618"/>
                  <a:pt x="11172" y="3610"/>
                </a:cubicBezTo>
                <a:close/>
              </a:path>
            </a:pathLst>
          </a:custGeom>
          <a:solidFill>
            <a:srgbClr val="00ACAE"/>
          </a:solidFill>
          <a:ln w="12700">
            <a:miter lim="400000"/>
          </a:ln>
        </p:spPr>
        <p:txBody>
          <a:bodyPr lIns="45719" rIns="45719" anchor="ctr"/>
          <a:lstStyle/>
          <a:p>
            <a:endParaRPr/>
          </a:p>
        </p:txBody>
      </p:sp>
      <p:sp>
        <p:nvSpPr>
          <p:cNvPr id="142" name="Circle"/>
          <p:cNvSpPr/>
          <p:nvPr/>
        </p:nvSpPr>
        <p:spPr>
          <a:xfrm>
            <a:off x="5985862" y="3416300"/>
            <a:ext cx="535941" cy="535940"/>
          </a:xfrm>
          <a:prstGeom prst="ellipse">
            <a:avLst/>
          </a:prstGeom>
          <a:solidFill>
            <a:srgbClr val="000000"/>
          </a:solidFill>
          <a:ln w="12700">
            <a:solidFill>
              <a:srgbClr val="000000"/>
            </a:solidFill>
            <a:miter/>
          </a:ln>
        </p:spPr>
        <p:txBody>
          <a:bodyPr lIns="45719" rIns="45719" anchor="ctr"/>
          <a:lstStyle/>
          <a:p>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 name="Rectangle"/>
          <p:cNvSpPr/>
          <p:nvPr/>
        </p:nvSpPr>
        <p:spPr>
          <a:xfrm>
            <a:off x="1922010" y="-4113827"/>
            <a:ext cx="6815048" cy="9638424"/>
          </a:xfrm>
          <a:prstGeom prst="rect">
            <a:avLst/>
          </a:prstGeom>
          <a:solidFill>
            <a:srgbClr val="FFFFFF"/>
          </a:solidFill>
          <a:ln w="38100">
            <a:solidFill>
              <a:srgbClr val="000000"/>
            </a:solidFill>
            <a:miter/>
          </a:ln>
        </p:spPr>
        <p:txBody>
          <a:bodyPr lIns="45719" rIns="45719" anchor="ctr"/>
          <a:lstStyle/>
          <a:p>
            <a:endParaRPr/>
          </a:p>
        </p:txBody>
      </p:sp>
      <p:sp>
        <p:nvSpPr>
          <p:cNvPr id="265" name="Circle"/>
          <p:cNvSpPr/>
          <p:nvPr/>
        </p:nvSpPr>
        <p:spPr>
          <a:xfrm>
            <a:off x="5262196" y="4486129"/>
            <a:ext cx="134676" cy="134517"/>
          </a:xfrm>
          <a:prstGeom prst="ellipse">
            <a:avLst/>
          </a:prstGeom>
          <a:solidFill>
            <a:srgbClr val="000000"/>
          </a:solidFill>
          <a:ln w="12700">
            <a:solidFill>
              <a:srgbClr val="000000"/>
            </a:solidFill>
            <a:miter/>
          </a:ln>
        </p:spPr>
        <p:txBody>
          <a:bodyPr lIns="45719" rIns="45719" anchor="ctr"/>
          <a:lstStyle/>
          <a:p>
            <a:endParaRPr/>
          </a:p>
        </p:txBody>
      </p:sp>
      <p:sp>
        <p:nvSpPr>
          <p:cNvPr id="266" name="Double Arrow"/>
          <p:cNvSpPr/>
          <p:nvPr/>
        </p:nvSpPr>
        <p:spPr>
          <a:xfrm rot="5400000">
            <a:off x="4888132" y="4963672"/>
            <a:ext cx="882803" cy="211994"/>
          </a:xfrm>
          <a:prstGeom prst="leftRightArrow">
            <a:avLst>
              <a:gd name="adj1" fmla="val 45381"/>
              <a:gd name="adj2" fmla="val 76186"/>
            </a:avLst>
          </a:prstGeom>
          <a:solidFill>
            <a:srgbClr val="00ACAE"/>
          </a:solidFill>
          <a:ln w="12700">
            <a:miter lim="400000"/>
          </a:ln>
        </p:spPr>
        <p:txBody>
          <a:bodyPr lIns="45719" rIns="45719" anchor="ctr"/>
          <a:lstStyle/>
          <a:p>
            <a:endParaRPr/>
          </a:p>
        </p:txBody>
      </p:sp>
      <p:sp>
        <p:nvSpPr>
          <p:cNvPr id="267" name="TextBox 12"/>
          <p:cNvSpPr txBox="1"/>
          <p:nvPr/>
        </p:nvSpPr>
        <p:spPr>
          <a:xfrm>
            <a:off x="4567203" y="4719149"/>
            <a:ext cx="3082969" cy="7010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4000" b="1"/>
            </a:lvl1pPr>
          </a:lstStyle>
          <a:p>
            <a:r>
              <a:rPr dirty="0"/>
              <a:t>3cm</a:t>
            </a:r>
          </a:p>
        </p:txBody>
      </p:sp>
      <p:cxnSp>
        <p:nvCxnSpPr>
          <p:cNvPr id="7" name="Straight Connector 6"/>
          <p:cNvCxnSpPr/>
          <p:nvPr/>
        </p:nvCxnSpPr>
        <p:spPr>
          <a:xfrm>
            <a:off x="5317902" y="-1272746"/>
            <a:ext cx="18995" cy="6788514"/>
          </a:xfrm>
          <a:prstGeom prst="line">
            <a:avLst/>
          </a:prstGeom>
          <a:noFill/>
          <a:ln w="19050" cap="flat">
            <a:solidFill>
              <a:schemeClr val="tx1"/>
            </a:solidFill>
            <a:prstDash val="dash"/>
            <a:miter lim="800000"/>
          </a:ln>
          <a:effectLst/>
          <a:sp3d/>
        </p:spPr>
        <p:style>
          <a:lnRef idx="0">
            <a:scrgbClr r="0" g="0" b="0"/>
          </a:lnRef>
          <a:fillRef idx="0">
            <a:scrgbClr r="0" g="0" b="0"/>
          </a:fillRef>
          <a:effectRef idx="0">
            <a:scrgbClr r="0" g="0" b="0"/>
          </a:effectRef>
          <a:fontRef idx="none"/>
        </p:style>
      </p:cxn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 name="Rectangle"/>
          <p:cNvSpPr/>
          <p:nvPr/>
        </p:nvSpPr>
        <p:spPr>
          <a:xfrm>
            <a:off x="1922010" y="-4113827"/>
            <a:ext cx="6815048" cy="9638424"/>
          </a:xfrm>
          <a:prstGeom prst="rect">
            <a:avLst/>
          </a:prstGeom>
          <a:solidFill>
            <a:srgbClr val="FFFFFF"/>
          </a:solidFill>
          <a:ln w="38100">
            <a:solidFill>
              <a:srgbClr val="000000"/>
            </a:solidFill>
            <a:miter/>
          </a:ln>
        </p:spPr>
        <p:txBody>
          <a:bodyPr lIns="45719" rIns="45719" anchor="ctr"/>
          <a:lstStyle/>
          <a:p>
            <a:endParaRPr/>
          </a:p>
        </p:txBody>
      </p:sp>
      <p:cxnSp>
        <p:nvCxnSpPr>
          <p:cNvPr id="7" name="Straight Connector 6"/>
          <p:cNvCxnSpPr/>
          <p:nvPr/>
        </p:nvCxnSpPr>
        <p:spPr>
          <a:xfrm>
            <a:off x="5317902" y="-1272746"/>
            <a:ext cx="18995" cy="6788514"/>
          </a:xfrm>
          <a:prstGeom prst="line">
            <a:avLst/>
          </a:prstGeom>
          <a:noFill/>
          <a:ln w="19050" cap="flat">
            <a:solidFill>
              <a:schemeClr val="tx1"/>
            </a:solidFill>
            <a:prstDash val="dash"/>
            <a:miter lim="800000"/>
          </a:ln>
          <a:effectLst/>
          <a:sp3d/>
        </p:spPr>
        <p:style>
          <a:lnRef idx="0">
            <a:scrgbClr r="0" g="0" b="0"/>
          </a:lnRef>
          <a:fillRef idx="0">
            <a:scrgbClr r="0" g="0" b="0"/>
          </a:fillRef>
          <a:effectRef idx="0">
            <a:scrgbClr r="0" g="0" b="0"/>
          </a:effectRef>
          <a:fontRef idx="none"/>
        </p:style>
      </p:cxnSp>
      <p:sp>
        <p:nvSpPr>
          <p:cNvPr id="3" name="Flowchart: Delay 2"/>
          <p:cNvSpPr/>
          <p:nvPr/>
        </p:nvSpPr>
        <p:spPr>
          <a:xfrm rot="16200000">
            <a:off x="5673969" y="5291124"/>
            <a:ext cx="141408" cy="198917"/>
          </a:xfrm>
          <a:prstGeom prst="flowChartDelay">
            <a:avLst/>
          </a:prstGeom>
          <a:solidFill>
            <a:srgbClr val="00ACAE"/>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latin typeface="+mn-lt"/>
              <a:ea typeface="+mn-ea"/>
              <a:cs typeface="+mn-cs"/>
              <a:sym typeface="Verdana"/>
            </a:endParaRPr>
          </a:p>
        </p:txBody>
      </p:sp>
      <p:sp>
        <p:nvSpPr>
          <p:cNvPr id="9" name="Flowchart: Delay 8"/>
          <p:cNvSpPr/>
          <p:nvPr/>
        </p:nvSpPr>
        <p:spPr>
          <a:xfrm rot="16200000">
            <a:off x="4846628" y="5298429"/>
            <a:ext cx="141408" cy="198917"/>
          </a:xfrm>
          <a:prstGeom prst="flowChartDelay">
            <a:avLst/>
          </a:prstGeom>
          <a:solidFill>
            <a:srgbClr val="00ACAE"/>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latin typeface="+mn-lt"/>
              <a:ea typeface="+mn-ea"/>
              <a:cs typeface="+mn-cs"/>
              <a:sym typeface="Verdana"/>
            </a:endParaRPr>
          </a:p>
        </p:txBody>
      </p:sp>
      <p:sp>
        <p:nvSpPr>
          <p:cNvPr id="10" name="Flowchart: Delay 9"/>
          <p:cNvSpPr/>
          <p:nvPr/>
        </p:nvSpPr>
        <p:spPr>
          <a:xfrm rot="16200000">
            <a:off x="6466739" y="5291123"/>
            <a:ext cx="141408" cy="198917"/>
          </a:xfrm>
          <a:prstGeom prst="flowChartDelay">
            <a:avLst/>
          </a:prstGeom>
          <a:solidFill>
            <a:srgbClr val="00ACAE"/>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latin typeface="+mn-lt"/>
              <a:ea typeface="+mn-ea"/>
              <a:cs typeface="+mn-cs"/>
              <a:sym typeface="Verdana"/>
            </a:endParaRPr>
          </a:p>
        </p:txBody>
      </p:sp>
      <p:sp>
        <p:nvSpPr>
          <p:cNvPr id="11" name="Flowchart: Delay 10"/>
          <p:cNvSpPr/>
          <p:nvPr/>
        </p:nvSpPr>
        <p:spPr>
          <a:xfrm rot="16200000">
            <a:off x="7302824" y="5276115"/>
            <a:ext cx="141408" cy="198917"/>
          </a:xfrm>
          <a:prstGeom prst="flowChartDelay">
            <a:avLst/>
          </a:prstGeom>
          <a:solidFill>
            <a:srgbClr val="00ACAE"/>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latin typeface="+mn-lt"/>
              <a:ea typeface="+mn-ea"/>
              <a:cs typeface="+mn-cs"/>
              <a:sym typeface="Verdana"/>
            </a:endParaRPr>
          </a:p>
        </p:txBody>
      </p:sp>
      <p:sp>
        <p:nvSpPr>
          <p:cNvPr id="12" name="Flowchart: Delay 11"/>
          <p:cNvSpPr/>
          <p:nvPr/>
        </p:nvSpPr>
        <p:spPr>
          <a:xfrm rot="16200000">
            <a:off x="8010014" y="5284650"/>
            <a:ext cx="141408" cy="198916"/>
          </a:xfrm>
          <a:prstGeom prst="flowChartDelay">
            <a:avLst/>
          </a:prstGeom>
          <a:solidFill>
            <a:srgbClr val="00ACAE"/>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latin typeface="+mn-lt"/>
              <a:ea typeface="+mn-ea"/>
              <a:cs typeface="+mn-cs"/>
              <a:sym typeface="Verdana"/>
            </a:endParaRPr>
          </a:p>
        </p:txBody>
      </p:sp>
      <p:sp>
        <p:nvSpPr>
          <p:cNvPr id="13" name="Flowchart: Delay 12"/>
          <p:cNvSpPr/>
          <p:nvPr/>
        </p:nvSpPr>
        <p:spPr>
          <a:xfrm rot="16200000">
            <a:off x="2478705" y="5276115"/>
            <a:ext cx="141406" cy="198917"/>
          </a:xfrm>
          <a:prstGeom prst="flowChartDelay">
            <a:avLst/>
          </a:prstGeom>
          <a:solidFill>
            <a:srgbClr val="00ACAE"/>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latin typeface="+mn-lt"/>
              <a:ea typeface="+mn-ea"/>
              <a:cs typeface="+mn-cs"/>
              <a:sym typeface="Verdana"/>
            </a:endParaRPr>
          </a:p>
        </p:txBody>
      </p:sp>
      <p:sp>
        <p:nvSpPr>
          <p:cNvPr id="14" name="Flowchart: Delay 13"/>
          <p:cNvSpPr/>
          <p:nvPr/>
        </p:nvSpPr>
        <p:spPr>
          <a:xfrm rot="16200000">
            <a:off x="3310689" y="5283954"/>
            <a:ext cx="141408" cy="198917"/>
          </a:xfrm>
          <a:prstGeom prst="flowChartDelay">
            <a:avLst/>
          </a:prstGeom>
          <a:solidFill>
            <a:srgbClr val="00ACAE"/>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latin typeface="+mn-lt"/>
              <a:ea typeface="+mn-ea"/>
              <a:cs typeface="+mn-cs"/>
              <a:sym typeface="Verdana"/>
            </a:endParaRPr>
          </a:p>
        </p:txBody>
      </p:sp>
      <p:sp>
        <p:nvSpPr>
          <p:cNvPr id="15" name="Flowchart: Delay 14"/>
          <p:cNvSpPr/>
          <p:nvPr/>
        </p:nvSpPr>
        <p:spPr>
          <a:xfrm rot="16200000">
            <a:off x="4132817" y="5291123"/>
            <a:ext cx="141408" cy="198917"/>
          </a:xfrm>
          <a:prstGeom prst="flowChartDelay">
            <a:avLst/>
          </a:prstGeom>
          <a:solidFill>
            <a:srgbClr val="00ACAE"/>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latin typeface="+mn-lt"/>
              <a:ea typeface="+mn-ea"/>
              <a:cs typeface="+mn-cs"/>
              <a:sym typeface="Verdana"/>
            </a:endParaRPr>
          </a:p>
        </p:txBody>
      </p:sp>
      <p:sp>
        <p:nvSpPr>
          <p:cNvPr id="16" name="TextBox 12"/>
          <p:cNvSpPr txBox="1"/>
          <p:nvPr/>
        </p:nvSpPr>
        <p:spPr>
          <a:xfrm>
            <a:off x="1674870" y="6002985"/>
            <a:ext cx="3763905" cy="7078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lgn="ctr">
              <a:defRPr sz="4000" b="1"/>
            </a:lvl1pPr>
          </a:lstStyle>
          <a:p>
            <a:r>
              <a:rPr lang="en-GB" sz="2000" b="0" dirty="0"/>
              <a:t>On back of sheet, draw 8 blobs along bottom edge</a:t>
            </a:r>
            <a:endParaRPr sz="3600" b="0" dirty="0"/>
          </a:p>
        </p:txBody>
      </p:sp>
      <p:cxnSp>
        <p:nvCxnSpPr>
          <p:cNvPr id="5" name="Straight Arrow Connector 4"/>
          <p:cNvCxnSpPr/>
          <p:nvPr/>
        </p:nvCxnSpPr>
        <p:spPr>
          <a:xfrm flipH="1" flipV="1">
            <a:off x="2549408" y="5562649"/>
            <a:ext cx="431918" cy="440336"/>
          </a:xfrm>
          <a:prstGeom prst="straightConnector1">
            <a:avLst/>
          </a:prstGeom>
          <a:noFill/>
          <a:ln w="28575" cap="flat">
            <a:solidFill>
              <a:schemeClr val="tx1"/>
            </a:solidFill>
            <a:prstDash val="solid"/>
            <a:miter lim="800000"/>
            <a:tailEnd type="triangle"/>
          </a:ln>
          <a:effectLst/>
          <a:sp3d/>
        </p:spPr>
        <p:style>
          <a:lnRef idx="0">
            <a:scrgbClr r="0" g="0" b="0"/>
          </a:lnRef>
          <a:fillRef idx="0">
            <a:scrgbClr r="0" g="0" b="0"/>
          </a:fillRef>
          <a:effectRef idx="0">
            <a:scrgbClr r="0" g="0" b="0"/>
          </a:effectRef>
          <a:fontRef idx="none"/>
        </p:style>
      </p:cxnSp>
      <p:cxnSp>
        <p:nvCxnSpPr>
          <p:cNvPr id="17" name="Straight Arrow Connector 16"/>
          <p:cNvCxnSpPr/>
          <p:nvPr/>
        </p:nvCxnSpPr>
        <p:spPr>
          <a:xfrm flipV="1">
            <a:off x="3281934" y="5563815"/>
            <a:ext cx="82973" cy="439170"/>
          </a:xfrm>
          <a:prstGeom prst="straightConnector1">
            <a:avLst/>
          </a:prstGeom>
          <a:noFill/>
          <a:ln w="28575" cap="flat">
            <a:solidFill>
              <a:schemeClr val="tx1"/>
            </a:solidFill>
            <a:prstDash val="solid"/>
            <a:miter lim="800000"/>
            <a:tailEnd type="triangle"/>
          </a:ln>
          <a:effectLst/>
          <a:sp3d/>
        </p:spPr>
        <p:style>
          <a:lnRef idx="0">
            <a:scrgbClr r="0" g="0" b="0"/>
          </a:lnRef>
          <a:fillRef idx="0">
            <a:scrgbClr r="0" g="0" b="0"/>
          </a:fillRef>
          <a:effectRef idx="0">
            <a:scrgbClr r="0" g="0" b="0"/>
          </a:effectRef>
          <a:fontRef idx="none"/>
        </p:style>
      </p:cxnSp>
      <p:cxnSp>
        <p:nvCxnSpPr>
          <p:cNvPr id="19" name="Straight Arrow Connector 18"/>
          <p:cNvCxnSpPr/>
          <p:nvPr/>
        </p:nvCxnSpPr>
        <p:spPr>
          <a:xfrm flipV="1">
            <a:off x="3573552" y="5600700"/>
            <a:ext cx="629969" cy="402285"/>
          </a:xfrm>
          <a:prstGeom prst="straightConnector1">
            <a:avLst/>
          </a:prstGeom>
          <a:noFill/>
          <a:ln w="28575" cap="flat">
            <a:solidFill>
              <a:schemeClr val="tx1"/>
            </a:solidFill>
            <a:prstDash val="solid"/>
            <a:miter lim="800000"/>
            <a:tailEnd type="triangle"/>
          </a:ln>
          <a:effectLst/>
          <a:sp3d/>
        </p:spPr>
        <p:style>
          <a:lnRef idx="0">
            <a:scrgbClr r="0" g="0" b="0"/>
          </a:lnRef>
          <a:fillRef idx="0">
            <a:scrgbClr r="0" g="0" b="0"/>
          </a:fillRef>
          <a:effectRef idx="0">
            <a:scrgbClr r="0" g="0" b="0"/>
          </a:effectRef>
          <a:fontRef idx="none"/>
        </p:style>
      </p:cxnSp>
      <p:sp>
        <p:nvSpPr>
          <p:cNvPr id="26" name="TextBox 25"/>
          <p:cNvSpPr txBox="1"/>
          <p:nvPr/>
        </p:nvSpPr>
        <p:spPr>
          <a:xfrm>
            <a:off x="2060577" y="2449842"/>
            <a:ext cx="3174465" cy="40010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en-GB" sz="2000" b="1" dirty="0">
                <a:solidFill>
                  <a:srgbClr val="C00000"/>
                </a:solidFill>
              </a:rPr>
              <a:t>Now t</a:t>
            </a:r>
            <a:r>
              <a:rPr kumimoji="0" lang="en-GB" sz="2000" b="1" i="0" u="none" strike="noStrike" cap="none" spc="0" normalizeH="0" baseline="0" dirty="0">
                <a:ln>
                  <a:noFill/>
                </a:ln>
                <a:solidFill>
                  <a:srgbClr val="C00000"/>
                </a:solidFill>
                <a:effectLst/>
                <a:uFillTx/>
                <a:latin typeface="+mn-lt"/>
                <a:ea typeface="+mn-ea"/>
                <a:cs typeface="+mn-cs"/>
                <a:sym typeface="Verdana"/>
              </a:rPr>
              <a:t>urn paper over</a:t>
            </a:r>
          </a:p>
        </p:txBody>
      </p:sp>
    </p:spTree>
    <p:extLst>
      <p:ext uri="{BB962C8B-B14F-4D97-AF65-F5344CB8AC3E}">
        <p14:creationId xmlns:p14="http://schemas.microsoft.com/office/powerpoint/2010/main" val="434827389"/>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p:cNvSpPr/>
          <p:nvPr/>
        </p:nvSpPr>
        <p:spPr>
          <a:xfrm>
            <a:off x="1922010" y="-1556952"/>
            <a:ext cx="6815048" cy="7069192"/>
          </a:xfrm>
          <a:prstGeom prst="rect">
            <a:avLst/>
          </a:prstGeom>
          <a:solidFill>
            <a:srgbClr val="FFFFFF"/>
          </a:solidFill>
          <a:ln w="38100">
            <a:solidFill>
              <a:srgbClr val="000000"/>
            </a:solidFill>
            <a:miter/>
          </a:ln>
        </p:spPr>
        <p:txBody>
          <a:bodyPr lIns="45719" rIns="45719" anchor="ctr"/>
          <a:lstStyle/>
          <a:p>
            <a:endParaRPr/>
          </a:p>
        </p:txBody>
      </p:sp>
      <p:cxnSp>
        <p:nvCxnSpPr>
          <p:cNvPr id="7" name="Straight Connector 6"/>
          <p:cNvCxnSpPr/>
          <p:nvPr/>
        </p:nvCxnSpPr>
        <p:spPr>
          <a:xfrm>
            <a:off x="5317902" y="-1050320"/>
            <a:ext cx="18994" cy="6524368"/>
          </a:xfrm>
          <a:prstGeom prst="line">
            <a:avLst/>
          </a:prstGeom>
          <a:noFill/>
          <a:ln w="19050" cap="flat">
            <a:solidFill>
              <a:schemeClr val="tx1"/>
            </a:solidFill>
            <a:prstDash val="dash"/>
            <a:miter lim="800000"/>
          </a:ln>
          <a:effectLst/>
          <a:sp3d/>
        </p:spPr>
        <p:style>
          <a:lnRef idx="0">
            <a:scrgbClr r="0" g="0" b="0"/>
          </a:lnRef>
          <a:fillRef idx="0">
            <a:scrgbClr r="0" g="0" b="0"/>
          </a:fillRef>
          <a:effectRef idx="0">
            <a:scrgbClr r="0" g="0" b="0"/>
          </a:effectRef>
          <a:fontRef idx="none"/>
        </p:style>
      </p:cxnSp>
      <p:sp>
        <p:nvSpPr>
          <p:cNvPr id="4" name="TextBox 3"/>
          <p:cNvSpPr txBox="1"/>
          <p:nvPr/>
        </p:nvSpPr>
        <p:spPr>
          <a:xfrm>
            <a:off x="2060577" y="2449842"/>
            <a:ext cx="3174465" cy="7078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en-GB" sz="2000" b="1" dirty="0">
                <a:solidFill>
                  <a:srgbClr val="C00000"/>
                </a:solidFill>
              </a:rPr>
              <a:t>Now t</a:t>
            </a:r>
            <a:r>
              <a:rPr kumimoji="0" lang="en-GB" sz="2000" b="1" i="0" u="none" strike="noStrike" cap="none" spc="0" normalizeH="0" baseline="0" dirty="0">
                <a:ln>
                  <a:noFill/>
                </a:ln>
                <a:solidFill>
                  <a:srgbClr val="C00000"/>
                </a:solidFill>
                <a:effectLst/>
                <a:uFillTx/>
                <a:latin typeface="+mn-lt"/>
                <a:ea typeface="+mn-ea"/>
                <a:cs typeface="+mn-cs"/>
                <a:sym typeface="Verdana"/>
              </a:rPr>
              <a:t>urn paper back over to see front</a:t>
            </a:r>
          </a:p>
        </p:txBody>
      </p:sp>
      <p:sp>
        <p:nvSpPr>
          <p:cNvPr id="16" name="Circle"/>
          <p:cNvSpPr/>
          <p:nvPr/>
        </p:nvSpPr>
        <p:spPr>
          <a:xfrm>
            <a:off x="5262196" y="4486129"/>
            <a:ext cx="134676" cy="134517"/>
          </a:xfrm>
          <a:prstGeom prst="ellipse">
            <a:avLst/>
          </a:prstGeom>
          <a:solidFill>
            <a:srgbClr val="000000"/>
          </a:solidFill>
          <a:ln w="12700">
            <a:solidFill>
              <a:srgbClr val="000000"/>
            </a:solidFill>
            <a:miter/>
          </a:ln>
        </p:spPr>
        <p:txBody>
          <a:bodyPr lIns="45719" rIns="45719" anchor="ctr"/>
          <a:lstStyle/>
          <a:p>
            <a:endParaRPr/>
          </a:p>
        </p:txBody>
      </p:sp>
      <p:sp>
        <p:nvSpPr>
          <p:cNvPr id="2" name="Isosceles Triangle 1"/>
          <p:cNvSpPr/>
          <p:nvPr/>
        </p:nvSpPr>
        <p:spPr>
          <a:xfrm rot="6926942" flipV="1">
            <a:off x="4686904" y="2069693"/>
            <a:ext cx="4391584" cy="2035105"/>
          </a:xfrm>
          <a:prstGeom prst="triangle">
            <a:avLst>
              <a:gd name="adj" fmla="val 82038"/>
            </a:avLst>
          </a:prstGeom>
          <a:solidFill>
            <a:srgbClr val="FFFFFF"/>
          </a:solidFill>
          <a:ln w="38100" cap="flat">
            <a:solidFill>
              <a:schemeClr val="tx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latin typeface="+mn-lt"/>
              <a:ea typeface="+mn-ea"/>
              <a:cs typeface="+mn-cs"/>
              <a:sym typeface="Verdana"/>
            </a:endParaRPr>
          </a:p>
        </p:txBody>
      </p:sp>
      <p:cxnSp>
        <p:nvCxnSpPr>
          <p:cNvPr id="6" name="Straight Connector 5"/>
          <p:cNvCxnSpPr/>
          <p:nvPr/>
        </p:nvCxnSpPr>
        <p:spPr>
          <a:xfrm>
            <a:off x="6907427" y="5507226"/>
            <a:ext cx="1829631" cy="0"/>
          </a:xfrm>
          <a:prstGeom prst="line">
            <a:avLst/>
          </a:prstGeom>
          <a:noFill/>
          <a:ln w="76200" cap="flat">
            <a:solidFill>
              <a:schemeClr val="bg1"/>
            </a:solidFill>
            <a:prstDash val="solid"/>
            <a:miter lim="800000"/>
          </a:ln>
          <a:effectLst/>
          <a:sp3d/>
        </p:spPr>
        <p:style>
          <a:lnRef idx="0">
            <a:scrgbClr r="0" g="0" b="0"/>
          </a:lnRef>
          <a:fillRef idx="0">
            <a:scrgbClr r="0" g="0" b="0"/>
          </a:fillRef>
          <a:effectRef idx="0">
            <a:scrgbClr r="0" g="0" b="0"/>
          </a:effectRef>
          <a:fontRef idx="none"/>
        </p:style>
      </p:cxnSp>
      <p:cxnSp>
        <p:nvCxnSpPr>
          <p:cNvPr id="28" name="Straight Connector 27"/>
          <p:cNvCxnSpPr/>
          <p:nvPr/>
        </p:nvCxnSpPr>
        <p:spPr>
          <a:xfrm>
            <a:off x="8737058" y="1647226"/>
            <a:ext cx="0" cy="3975098"/>
          </a:xfrm>
          <a:prstGeom prst="line">
            <a:avLst/>
          </a:prstGeom>
          <a:noFill/>
          <a:ln w="57150" cap="flat">
            <a:solidFill>
              <a:schemeClr val="bg1"/>
            </a:solidFill>
            <a:prstDash val="solid"/>
            <a:miter lim="800000"/>
          </a:ln>
          <a:effectLst/>
          <a:sp3d/>
        </p:spPr>
        <p:style>
          <a:lnRef idx="0">
            <a:scrgbClr r="0" g="0" b="0"/>
          </a:lnRef>
          <a:fillRef idx="0">
            <a:scrgbClr r="0" g="0" b="0"/>
          </a:fillRef>
          <a:effectRef idx="0">
            <a:scrgbClr r="0" g="0" b="0"/>
          </a:effectRef>
          <a:fontRef idx="none"/>
        </p:style>
      </p:cxnSp>
      <p:sp>
        <p:nvSpPr>
          <p:cNvPr id="10" name="Flowchart: Delay 9"/>
          <p:cNvSpPr/>
          <p:nvPr/>
        </p:nvSpPr>
        <p:spPr>
          <a:xfrm rot="19087701">
            <a:off x="5816010" y="4126323"/>
            <a:ext cx="189801" cy="193286"/>
          </a:xfrm>
          <a:prstGeom prst="flowChartDelay">
            <a:avLst/>
          </a:prstGeom>
          <a:solidFill>
            <a:srgbClr val="00ACAE"/>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latin typeface="+mn-lt"/>
              <a:ea typeface="+mn-ea"/>
              <a:cs typeface="+mn-cs"/>
              <a:sym typeface="Verdana"/>
            </a:endParaRPr>
          </a:p>
        </p:txBody>
      </p:sp>
      <p:sp>
        <p:nvSpPr>
          <p:cNvPr id="29" name="Curved Up Arrow 28"/>
          <p:cNvSpPr/>
          <p:nvPr/>
        </p:nvSpPr>
        <p:spPr>
          <a:xfrm rot="8779897">
            <a:off x="4675937" y="3264182"/>
            <a:ext cx="866930" cy="1214521"/>
          </a:xfrm>
          <a:prstGeom prst="curvedUpArrow">
            <a:avLst>
              <a:gd name="adj1" fmla="val 13236"/>
              <a:gd name="adj2" fmla="val 50000"/>
              <a:gd name="adj3" fmla="val 25000"/>
            </a:avLst>
          </a:prstGeom>
          <a:solidFill>
            <a:srgbClr val="FF0000"/>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latin typeface="+mn-lt"/>
              <a:ea typeface="+mn-ea"/>
              <a:cs typeface="+mn-cs"/>
              <a:sym typeface="Verdana"/>
            </a:endParaRPr>
          </a:p>
        </p:txBody>
      </p:sp>
    </p:spTree>
    <p:extLst>
      <p:ext uri="{BB962C8B-B14F-4D97-AF65-F5344CB8AC3E}">
        <p14:creationId xmlns:p14="http://schemas.microsoft.com/office/powerpoint/2010/main" val="220977921"/>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 name="Rectangle"/>
          <p:cNvSpPr/>
          <p:nvPr/>
        </p:nvSpPr>
        <p:spPr>
          <a:xfrm>
            <a:off x="1922010" y="-4113827"/>
            <a:ext cx="6815048" cy="9638424"/>
          </a:xfrm>
          <a:prstGeom prst="rect">
            <a:avLst/>
          </a:prstGeom>
          <a:solidFill>
            <a:srgbClr val="FFFFFF"/>
          </a:solidFill>
          <a:ln w="38100">
            <a:solidFill>
              <a:srgbClr val="000000"/>
            </a:solidFill>
            <a:miter/>
          </a:ln>
        </p:spPr>
        <p:txBody>
          <a:bodyPr lIns="45719" rIns="45719" anchor="ctr"/>
          <a:lstStyle/>
          <a:p>
            <a:endParaRPr/>
          </a:p>
        </p:txBody>
      </p:sp>
      <p:sp>
        <p:nvSpPr>
          <p:cNvPr id="265" name="Circle"/>
          <p:cNvSpPr/>
          <p:nvPr/>
        </p:nvSpPr>
        <p:spPr>
          <a:xfrm>
            <a:off x="5262196" y="4486129"/>
            <a:ext cx="134676" cy="134517"/>
          </a:xfrm>
          <a:prstGeom prst="ellipse">
            <a:avLst/>
          </a:prstGeom>
          <a:solidFill>
            <a:srgbClr val="000000"/>
          </a:solidFill>
          <a:ln w="12700">
            <a:solidFill>
              <a:srgbClr val="000000"/>
            </a:solidFill>
            <a:miter/>
          </a:ln>
        </p:spPr>
        <p:txBody>
          <a:bodyPr lIns="45719" rIns="45719" anchor="ctr"/>
          <a:lstStyle/>
          <a:p>
            <a:endParaRPr/>
          </a:p>
        </p:txBody>
      </p:sp>
      <p:cxnSp>
        <p:nvCxnSpPr>
          <p:cNvPr id="24" name="Straight Connector 23"/>
          <p:cNvCxnSpPr/>
          <p:nvPr/>
        </p:nvCxnSpPr>
        <p:spPr>
          <a:xfrm>
            <a:off x="2792627" y="5053914"/>
            <a:ext cx="5016843" cy="0"/>
          </a:xfrm>
          <a:prstGeom prst="line">
            <a:avLst/>
          </a:prstGeom>
          <a:noFill/>
          <a:ln w="19050" cap="flat">
            <a:solidFill>
              <a:schemeClr val="accent1"/>
            </a:solidFill>
            <a:prstDash val="solid"/>
            <a:miter lim="800000"/>
          </a:ln>
          <a:effectLst/>
          <a:sp3d/>
        </p:spPr>
        <p:style>
          <a:lnRef idx="0">
            <a:scrgbClr r="0" g="0" b="0"/>
          </a:lnRef>
          <a:fillRef idx="0">
            <a:scrgbClr r="0" g="0" b="0"/>
          </a:fillRef>
          <a:effectRef idx="0">
            <a:scrgbClr r="0" g="0" b="0"/>
          </a:effectRef>
          <a:fontRef idx="none"/>
        </p:style>
      </p:cxnSp>
      <p:cxnSp>
        <p:nvCxnSpPr>
          <p:cNvPr id="25" name="Straight Connector 24"/>
          <p:cNvCxnSpPr/>
          <p:nvPr/>
        </p:nvCxnSpPr>
        <p:spPr>
          <a:xfrm flipV="1">
            <a:off x="3615080" y="4505331"/>
            <a:ext cx="4642022" cy="869092"/>
          </a:xfrm>
          <a:prstGeom prst="line">
            <a:avLst/>
          </a:prstGeom>
          <a:noFill/>
          <a:ln w="19050" cap="flat">
            <a:solidFill>
              <a:schemeClr val="accent1"/>
            </a:solidFill>
            <a:prstDash val="solid"/>
            <a:miter lim="800000"/>
          </a:ln>
          <a:effectLst/>
          <a:sp3d/>
        </p:spPr>
        <p:style>
          <a:lnRef idx="0">
            <a:scrgbClr r="0" g="0" b="0"/>
          </a:lnRef>
          <a:fillRef idx="0">
            <a:scrgbClr r="0" g="0" b="0"/>
          </a:fillRef>
          <a:effectRef idx="0">
            <a:scrgbClr r="0" g="0" b="0"/>
          </a:effectRef>
          <a:fontRef idx="none"/>
        </p:style>
      </p:cxnSp>
      <p:cxnSp>
        <p:nvCxnSpPr>
          <p:cNvPr id="26" name="Straight Connector 25"/>
          <p:cNvCxnSpPr/>
          <p:nvPr/>
        </p:nvCxnSpPr>
        <p:spPr>
          <a:xfrm flipV="1">
            <a:off x="5709175" y="3694487"/>
            <a:ext cx="1589765" cy="1616597"/>
          </a:xfrm>
          <a:prstGeom prst="line">
            <a:avLst/>
          </a:prstGeom>
          <a:noFill/>
          <a:ln w="19050" cap="flat">
            <a:solidFill>
              <a:schemeClr val="accent1"/>
            </a:solidFill>
            <a:prstDash val="solid"/>
            <a:miter lim="800000"/>
          </a:ln>
          <a:effectLst/>
          <a:sp3d/>
        </p:spPr>
        <p:style>
          <a:lnRef idx="0">
            <a:scrgbClr r="0" g="0" b="0"/>
          </a:lnRef>
          <a:fillRef idx="0">
            <a:scrgbClr r="0" g="0" b="0"/>
          </a:fillRef>
          <a:effectRef idx="0">
            <a:scrgbClr r="0" g="0" b="0"/>
          </a:effectRef>
          <a:fontRef idx="none"/>
        </p:style>
      </p:cxnSp>
      <p:cxnSp>
        <p:nvCxnSpPr>
          <p:cNvPr id="27" name="Straight Connector 26"/>
          <p:cNvCxnSpPr/>
          <p:nvPr/>
        </p:nvCxnSpPr>
        <p:spPr>
          <a:xfrm>
            <a:off x="2710205" y="4378530"/>
            <a:ext cx="2925521" cy="810679"/>
          </a:xfrm>
          <a:prstGeom prst="line">
            <a:avLst/>
          </a:prstGeom>
          <a:noFill/>
          <a:ln w="19050" cap="flat">
            <a:solidFill>
              <a:schemeClr val="accent1"/>
            </a:solidFill>
            <a:prstDash val="solid"/>
            <a:miter lim="800000"/>
          </a:ln>
          <a:effectLst/>
          <a:sp3d/>
        </p:spPr>
        <p:style>
          <a:lnRef idx="0">
            <a:scrgbClr r="0" g="0" b="0"/>
          </a:lnRef>
          <a:fillRef idx="0">
            <a:scrgbClr r="0" g="0" b="0"/>
          </a:fillRef>
          <a:effectRef idx="0">
            <a:scrgbClr r="0" g="0" b="0"/>
          </a:effectRef>
          <a:fontRef idx="none"/>
        </p:style>
      </p:cxnSp>
      <p:cxnSp>
        <p:nvCxnSpPr>
          <p:cNvPr id="28" name="Straight Connector 27"/>
          <p:cNvCxnSpPr/>
          <p:nvPr/>
        </p:nvCxnSpPr>
        <p:spPr>
          <a:xfrm>
            <a:off x="3073001" y="3729161"/>
            <a:ext cx="2244116" cy="1614019"/>
          </a:xfrm>
          <a:prstGeom prst="line">
            <a:avLst/>
          </a:prstGeom>
          <a:noFill/>
          <a:ln w="19050" cap="flat">
            <a:solidFill>
              <a:schemeClr val="accent1"/>
            </a:solidFill>
            <a:prstDash val="solid"/>
            <a:miter lim="800000"/>
          </a:ln>
          <a:effectLst/>
          <a:sp3d/>
        </p:spPr>
        <p:style>
          <a:lnRef idx="0">
            <a:scrgbClr r="0" g="0" b="0"/>
          </a:lnRef>
          <a:fillRef idx="0">
            <a:scrgbClr r="0" g="0" b="0"/>
          </a:fillRef>
          <a:effectRef idx="0">
            <a:scrgbClr r="0" g="0" b="0"/>
          </a:effectRef>
          <a:fontRef idx="none"/>
        </p:style>
      </p:cxnSp>
      <p:cxnSp>
        <p:nvCxnSpPr>
          <p:cNvPr id="29" name="Straight Connector 28"/>
          <p:cNvCxnSpPr/>
          <p:nvPr/>
        </p:nvCxnSpPr>
        <p:spPr>
          <a:xfrm>
            <a:off x="3155091" y="2994564"/>
            <a:ext cx="1375140" cy="2298574"/>
          </a:xfrm>
          <a:prstGeom prst="line">
            <a:avLst/>
          </a:prstGeom>
          <a:noFill/>
          <a:ln w="19050" cap="flat">
            <a:solidFill>
              <a:schemeClr val="accent1"/>
            </a:solidFill>
            <a:prstDash val="solid"/>
            <a:miter lim="800000"/>
          </a:ln>
          <a:effectLst/>
          <a:sp3d/>
        </p:spPr>
        <p:style>
          <a:lnRef idx="0">
            <a:scrgbClr r="0" g="0" b="0"/>
          </a:lnRef>
          <a:fillRef idx="0">
            <a:scrgbClr r="0" g="0" b="0"/>
          </a:fillRef>
          <a:effectRef idx="0">
            <a:scrgbClr r="0" g="0" b="0"/>
          </a:effectRef>
          <a:fontRef idx="none"/>
        </p:style>
      </p:cxnSp>
      <p:cxnSp>
        <p:nvCxnSpPr>
          <p:cNvPr id="30" name="Straight Connector 29"/>
          <p:cNvCxnSpPr/>
          <p:nvPr/>
        </p:nvCxnSpPr>
        <p:spPr>
          <a:xfrm flipH="1">
            <a:off x="6226416" y="2986216"/>
            <a:ext cx="1314883" cy="2276759"/>
          </a:xfrm>
          <a:prstGeom prst="line">
            <a:avLst/>
          </a:prstGeom>
          <a:noFill/>
          <a:ln w="19050" cap="flat">
            <a:solidFill>
              <a:schemeClr val="accent1"/>
            </a:solidFill>
            <a:prstDash val="solid"/>
            <a:miter lim="800000"/>
          </a:ln>
          <a:effectLst/>
          <a:sp3d/>
        </p:spPr>
        <p:style>
          <a:lnRef idx="0">
            <a:scrgbClr r="0" g="0" b="0"/>
          </a:lnRef>
          <a:fillRef idx="0">
            <a:scrgbClr r="0" g="0" b="0"/>
          </a:fillRef>
          <a:effectRef idx="0">
            <a:scrgbClr r="0" g="0" b="0"/>
          </a:effectRef>
          <a:fontRef idx="none"/>
        </p:style>
      </p:cxnSp>
      <p:cxnSp>
        <p:nvCxnSpPr>
          <p:cNvPr id="32" name="Straight Connector 31"/>
          <p:cNvCxnSpPr/>
          <p:nvPr/>
        </p:nvCxnSpPr>
        <p:spPr>
          <a:xfrm>
            <a:off x="5317902" y="-1272746"/>
            <a:ext cx="18995" cy="6788514"/>
          </a:xfrm>
          <a:prstGeom prst="line">
            <a:avLst/>
          </a:prstGeom>
          <a:noFill/>
          <a:ln w="19050" cap="flat">
            <a:solidFill>
              <a:schemeClr val="tx1"/>
            </a:solidFill>
            <a:prstDash val="dash"/>
            <a:miter lim="800000"/>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2821520353"/>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 name="Rectangle"/>
          <p:cNvSpPr/>
          <p:nvPr/>
        </p:nvSpPr>
        <p:spPr>
          <a:xfrm>
            <a:off x="1922010" y="-4113827"/>
            <a:ext cx="6815048" cy="9638424"/>
          </a:xfrm>
          <a:prstGeom prst="rect">
            <a:avLst/>
          </a:prstGeom>
          <a:solidFill>
            <a:srgbClr val="FFFFFF"/>
          </a:solidFill>
          <a:ln w="38100">
            <a:solidFill>
              <a:srgbClr val="000000"/>
            </a:solidFill>
            <a:miter/>
          </a:ln>
        </p:spPr>
        <p:txBody>
          <a:bodyPr lIns="45719" rIns="45719" anchor="ctr"/>
          <a:lstStyle/>
          <a:p>
            <a:endParaRPr/>
          </a:p>
        </p:txBody>
      </p:sp>
      <p:sp>
        <p:nvSpPr>
          <p:cNvPr id="265" name="Circle"/>
          <p:cNvSpPr/>
          <p:nvPr/>
        </p:nvSpPr>
        <p:spPr>
          <a:xfrm>
            <a:off x="5262196" y="4486129"/>
            <a:ext cx="134676" cy="134517"/>
          </a:xfrm>
          <a:prstGeom prst="ellipse">
            <a:avLst/>
          </a:prstGeom>
          <a:solidFill>
            <a:srgbClr val="000000"/>
          </a:solidFill>
          <a:ln w="12700">
            <a:solidFill>
              <a:srgbClr val="000000"/>
            </a:solidFill>
            <a:miter/>
          </a:ln>
        </p:spPr>
        <p:txBody>
          <a:bodyPr lIns="45719" rIns="45719" anchor="ctr"/>
          <a:lstStyle/>
          <a:p>
            <a:endParaRPr/>
          </a:p>
        </p:txBody>
      </p:sp>
      <p:cxnSp>
        <p:nvCxnSpPr>
          <p:cNvPr id="3" name="Straight Connector 2"/>
          <p:cNvCxnSpPr/>
          <p:nvPr/>
        </p:nvCxnSpPr>
        <p:spPr>
          <a:xfrm>
            <a:off x="2792627" y="5053914"/>
            <a:ext cx="5016843" cy="0"/>
          </a:xfrm>
          <a:prstGeom prst="line">
            <a:avLst/>
          </a:prstGeom>
          <a:noFill/>
          <a:ln w="19050" cap="flat">
            <a:solidFill>
              <a:schemeClr val="accent1"/>
            </a:solidFill>
            <a:prstDash val="solid"/>
            <a:miter lim="800000"/>
          </a:ln>
          <a:effectLst/>
          <a:sp3d/>
        </p:spPr>
        <p:style>
          <a:lnRef idx="0">
            <a:scrgbClr r="0" g="0" b="0"/>
          </a:lnRef>
          <a:fillRef idx="0">
            <a:scrgbClr r="0" g="0" b="0"/>
          </a:fillRef>
          <a:effectRef idx="0">
            <a:scrgbClr r="0" g="0" b="0"/>
          </a:effectRef>
          <a:fontRef idx="none"/>
        </p:style>
      </p:cxnSp>
      <p:cxnSp>
        <p:nvCxnSpPr>
          <p:cNvPr id="8" name="Straight Connector 7"/>
          <p:cNvCxnSpPr/>
          <p:nvPr/>
        </p:nvCxnSpPr>
        <p:spPr>
          <a:xfrm flipV="1">
            <a:off x="3615080" y="4505331"/>
            <a:ext cx="4642022" cy="869092"/>
          </a:xfrm>
          <a:prstGeom prst="line">
            <a:avLst/>
          </a:prstGeom>
          <a:noFill/>
          <a:ln w="19050" cap="flat">
            <a:solidFill>
              <a:schemeClr val="accent1"/>
            </a:solidFill>
            <a:prstDash val="solid"/>
            <a:miter lim="800000"/>
          </a:ln>
          <a:effectLst/>
          <a:sp3d/>
        </p:spPr>
        <p:style>
          <a:lnRef idx="0">
            <a:scrgbClr r="0" g="0" b="0"/>
          </a:lnRef>
          <a:fillRef idx="0">
            <a:scrgbClr r="0" g="0" b="0"/>
          </a:fillRef>
          <a:effectRef idx="0">
            <a:scrgbClr r="0" g="0" b="0"/>
          </a:effectRef>
          <a:fontRef idx="none"/>
        </p:style>
      </p:cxnSp>
      <p:cxnSp>
        <p:nvCxnSpPr>
          <p:cNvPr id="10" name="Straight Connector 9"/>
          <p:cNvCxnSpPr/>
          <p:nvPr/>
        </p:nvCxnSpPr>
        <p:spPr>
          <a:xfrm flipV="1">
            <a:off x="5709175" y="3694487"/>
            <a:ext cx="1589765" cy="1616597"/>
          </a:xfrm>
          <a:prstGeom prst="line">
            <a:avLst/>
          </a:prstGeom>
          <a:noFill/>
          <a:ln w="19050" cap="flat">
            <a:solidFill>
              <a:schemeClr val="accent1"/>
            </a:solidFill>
            <a:prstDash val="solid"/>
            <a:miter lim="800000"/>
          </a:ln>
          <a:effectLst/>
          <a:sp3d/>
        </p:spPr>
        <p:style>
          <a:lnRef idx="0">
            <a:scrgbClr r="0" g="0" b="0"/>
          </a:lnRef>
          <a:fillRef idx="0">
            <a:scrgbClr r="0" g="0" b="0"/>
          </a:fillRef>
          <a:effectRef idx="0">
            <a:scrgbClr r="0" g="0" b="0"/>
          </a:effectRef>
          <a:fontRef idx="none"/>
        </p:style>
      </p:cxnSp>
      <p:cxnSp>
        <p:nvCxnSpPr>
          <p:cNvPr id="15" name="Straight Connector 14"/>
          <p:cNvCxnSpPr/>
          <p:nvPr/>
        </p:nvCxnSpPr>
        <p:spPr>
          <a:xfrm>
            <a:off x="2710205" y="4378530"/>
            <a:ext cx="2925521" cy="810679"/>
          </a:xfrm>
          <a:prstGeom prst="line">
            <a:avLst/>
          </a:prstGeom>
          <a:noFill/>
          <a:ln w="19050" cap="flat">
            <a:solidFill>
              <a:schemeClr val="accent1"/>
            </a:solidFill>
            <a:prstDash val="solid"/>
            <a:miter lim="800000"/>
          </a:ln>
          <a:effectLst/>
          <a:sp3d/>
        </p:spPr>
        <p:style>
          <a:lnRef idx="0">
            <a:scrgbClr r="0" g="0" b="0"/>
          </a:lnRef>
          <a:fillRef idx="0">
            <a:scrgbClr r="0" g="0" b="0"/>
          </a:fillRef>
          <a:effectRef idx="0">
            <a:scrgbClr r="0" g="0" b="0"/>
          </a:effectRef>
          <a:fontRef idx="none"/>
        </p:style>
      </p:cxnSp>
      <p:cxnSp>
        <p:nvCxnSpPr>
          <p:cNvPr id="18" name="Straight Connector 17"/>
          <p:cNvCxnSpPr/>
          <p:nvPr/>
        </p:nvCxnSpPr>
        <p:spPr>
          <a:xfrm>
            <a:off x="3073001" y="3729161"/>
            <a:ext cx="2244116" cy="1614019"/>
          </a:xfrm>
          <a:prstGeom prst="line">
            <a:avLst/>
          </a:prstGeom>
          <a:noFill/>
          <a:ln w="19050" cap="flat">
            <a:solidFill>
              <a:schemeClr val="accent1"/>
            </a:solidFill>
            <a:prstDash val="solid"/>
            <a:miter lim="800000"/>
          </a:ln>
          <a:effectLst/>
          <a:sp3d/>
        </p:spPr>
        <p:style>
          <a:lnRef idx="0">
            <a:scrgbClr r="0" g="0" b="0"/>
          </a:lnRef>
          <a:fillRef idx="0">
            <a:scrgbClr r="0" g="0" b="0"/>
          </a:fillRef>
          <a:effectRef idx="0">
            <a:scrgbClr r="0" g="0" b="0"/>
          </a:effectRef>
          <a:fontRef idx="none"/>
        </p:style>
      </p:cxnSp>
      <p:cxnSp>
        <p:nvCxnSpPr>
          <p:cNvPr id="11" name="Straight Connector 10"/>
          <p:cNvCxnSpPr/>
          <p:nvPr/>
        </p:nvCxnSpPr>
        <p:spPr>
          <a:xfrm>
            <a:off x="3155091" y="2994564"/>
            <a:ext cx="1375140" cy="2298574"/>
          </a:xfrm>
          <a:prstGeom prst="line">
            <a:avLst/>
          </a:prstGeom>
          <a:noFill/>
          <a:ln w="19050" cap="flat">
            <a:solidFill>
              <a:schemeClr val="accent1"/>
            </a:solidFill>
            <a:prstDash val="solid"/>
            <a:miter lim="800000"/>
          </a:ln>
          <a:effectLst/>
          <a:sp3d/>
        </p:spPr>
        <p:style>
          <a:lnRef idx="0">
            <a:scrgbClr r="0" g="0" b="0"/>
          </a:lnRef>
          <a:fillRef idx="0">
            <a:scrgbClr r="0" g="0" b="0"/>
          </a:fillRef>
          <a:effectRef idx="0">
            <a:scrgbClr r="0" g="0" b="0"/>
          </a:effectRef>
          <a:fontRef idx="none"/>
        </p:style>
      </p:cxnSp>
      <p:cxnSp>
        <p:nvCxnSpPr>
          <p:cNvPr id="12" name="Straight Connector 11"/>
          <p:cNvCxnSpPr/>
          <p:nvPr/>
        </p:nvCxnSpPr>
        <p:spPr>
          <a:xfrm flipH="1">
            <a:off x="6226416" y="2986216"/>
            <a:ext cx="1314883" cy="2276759"/>
          </a:xfrm>
          <a:prstGeom prst="line">
            <a:avLst/>
          </a:prstGeom>
          <a:noFill/>
          <a:ln w="19050" cap="flat">
            <a:solidFill>
              <a:schemeClr val="accent1"/>
            </a:solidFill>
            <a:prstDash val="solid"/>
            <a:miter lim="800000"/>
          </a:ln>
          <a:effectLst/>
          <a:sp3d/>
        </p:spPr>
        <p:style>
          <a:lnRef idx="0">
            <a:scrgbClr r="0" g="0" b="0"/>
          </a:lnRef>
          <a:fillRef idx="0">
            <a:scrgbClr r="0" g="0" b="0"/>
          </a:fillRef>
          <a:effectRef idx="0">
            <a:scrgbClr r="0" g="0" b="0"/>
          </a:effectRef>
          <a:fontRef idx="none"/>
        </p:style>
      </p:cxnSp>
      <p:sp>
        <p:nvSpPr>
          <p:cNvPr id="5" name="TextBox 4"/>
          <p:cNvSpPr txBox="1"/>
          <p:nvPr/>
        </p:nvSpPr>
        <p:spPr>
          <a:xfrm>
            <a:off x="4195059" y="3303908"/>
            <a:ext cx="928539"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r" defTabSz="9144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a:ln>
                  <a:noFill/>
                </a:ln>
                <a:solidFill>
                  <a:srgbClr val="000000"/>
                </a:solidFill>
                <a:effectLst/>
                <a:uFillTx/>
                <a:latin typeface="+mn-lt"/>
                <a:ea typeface="+mn-ea"/>
                <a:cs typeface="+mn-cs"/>
                <a:sym typeface="Verdana"/>
              </a:rPr>
              <a:t>Focus</a:t>
            </a:r>
          </a:p>
        </p:txBody>
      </p:sp>
      <p:cxnSp>
        <p:nvCxnSpPr>
          <p:cNvPr id="16" name="Straight Connector 15"/>
          <p:cNvCxnSpPr/>
          <p:nvPr/>
        </p:nvCxnSpPr>
        <p:spPr>
          <a:xfrm>
            <a:off x="5327427" y="-1272746"/>
            <a:ext cx="18995" cy="6788514"/>
          </a:xfrm>
          <a:prstGeom prst="line">
            <a:avLst/>
          </a:prstGeom>
          <a:noFill/>
          <a:ln w="19050" cap="flat">
            <a:solidFill>
              <a:schemeClr val="tx1"/>
            </a:solidFill>
            <a:prstDash val="dash"/>
            <a:miter lim="800000"/>
          </a:ln>
          <a:effectLst/>
          <a:sp3d/>
        </p:spPr>
        <p:style>
          <a:lnRef idx="0">
            <a:scrgbClr r="0" g="0" b="0"/>
          </a:lnRef>
          <a:fillRef idx="0">
            <a:scrgbClr r="0" g="0" b="0"/>
          </a:fillRef>
          <a:effectRef idx="0">
            <a:scrgbClr r="0" g="0" b="0"/>
          </a:effectRef>
          <a:fontRef idx="none"/>
        </p:style>
      </p:cxnSp>
      <p:sp>
        <p:nvSpPr>
          <p:cNvPr id="19" name="TextBox 18"/>
          <p:cNvSpPr txBox="1"/>
          <p:nvPr/>
        </p:nvSpPr>
        <p:spPr>
          <a:xfrm>
            <a:off x="2328357" y="700600"/>
            <a:ext cx="1724659" cy="369330"/>
          </a:xfrm>
          <a:prstGeom prst="rect">
            <a:avLst/>
          </a:prstGeom>
          <a:no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a:ln>
                  <a:noFill/>
                </a:ln>
                <a:solidFill>
                  <a:srgbClr val="000000"/>
                </a:solidFill>
                <a:effectLst/>
                <a:uFillTx/>
                <a:latin typeface="+mn-lt"/>
                <a:ea typeface="+mn-ea"/>
                <a:cs typeface="+mn-cs"/>
                <a:sym typeface="Verdana"/>
              </a:rPr>
              <a:t>Parabola</a:t>
            </a:r>
          </a:p>
        </p:txBody>
      </p:sp>
      <p:sp>
        <p:nvSpPr>
          <p:cNvPr id="20" name="TextBox 19"/>
          <p:cNvSpPr txBox="1"/>
          <p:nvPr/>
        </p:nvSpPr>
        <p:spPr>
          <a:xfrm>
            <a:off x="5693934" y="3919707"/>
            <a:ext cx="928539"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defTabSz="9144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a:ln>
                  <a:noFill/>
                </a:ln>
                <a:solidFill>
                  <a:srgbClr val="000000"/>
                </a:solidFill>
                <a:effectLst/>
                <a:uFillTx/>
                <a:latin typeface="+mn-lt"/>
                <a:ea typeface="+mn-ea"/>
                <a:cs typeface="+mn-cs"/>
                <a:sym typeface="Verdana"/>
              </a:rPr>
              <a:t>Vertex</a:t>
            </a:r>
          </a:p>
        </p:txBody>
      </p:sp>
      <p:sp>
        <p:nvSpPr>
          <p:cNvPr id="21" name="TextBox 20"/>
          <p:cNvSpPr txBox="1"/>
          <p:nvPr/>
        </p:nvSpPr>
        <p:spPr>
          <a:xfrm>
            <a:off x="5584447" y="705385"/>
            <a:ext cx="2129066"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r" defTabSz="914400" rtl="0" fontAlgn="auto" latinLnBrk="0" hangingPunct="0">
              <a:lnSpc>
                <a:spcPct val="100000"/>
              </a:lnSpc>
              <a:spcBef>
                <a:spcPts val="0"/>
              </a:spcBef>
              <a:spcAft>
                <a:spcPts val="0"/>
              </a:spcAft>
              <a:buClrTx/>
              <a:buSzTx/>
              <a:buFontTx/>
              <a:buNone/>
              <a:tabLst/>
            </a:pPr>
            <a:r>
              <a:rPr lang="en-GB" dirty="0"/>
              <a:t>Axis of symmetry</a:t>
            </a:r>
            <a:endParaRPr kumimoji="0" lang="en-GB" sz="1800" b="0" i="0" u="none" strike="noStrike" cap="none" spc="0" normalizeH="0" baseline="0" dirty="0">
              <a:ln>
                <a:noFill/>
              </a:ln>
              <a:solidFill>
                <a:srgbClr val="000000"/>
              </a:solidFill>
              <a:effectLst/>
              <a:uFillTx/>
              <a:latin typeface="+mn-lt"/>
              <a:ea typeface="+mn-ea"/>
              <a:cs typeface="+mn-cs"/>
              <a:sym typeface="Verdana"/>
            </a:endParaRPr>
          </a:p>
        </p:txBody>
      </p:sp>
      <p:sp>
        <p:nvSpPr>
          <p:cNvPr id="22" name="TextBox 21"/>
          <p:cNvSpPr txBox="1"/>
          <p:nvPr/>
        </p:nvSpPr>
        <p:spPr>
          <a:xfrm>
            <a:off x="6993925" y="5155118"/>
            <a:ext cx="1455124"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r" defTabSz="9144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err="1">
                <a:ln>
                  <a:noFill/>
                </a:ln>
                <a:solidFill>
                  <a:srgbClr val="000000"/>
                </a:solidFill>
                <a:effectLst/>
                <a:uFillTx/>
                <a:latin typeface="+mn-lt"/>
                <a:ea typeface="+mn-ea"/>
                <a:cs typeface="+mn-cs"/>
                <a:sym typeface="Verdana"/>
              </a:rPr>
              <a:t>Directrix</a:t>
            </a:r>
            <a:endParaRPr kumimoji="0" lang="en-GB" sz="1800" b="0" i="0" u="none" strike="noStrike" cap="none" spc="0" normalizeH="0" baseline="0" dirty="0">
              <a:ln>
                <a:noFill/>
              </a:ln>
              <a:solidFill>
                <a:srgbClr val="000000"/>
              </a:solidFill>
              <a:effectLst/>
              <a:uFillTx/>
              <a:latin typeface="+mn-lt"/>
              <a:ea typeface="+mn-ea"/>
              <a:cs typeface="+mn-cs"/>
              <a:sym typeface="Verdana"/>
            </a:endParaRPr>
          </a:p>
        </p:txBody>
      </p:sp>
      <p:cxnSp>
        <p:nvCxnSpPr>
          <p:cNvPr id="14" name="Straight Arrow Connector 13"/>
          <p:cNvCxnSpPr/>
          <p:nvPr/>
        </p:nvCxnSpPr>
        <p:spPr>
          <a:xfrm flipH="1">
            <a:off x="5346422" y="1100079"/>
            <a:ext cx="948811" cy="558998"/>
          </a:xfrm>
          <a:prstGeom prst="straightConnector1">
            <a:avLst/>
          </a:prstGeom>
          <a:noFill/>
          <a:ln w="19050" cap="flat">
            <a:solidFill>
              <a:schemeClr val="tx1"/>
            </a:solidFill>
            <a:prstDash val="solid"/>
            <a:miter lim="800000"/>
            <a:headEnd type="none" w="med" len="med"/>
            <a:tailEnd type="arrow" w="med" len="med"/>
          </a:ln>
          <a:effectLst/>
          <a:sp3d/>
        </p:spPr>
        <p:style>
          <a:lnRef idx="0">
            <a:scrgbClr r="0" g="0" b="0"/>
          </a:lnRef>
          <a:fillRef idx="0">
            <a:scrgbClr r="0" g="0" b="0"/>
          </a:fillRef>
          <a:effectRef idx="0">
            <a:scrgbClr r="0" g="0" b="0"/>
          </a:effectRef>
          <a:fontRef idx="none"/>
        </p:style>
      </p:cxnSp>
      <p:cxnSp>
        <p:nvCxnSpPr>
          <p:cNvPr id="24" name="Straight Arrow Connector 23"/>
          <p:cNvCxnSpPr/>
          <p:nvPr/>
        </p:nvCxnSpPr>
        <p:spPr>
          <a:xfrm>
            <a:off x="4659328" y="3687048"/>
            <a:ext cx="586181" cy="770664"/>
          </a:xfrm>
          <a:prstGeom prst="straightConnector1">
            <a:avLst/>
          </a:prstGeom>
          <a:noFill/>
          <a:ln w="19050" cap="flat">
            <a:solidFill>
              <a:schemeClr val="tx1"/>
            </a:solidFill>
            <a:prstDash val="solid"/>
            <a:miter lim="800000"/>
            <a:headEnd type="none" w="med" len="med"/>
            <a:tailEnd type="arrow" w="med" len="med"/>
          </a:ln>
          <a:effectLst/>
          <a:sp3d/>
        </p:spPr>
        <p:style>
          <a:lnRef idx="0">
            <a:scrgbClr r="0" g="0" b="0"/>
          </a:lnRef>
          <a:fillRef idx="0">
            <a:scrgbClr r="0" g="0" b="0"/>
          </a:fillRef>
          <a:effectRef idx="0">
            <a:scrgbClr r="0" g="0" b="0"/>
          </a:effectRef>
          <a:fontRef idx="none"/>
        </p:style>
      </p:cxnSp>
      <p:cxnSp>
        <p:nvCxnSpPr>
          <p:cNvPr id="26" name="Straight Arrow Connector 25"/>
          <p:cNvCxnSpPr/>
          <p:nvPr/>
        </p:nvCxnSpPr>
        <p:spPr>
          <a:xfrm flipH="1">
            <a:off x="5407165" y="4284406"/>
            <a:ext cx="779312" cy="682921"/>
          </a:xfrm>
          <a:prstGeom prst="straightConnector1">
            <a:avLst/>
          </a:prstGeom>
          <a:noFill/>
          <a:ln w="19050" cap="flat">
            <a:solidFill>
              <a:schemeClr val="tx1"/>
            </a:solidFill>
            <a:prstDash val="solid"/>
            <a:miter lim="800000"/>
            <a:headEnd type="none" w="med" len="med"/>
            <a:tailEnd type="arrow" w="med" len="med"/>
          </a:ln>
          <a:effectLst/>
          <a:sp3d/>
        </p:spPr>
        <p:style>
          <a:lnRef idx="0">
            <a:scrgbClr r="0" g="0" b="0"/>
          </a:lnRef>
          <a:fillRef idx="0">
            <a:scrgbClr r="0" g="0" b="0"/>
          </a:fillRef>
          <a:effectRef idx="0">
            <a:scrgbClr r="0" g="0" b="0"/>
          </a:effectRef>
          <a:fontRef idx="none"/>
        </p:style>
      </p:cxnSp>
      <p:sp>
        <p:nvSpPr>
          <p:cNvPr id="29" name="Connection Line"/>
          <p:cNvSpPr/>
          <p:nvPr/>
        </p:nvSpPr>
        <p:spPr>
          <a:xfrm rot="10800000">
            <a:off x="3455457" y="3442755"/>
            <a:ext cx="3773246" cy="1570078"/>
          </a:xfrm>
          <a:custGeom>
            <a:avLst/>
            <a:gdLst/>
            <a:ahLst/>
            <a:cxnLst>
              <a:cxn ang="0">
                <a:pos x="wd2" y="hd2"/>
              </a:cxn>
              <a:cxn ang="5400000">
                <a:pos x="wd2" y="hd2"/>
              </a:cxn>
              <a:cxn ang="10800000">
                <a:pos x="wd2" y="hd2"/>
              </a:cxn>
              <a:cxn ang="16200000">
                <a:pos x="wd2" y="hd2"/>
              </a:cxn>
            </a:cxnLst>
            <a:rect l="0" t="0" r="r" b="b"/>
            <a:pathLst>
              <a:path w="21600" h="16204" extrusionOk="0">
                <a:moveTo>
                  <a:pt x="0" y="16204"/>
                </a:moveTo>
                <a:cubicBezTo>
                  <a:pt x="6991" y="-5083"/>
                  <a:pt x="14191" y="-5396"/>
                  <a:pt x="21600" y="15264"/>
                </a:cubicBezTo>
              </a:path>
            </a:pathLst>
          </a:custGeom>
          <a:noFill/>
          <a:ln w="63500" cap="flat">
            <a:solidFill>
              <a:srgbClr val="C00000"/>
            </a:solidFill>
            <a:prstDash val="solid"/>
            <a:miter lim="800000"/>
          </a:ln>
          <a:effectLst/>
        </p:spPr>
        <p:txBody>
          <a:bodyPr/>
          <a:lstStyle/>
          <a:p>
            <a:endParaRPr/>
          </a:p>
        </p:txBody>
      </p:sp>
      <p:sp>
        <p:nvSpPr>
          <p:cNvPr id="25" name="Oval 24"/>
          <p:cNvSpPr/>
          <p:nvPr/>
        </p:nvSpPr>
        <p:spPr>
          <a:xfrm>
            <a:off x="5266379" y="4954970"/>
            <a:ext cx="136189" cy="147033"/>
          </a:xfrm>
          <a:prstGeom prst="ellipse">
            <a:avLst/>
          </a:prstGeom>
          <a:solidFill>
            <a:srgbClr val="FFFF00"/>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latin typeface="+mn-lt"/>
              <a:ea typeface="+mn-ea"/>
              <a:cs typeface="+mn-cs"/>
              <a:sym typeface="Verdana"/>
            </a:endParaRPr>
          </a:p>
        </p:txBody>
      </p:sp>
    </p:spTree>
    <p:extLst>
      <p:ext uri="{BB962C8B-B14F-4D97-AF65-F5344CB8AC3E}">
        <p14:creationId xmlns:p14="http://schemas.microsoft.com/office/powerpoint/2010/main" val="731244717"/>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844745" y="1108646"/>
            <a:ext cx="3145135" cy="2133416"/>
          </a:xfrm>
          <a:prstGeom prst="rect">
            <a:avLst/>
          </a:prstGeom>
        </p:spPr>
      </p:pic>
      <p:sp>
        <p:nvSpPr>
          <p:cNvPr id="7" name="TextBox 11"/>
          <p:cNvSpPr txBox="1"/>
          <p:nvPr/>
        </p:nvSpPr>
        <p:spPr>
          <a:xfrm>
            <a:off x="1531503" y="18617"/>
            <a:ext cx="7458378" cy="105092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marL="342900" indent="-342900">
              <a:lnSpc>
                <a:spcPct val="150000"/>
              </a:lnSpc>
              <a:buSzPct val="100000"/>
              <a:buFont typeface="Verdana"/>
              <a:buChar char="•"/>
              <a:defRPr sz="5100" b="1">
                <a:solidFill>
                  <a:srgbClr val="00ACAE"/>
                </a:solidFill>
              </a:defRPr>
            </a:lvl1pPr>
          </a:lstStyle>
          <a:p>
            <a:pPr marL="0" indent="0">
              <a:buNone/>
            </a:pPr>
            <a:r>
              <a:rPr lang="en-GB" sz="4800" dirty="0"/>
              <a:t>Parabolas in science</a:t>
            </a:r>
            <a:endParaRPr dirty="0"/>
          </a:p>
        </p:txBody>
      </p:sp>
      <p:grpSp>
        <p:nvGrpSpPr>
          <p:cNvPr id="271" name="Group 270"/>
          <p:cNvGrpSpPr/>
          <p:nvPr/>
        </p:nvGrpSpPr>
        <p:grpSpPr>
          <a:xfrm>
            <a:off x="1774703" y="1426347"/>
            <a:ext cx="1959627" cy="2658625"/>
            <a:chOff x="5362832" y="2384264"/>
            <a:chExt cx="1959627" cy="2658625"/>
          </a:xfrm>
        </p:grpSpPr>
        <p:sp>
          <p:nvSpPr>
            <p:cNvPr id="11" name="Connection Line"/>
            <p:cNvSpPr/>
            <p:nvPr/>
          </p:nvSpPr>
          <p:spPr>
            <a:xfrm rot="16200000">
              <a:off x="4682355" y="3064741"/>
              <a:ext cx="2658625" cy="1297671"/>
            </a:xfrm>
            <a:custGeom>
              <a:avLst/>
              <a:gdLst/>
              <a:ahLst/>
              <a:cxnLst>
                <a:cxn ang="0">
                  <a:pos x="wd2" y="hd2"/>
                </a:cxn>
                <a:cxn ang="5400000">
                  <a:pos x="wd2" y="hd2"/>
                </a:cxn>
                <a:cxn ang="10800000">
                  <a:pos x="wd2" y="hd2"/>
                </a:cxn>
                <a:cxn ang="16200000">
                  <a:pos x="wd2" y="hd2"/>
                </a:cxn>
              </a:cxnLst>
              <a:rect l="0" t="0" r="r" b="b"/>
              <a:pathLst>
                <a:path w="21600" h="16204" extrusionOk="0">
                  <a:moveTo>
                    <a:pt x="0" y="16204"/>
                  </a:moveTo>
                  <a:cubicBezTo>
                    <a:pt x="6991" y="-5083"/>
                    <a:pt x="14191" y="-5396"/>
                    <a:pt x="21600" y="15264"/>
                  </a:cubicBezTo>
                </a:path>
              </a:pathLst>
            </a:custGeom>
            <a:noFill/>
            <a:ln w="63500" cap="flat">
              <a:solidFill>
                <a:srgbClr val="000000"/>
              </a:solidFill>
              <a:prstDash val="solid"/>
              <a:miter lim="800000"/>
            </a:ln>
            <a:effectLst/>
          </p:spPr>
          <p:txBody>
            <a:bodyPr/>
            <a:lstStyle/>
            <a:p>
              <a:endParaRPr/>
            </a:p>
          </p:txBody>
        </p:sp>
        <p:sp>
          <p:nvSpPr>
            <p:cNvPr id="12" name="Circle"/>
            <p:cNvSpPr/>
            <p:nvPr/>
          </p:nvSpPr>
          <p:spPr>
            <a:xfrm>
              <a:off x="5744110" y="3646317"/>
              <a:ext cx="134676" cy="134517"/>
            </a:xfrm>
            <a:prstGeom prst="ellipse">
              <a:avLst/>
            </a:prstGeom>
            <a:solidFill>
              <a:srgbClr val="000000"/>
            </a:solidFill>
            <a:ln w="12700">
              <a:solidFill>
                <a:srgbClr val="000000"/>
              </a:solidFill>
              <a:miter/>
            </a:ln>
          </p:spPr>
          <p:txBody>
            <a:bodyPr lIns="45719" rIns="45719" anchor="ctr"/>
            <a:lstStyle/>
            <a:p>
              <a:endParaRPr/>
            </a:p>
          </p:txBody>
        </p:sp>
        <p:cxnSp>
          <p:nvCxnSpPr>
            <p:cNvPr id="6" name="Straight Connector 5"/>
            <p:cNvCxnSpPr/>
            <p:nvPr/>
          </p:nvCxnSpPr>
          <p:spPr>
            <a:xfrm>
              <a:off x="6264189" y="2631989"/>
              <a:ext cx="1058270" cy="0"/>
            </a:xfrm>
            <a:prstGeom prst="line">
              <a:avLst/>
            </a:prstGeom>
            <a:noFill/>
            <a:ln w="12700"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18" name="Straight Connector 17"/>
            <p:cNvCxnSpPr/>
            <p:nvPr/>
          </p:nvCxnSpPr>
          <p:spPr>
            <a:xfrm flipV="1">
              <a:off x="5911932" y="2879124"/>
              <a:ext cx="1381949" cy="4119"/>
            </a:xfrm>
            <a:prstGeom prst="line">
              <a:avLst/>
            </a:prstGeom>
            <a:noFill/>
            <a:ln w="12700"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19" name="Straight Connector 18"/>
            <p:cNvCxnSpPr/>
            <p:nvPr/>
          </p:nvCxnSpPr>
          <p:spPr>
            <a:xfrm flipV="1">
              <a:off x="5631592" y="3126259"/>
              <a:ext cx="1690867" cy="28832"/>
            </a:xfrm>
            <a:prstGeom prst="line">
              <a:avLst/>
            </a:prstGeom>
            <a:noFill/>
            <a:ln w="12700"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20" name="Straight Connector 19"/>
            <p:cNvCxnSpPr/>
            <p:nvPr/>
          </p:nvCxnSpPr>
          <p:spPr>
            <a:xfrm flipV="1">
              <a:off x="5482532" y="3385751"/>
              <a:ext cx="1839927" cy="4119"/>
            </a:xfrm>
            <a:prstGeom prst="line">
              <a:avLst/>
            </a:prstGeom>
            <a:noFill/>
            <a:ln w="12700"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21" name="Straight Connector 20"/>
            <p:cNvCxnSpPr/>
            <p:nvPr/>
          </p:nvCxnSpPr>
          <p:spPr>
            <a:xfrm flipV="1">
              <a:off x="5482532" y="4028304"/>
              <a:ext cx="1839927" cy="3784"/>
            </a:xfrm>
            <a:prstGeom prst="line">
              <a:avLst/>
            </a:prstGeom>
            <a:noFill/>
            <a:ln w="12700"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22" name="Straight Connector 21"/>
            <p:cNvCxnSpPr/>
            <p:nvPr/>
          </p:nvCxnSpPr>
          <p:spPr>
            <a:xfrm flipV="1">
              <a:off x="5656456" y="4263081"/>
              <a:ext cx="1666003" cy="8238"/>
            </a:xfrm>
            <a:prstGeom prst="line">
              <a:avLst/>
            </a:prstGeom>
            <a:noFill/>
            <a:ln w="12700"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23" name="Straight Connector 22"/>
            <p:cNvCxnSpPr/>
            <p:nvPr/>
          </p:nvCxnSpPr>
          <p:spPr>
            <a:xfrm flipV="1">
              <a:off x="5811448" y="4522573"/>
              <a:ext cx="1511011" cy="8237"/>
            </a:xfrm>
            <a:prstGeom prst="line">
              <a:avLst/>
            </a:prstGeom>
            <a:noFill/>
            <a:ln w="12700"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24" name="Straight Connector 23"/>
            <p:cNvCxnSpPr/>
            <p:nvPr/>
          </p:nvCxnSpPr>
          <p:spPr>
            <a:xfrm>
              <a:off x="6264189" y="4777946"/>
              <a:ext cx="1058270" cy="0"/>
            </a:xfrm>
            <a:prstGeom prst="line">
              <a:avLst/>
            </a:prstGeom>
            <a:noFill/>
            <a:ln w="12700"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27" name="Straight Connector 26"/>
            <p:cNvCxnSpPr>
              <a:endCxn id="12" idx="7"/>
            </p:cNvCxnSpPr>
            <p:nvPr/>
          </p:nvCxnSpPr>
          <p:spPr>
            <a:xfrm flipH="1">
              <a:off x="5859063" y="2631989"/>
              <a:ext cx="401001" cy="1034028"/>
            </a:xfrm>
            <a:prstGeom prst="line">
              <a:avLst/>
            </a:prstGeom>
            <a:noFill/>
            <a:ln w="12700"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33" name="Straight Connector 32"/>
            <p:cNvCxnSpPr>
              <a:endCxn id="12" idx="4"/>
            </p:cNvCxnSpPr>
            <p:nvPr/>
          </p:nvCxnSpPr>
          <p:spPr>
            <a:xfrm flipH="1">
              <a:off x="5811448" y="2879124"/>
              <a:ext cx="84940" cy="901710"/>
            </a:xfrm>
            <a:prstGeom prst="line">
              <a:avLst/>
            </a:prstGeom>
            <a:noFill/>
            <a:ln w="12700"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34" name="Straight Connector 33"/>
            <p:cNvCxnSpPr>
              <a:endCxn id="12" idx="4"/>
            </p:cNvCxnSpPr>
            <p:nvPr/>
          </p:nvCxnSpPr>
          <p:spPr>
            <a:xfrm>
              <a:off x="5639047" y="3149003"/>
              <a:ext cx="172401" cy="631831"/>
            </a:xfrm>
            <a:prstGeom prst="line">
              <a:avLst/>
            </a:prstGeom>
            <a:noFill/>
            <a:ln w="12700"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35" name="Straight Connector 34"/>
            <p:cNvCxnSpPr>
              <a:endCxn id="12" idx="5"/>
            </p:cNvCxnSpPr>
            <p:nvPr/>
          </p:nvCxnSpPr>
          <p:spPr>
            <a:xfrm>
              <a:off x="5464930" y="3385751"/>
              <a:ext cx="394133" cy="375383"/>
            </a:xfrm>
            <a:prstGeom prst="line">
              <a:avLst/>
            </a:prstGeom>
            <a:noFill/>
            <a:ln w="12700"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45" name="Straight Connector 44"/>
            <p:cNvCxnSpPr/>
            <p:nvPr/>
          </p:nvCxnSpPr>
          <p:spPr>
            <a:xfrm flipH="1" flipV="1">
              <a:off x="5859062" y="3771280"/>
              <a:ext cx="401001" cy="1034028"/>
            </a:xfrm>
            <a:prstGeom prst="line">
              <a:avLst/>
            </a:prstGeom>
            <a:noFill/>
            <a:ln w="12700"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46" name="Straight Connector 45"/>
            <p:cNvCxnSpPr/>
            <p:nvPr/>
          </p:nvCxnSpPr>
          <p:spPr>
            <a:xfrm flipH="1" flipV="1">
              <a:off x="5801618" y="3666017"/>
              <a:ext cx="84940" cy="901710"/>
            </a:xfrm>
            <a:prstGeom prst="line">
              <a:avLst/>
            </a:prstGeom>
            <a:noFill/>
            <a:ln w="12700"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47" name="Straight Connector 46"/>
            <p:cNvCxnSpPr/>
            <p:nvPr/>
          </p:nvCxnSpPr>
          <p:spPr>
            <a:xfrm flipV="1">
              <a:off x="5634922" y="3675878"/>
              <a:ext cx="172401" cy="631831"/>
            </a:xfrm>
            <a:prstGeom prst="line">
              <a:avLst/>
            </a:prstGeom>
            <a:noFill/>
            <a:ln w="12700"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48" name="Straight Connector 47"/>
            <p:cNvCxnSpPr/>
            <p:nvPr/>
          </p:nvCxnSpPr>
          <p:spPr>
            <a:xfrm flipV="1">
              <a:off x="5460805" y="3666017"/>
              <a:ext cx="394133" cy="375383"/>
            </a:xfrm>
            <a:prstGeom prst="line">
              <a:avLst/>
            </a:prstGeom>
            <a:noFill/>
            <a:ln w="12700" cap="flat">
              <a:solidFill>
                <a:schemeClr val="tx1"/>
              </a:solidFill>
              <a:prstDash val="solid"/>
              <a:miter lim="800000"/>
            </a:ln>
            <a:effectLst/>
            <a:sp3d/>
          </p:spPr>
          <p:style>
            <a:lnRef idx="0">
              <a:scrgbClr r="0" g="0" b="0"/>
            </a:lnRef>
            <a:fillRef idx="0">
              <a:scrgbClr r="0" g="0" b="0"/>
            </a:fillRef>
            <a:effectRef idx="0">
              <a:scrgbClr r="0" g="0" b="0"/>
            </a:effectRef>
            <a:fontRef idx="none"/>
          </p:style>
        </p:cxnSp>
        <p:grpSp>
          <p:nvGrpSpPr>
            <p:cNvPr id="270" name="Group 269"/>
            <p:cNvGrpSpPr/>
            <p:nvPr/>
          </p:nvGrpSpPr>
          <p:grpSpPr>
            <a:xfrm>
              <a:off x="7105651" y="2566275"/>
              <a:ext cx="114773" cy="129100"/>
              <a:chOff x="7105651" y="2566275"/>
              <a:chExt cx="114773" cy="129100"/>
            </a:xfrm>
          </p:grpSpPr>
          <p:cxnSp>
            <p:nvCxnSpPr>
              <p:cNvPr id="267" name="Straight Connector 266"/>
              <p:cNvCxnSpPr/>
              <p:nvPr/>
            </p:nvCxnSpPr>
            <p:spPr>
              <a:xfrm flipH="1">
                <a:off x="7105651" y="2566275"/>
                <a:ext cx="114773" cy="65714"/>
              </a:xfrm>
              <a:prstGeom prst="line">
                <a:avLst/>
              </a:prstGeom>
              <a:noFill/>
              <a:ln w="12700"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57" name="Straight Connector 56"/>
              <p:cNvCxnSpPr/>
              <p:nvPr/>
            </p:nvCxnSpPr>
            <p:spPr>
              <a:xfrm flipH="1" flipV="1">
                <a:off x="7105651" y="2629661"/>
                <a:ext cx="114773" cy="65714"/>
              </a:xfrm>
              <a:prstGeom prst="line">
                <a:avLst/>
              </a:prstGeom>
              <a:noFill/>
              <a:ln w="12700" cap="flat">
                <a:solidFill>
                  <a:schemeClr val="tx1"/>
                </a:solidFill>
                <a:prstDash val="solid"/>
                <a:miter lim="800000"/>
              </a:ln>
              <a:effectLst/>
              <a:sp3d/>
            </p:spPr>
            <p:style>
              <a:lnRef idx="0">
                <a:scrgbClr r="0" g="0" b="0"/>
              </a:lnRef>
              <a:fillRef idx="0">
                <a:scrgbClr r="0" g="0" b="0"/>
              </a:fillRef>
              <a:effectRef idx="0">
                <a:scrgbClr r="0" g="0" b="0"/>
              </a:effectRef>
              <a:fontRef idx="none"/>
            </p:style>
          </p:cxnSp>
        </p:grpSp>
        <p:grpSp>
          <p:nvGrpSpPr>
            <p:cNvPr id="59" name="Group 58"/>
            <p:cNvGrpSpPr/>
            <p:nvPr/>
          </p:nvGrpSpPr>
          <p:grpSpPr>
            <a:xfrm>
              <a:off x="7105651" y="2819821"/>
              <a:ext cx="114773" cy="129100"/>
              <a:chOff x="7105651" y="2566275"/>
              <a:chExt cx="114773" cy="129100"/>
            </a:xfrm>
          </p:grpSpPr>
          <p:cxnSp>
            <p:nvCxnSpPr>
              <p:cNvPr id="60" name="Straight Connector 59"/>
              <p:cNvCxnSpPr/>
              <p:nvPr/>
            </p:nvCxnSpPr>
            <p:spPr>
              <a:xfrm flipH="1">
                <a:off x="7105651" y="2566275"/>
                <a:ext cx="114773" cy="65714"/>
              </a:xfrm>
              <a:prstGeom prst="line">
                <a:avLst/>
              </a:prstGeom>
              <a:noFill/>
              <a:ln w="12700"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61" name="Straight Connector 60"/>
              <p:cNvCxnSpPr/>
              <p:nvPr/>
            </p:nvCxnSpPr>
            <p:spPr>
              <a:xfrm flipH="1" flipV="1">
                <a:off x="7105651" y="2629661"/>
                <a:ext cx="114773" cy="65714"/>
              </a:xfrm>
              <a:prstGeom prst="line">
                <a:avLst/>
              </a:prstGeom>
              <a:noFill/>
              <a:ln w="12700" cap="flat">
                <a:solidFill>
                  <a:schemeClr val="tx1"/>
                </a:solidFill>
                <a:prstDash val="solid"/>
                <a:miter lim="800000"/>
              </a:ln>
              <a:effectLst/>
              <a:sp3d/>
            </p:spPr>
            <p:style>
              <a:lnRef idx="0">
                <a:scrgbClr r="0" g="0" b="0"/>
              </a:lnRef>
              <a:fillRef idx="0">
                <a:scrgbClr r="0" g="0" b="0"/>
              </a:fillRef>
              <a:effectRef idx="0">
                <a:scrgbClr r="0" g="0" b="0"/>
              </a:effectRef>
              <a:fontRef idx="none"/>
            </p:style>
          </p:cxnSp>
        </p:grpSp>
        <p:grpSp>
          <p:nvGrpSpPr>
            <p:cNvPr id="62" name="Group 61"/>
            <p:cNvGrpSpPr/>
            <p:nvPr/>
          </p:nvGrpSpPr>
          <p:grpSpPr>
            <a:xfrm>
              <a:off x="7099347" y="3058516"/>
              <a:ext cx="114773" cy="129100"/>
              <a:chOff x="7105651" y="2566275"/>
              <a:chExt cx="114773" cy="129100"/>
            </a:xfrm>
          </p:grpSpPr>
          <p:cxnSp>
            <p:nvCxnSpPr>
              <p:cNvPr id="63" name="Straight Connector 62"/>
              <p:cNvCxnSpPr/>
              <p:nvPr/>
            </p:nvCxnSpPr>
            <p:spPr>
              <a:xfrm flipH="1">
                <a:off x="7105651" y="2566275"/>
                <a:ext cx="114773" cy="65714"/>
              </a:xfrm>
              <a:prstGeom prst="line">
                <a:avLst/>
              </a:prstGeom>
              <a:noFill/>
              <a:ln w="12700"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64" name="Straight Connector 63"/>
              <p:cNvCxnSpPr/>
              <p:nvPr/>
            </p:nvCxnSpPr>
            <p:spPr>
              <a:xfrm flipH="1" flipV="1">
                <a:off x="7105651" y="2629661"/>
                <a:ext cx="114773" cy="65714"/>
              </a:xfrm>
              <a:prstGeom prst="line">
                <a:avLst/>
              </a:prstGeom>
              <a:noFill/>
              <a:ln w="12700" cap="flat">
                <a:solidFill>
                  <a:schemeClr val="tx1"/>
                </a:solidFill>
                <a:prstDash val="solid"/>
                <a:miter lim="800000"/>
              </a:ln>
              <a:effectLst/>
              <a:sp3d/>
            </p:spPr>
            <p:style>
              <a:lnRef idx="0">
                <a:scrgbClr r="0" g="0" b="0"/>
              </a:lnRef>
              <a:fillRef idx="0">
                <a:scrgbClr r="0" g="0" b="0"/>
              </a:fillRef>
              <a:effectRef idx="0">
                <a:scrgbClr r="0" g="0" b="0"/>
              </a:effectRef>
              <a:fontRef idx="none"/>
            </p:style>
          </p:cxnSp>
        </p:grpSp>
        <p:grpSp>
          <p:nvGrpSpPr>
            <p:cNvPr id="65" name="Group 64"/>
            <p:cNvGrpSpPr/>
            <p:nvPr/>
          </p:nvGrpSpPr>
          <p:grpSpPr>
            <a:xfrm>
              <a:off x="7109119" y="3321849"/>
              <a:ext cx="114773" cy="129100"/>
              <a:chOff x="7105651" y="2566275"/>
              <a:chExt cx="114773" cy="129100"/>
            </a:xfrm>
          </p:grpSpPr>
          <p:cxnSp>
            <p:nvCxnSpPr>
              <p:cNvPr id="66" name="Straight Connector 65"/>
              <p:cNvCxnSpPr/>
              <p:nvPr/>
            </p:nvCxnSpPr>
            <p:spPr>
              <a:xfrm flipH="1">
                <a:off x="7105651" y="2566275"/>
                <a:ext cx="114773" cy="65714"/>
              </a:xfrm>
              <a:prstGeom prst="line">
                <a:avLst/>
              </a:prstGeom>
              <a:noFill/>
              <a:ln w="12700"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67" name="Straight Connector 66"/>
              <p:cNvCxnSpPr/>
              <p:nvPr/>
            </p:nvCxnSpPr>
            <p:spPr>
              <a:xfrm flipH="1" flipV="1">
                <a:off x="7105651" y="2629661"/>
                <a:ext cx="114773" cy="65714"/>
              </a:xfrm>
              <a:prstGeom prst="line">
                <a:avLst/>
              </a:prstGeom>
              <a:noFill/>
              <a:ln w="12700" cap="flat">
                <a:solidFill>
                  <a:schemeClr val="tx1"/>
                </a:solidFill>
                <a:prstDash val="solid"/>
                <a:miter lim="800000"/>
              </a:ln>
              <a:effectLst/>
              <a:sp3d/>
            </p:spPr>
            <p:style>
              <a:lnRef idx="0">
                <a:scrgbClr r="0" g="0" b="0"/>
              </a:lnRef>
              <a:fillRef idx="0">
                <a:scrgbClr r="0" g="0" b="0"/>
              </a:fillRef>
              <a:effectRef idx="0">
                <a:scrgbClr r="0" g="0" b="0"/>
              </a:effectRef>
              <a:fontRef idx="none"/>
            </p:style>
          </p:cxnSp>
        </p:grpSp>
        <p:sp>
          <p:nvSpPr>
            <p:cNvPr id="69" name="TextBox 68"/>
            <p:cNvSpPr txBox="1"/>
            <p:nvPr/>
          </p:nvSpPr>
          <p:spPr>
            <a:xfrm>
              <a:off x="5757833" y="3511892"/>
              <a:ext cx="928539"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r" defTabSz="9144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a:ln>
                    <a:noFill/>
                  </a:ln>
                  <a:solidFill>
                    <a:srgbClr val="000000"/>
                  </a:solidFill>
                  <a:effectLst/>
                  <a:uFillTx/>
                  <a:latin typeface="+mn-lt"/>
                  <a:ea typeface="+mn-ea"/>
                  <a:cs typeface="+mn-cs"/>
                  <a:sym typeface="Verdana"/>
                </a:rPr>
                <a:t>Focus</a:t>
              </a:r>
            </a:p>
          </p:txBody>
        </p:sp>
      </p:grpSp>
      <p:sp>
        <p:nvSpPr>
          <p:cNvPr id="274" name="TextBox 273"/>
          <p:cNvSpPr txBox="1"/>
          <p:nvPr/>
        </p:nvSpPr>
        <p:spPr>
          <a:xfrm>
            <a:off x="1128637" y="4770428"/>
            <a:ext cx="2310163" cy="923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lang="en-GB" b="1" dirty="0">
                <a:solidFill>
                  <a:srgbClr val="00ACAE"/>
                </a:solidFill>
              </a:rPr>
              <a:t>PARABOLOID: </a:t>
            </a:r>
            <a:r>
              <a:rPr lang="en-GB" dirty="0"/>
              <a:t>name for 3D parabola ‘dish’</a:t>
            </a:r>
          </a:p>
        </p:txBody>
      </p:sp>
      <p:grpSp>
        <p:nvGrpSpPr>
          <p:cNvPr id="276" name="Group 275"/>
          <p:cNvGrpSpPr/>
          <p:nvPr/>
        </p:nvGrpSpPr>
        <p:grpSpPr>
          <a:xfrm>
            <a:off x="5843588" y="2417054"/>
            <a:ext cx="3146584" cy="2557138"/>
            <a:chOff x="5851573" y="1209675"/>
            <a:chExt cx="3146584" cy="2557138"/>
          </a:xfrm>
        </p:grpSpPr>
        <p:pic>
          <p:nvPicPr>
            <p:cNvPr id="273" name="Picture 272"/>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851573" y="1209675"/>
              <a:ext cx="3146584" cy="2557138"/>
            </a:xfrm>
            <a:prstGeom prst="rect">
              <a:avLst/>
            </a:prstGeom>
            <a:ln>
              <a:noFill/>
            </a:ln>
            <a:effectLst>
              <a:outerShdw blurRad="292100" dist="139700" dir="2700000" algn="tl" rotWithShape="0">
                <a:srgbClr val="333333">
                  <a:alpha val="65000"/>
                </a:srgbClr>
              </a:outerShdw>
            </a:effectLst>
          </p:spPr>
        </p:pic>
        <p:sp>
          <p:nvSpPr>
            <p:cNvPr id="275" name="TextBox 274"/>
            <p:cNvSpPr txBox="1"/>
            <p:nvPr/>
          </p:nvSpPr>
          <p:spPr>
            <a:xfrm>
              <a:off x="5873233" y="3496063"/>
              <a:ext cx="945760" cy="26160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1100" b="1" i="0" u="none" strike="noStrike" cap="none" spc="0" normalizeH="0" baseline="0" dirty="0">
                  <a:ln>
                    <a:noFill/>
                  </a:ln>
                  <a:solidFill>
                    <a:schemeClr val="bg1"/>
                  </a:solidFill>
                  <a:effectLst/>
                  <a:uFillTx/>
                  <a:latin typeface="+mn-lt"/>
                  <a:ea typeface="+mn-ea"/>
                  <a:cs typeface="+mn-cs"/>
                  <a:sym typeface="Verdana"/>
                </a:rPr>
                <a:t>NASA</a:t>
              </a:r>
              <a:endParaRPr kumimoji="0" lang="en-GB" sz="1800" b="1" i="0" u="none" strike="noStrike" cap="none" spc="0" normalizeH="0" baseline="0" dirty="0">
                <a:ln>
                  <a:noFill/>
                </a:ln>
                <a:solidFill>
                  <a:schemeClr val="bg1"/>
                </a:solidFill>
                <a:effectLst/>
                <a:uFillTx/>
                <a:latin typeface="+mn-lt"/>
                <a:ea typeface="+mn-ea"/>
                <a:cs typeface="+mn-cs"/>
                <a:sym typeface="Verdana"/>
              </a:endParaRPr>
            </a:p>
          </p:txBody>
        </p:sp>
      </p:grpSp>
      <p:sp>
        <p:nvSpPr>
          <p:cNvPr id="77" name="Rectangle 6"/>
          <p:cNvSpPr txBox="1"/>
          <p:nvPr/>
        </p:nvSpPr>
        <p:spPr>
          <a:xfrm>
            <a:off x="654366" y="6444540"/>
            <a:ext cx="3110659" cy="4001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defRPr sz="1000" i="1">
                <a:solidFill>
                  <a:srgbClr val="404040"/>
                </a:solidFill>
              </a:defRPr>
            </a:pPr>
            <a:r>
              <a:rPr dirty="0"/>
              <a:t>Image credit: </a:t>
            </a:r>
            <a:r>
              <a:rPr lang="en-GB" sz="1000" dirty="0" err="1">
                <a:hlinkClick r:id="rId5" tooltip="User:JidoBG (page does not exist)"/>
              </a:rPr>
              <a:t>JidoBG</a:t>
            </a:r>
            <a:r>
              <a:rPr lang="en-GB" sz="1000" dirty="0"/>
              <a:t> via Wikimedia, </a:t>
            </a:r>
            <a:r>
              <a:rPr lang="en-GB" dirty="0"/>
              <a:t>NASA, Gerard </a:t>
            </a:r>
            <a:r>
              <a:rPr lang="en-GB" dirty="0" err="1"/>
              <a:t>Eviston</a:t>
            </a:r>
            <a:r>
              <a:rPr lang="en-GB" dirty="0"/>
              <a:t> and Justified Sinner via Flickr</a:t>
            </a:r>
            <a:endParaRPr dirty="0"/>
          </a:p>
        </p:txBody>
      </p:sp>
      <p:pic>
        <p:nvPicPr>
          <p:cNvPr id="278" name="Picture 277"/>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848350" y="3476625"/>
            <a:ext cx="3146051" cy="2048090"/>
          </a:xfrm>
          <a:prstGeom prst="rect">
            <a:avLst/>
          </a:prstGeom>
          <a:ln>
            <a:noFill/>
          </a:ln>
          <a:effectLst>
            <a:outerShdw blurRad="292100" dist="139700" dir="2700000" algn="tl" rotWithShape="0">
              <a:srgbClr val="333333">
                <a:alpha val="65000"/>
              </a:srgbClr>
            </a:outerShdw>
          </a:effectLst>
        </p:spPr>
      </p:pic>
      <p:pic>
        <p:nvPicPr>
          <p:cNvPr id="277" name="Picture 276"/>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5848351" y="4371975"/>
            <a:ext cx="3143250" cy="2229443"/>
          </a:xfrm>
          <a:prstGeom prst="rect">
            <a:avLst/>
          </a:prstGeom>
          <a:ln>
            <a:noFill/>
          </a:ln>
          <a:effectLst>
            <a:outerShdw blurRad="292100" dist="139700" dir="2700000" algn="tl" rotWithShape="0">
              <a:srgbClr val="333333">
                <a:alpha val="65000"/>
              </a:srgbClr>
            </a:outerShdw>
          </a:effectLst>
        </p:spPr>
      </p:pic>
      <p:sp>
        <p:nvSpPr>
          <p:cNvPr id="279" name="TextBox 278"/>
          <p:cNvSpPr txBox="1"/>
          <p:nvPr/>
        </p:nvSpPr>
        <p:spPr>
          <a:xfrm>
            <a:off x="3890845" y="1596223"/>
            <a:ext cx="1917284" cy="7386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r"/>
            <a:r>
              <a:rPr lang="en-GB" sz="1400" dirty="0"/>
              <a:t>Puerto Rico: </a:t>
            </a:r>
          </a:p>
          <a:p>
            <a:pPr algn="r"/>
            <a:r>
              <a:rPr lang="en-GB" sz="1400" dirty="0"/>
              <a:t>300m diameter radio telescope</a:t>
            </a:r>
            <a:endParaRPr kumimoji="0" lang="en-GB" sz="1800" b="0" i="0" u="none" strike="noStrike" cap="none" spc="0" normalizeH="0" baseline="0" dirty="0">
              <a:ln>
                <a:noFill/>
              </a:ln>
              <a:solidFill>
                <a:srgbClr val="000000"/>
              </a:solidFill>
              <a:effectLst/>
              <a:uFillTx/>
              <a:latin typeface="+mn-lt"/>
              <a:ea typeface="+mn-ea"/>
              <a:cs typeface="+mn-cs"/>
              <a:sym typeface="Verdana"/>
            </a:endParaRPr>
          </a:p>
        </p:txBody>
      </p:sp>
      <p:sp>
        <p:nvSpPr>
          <p:cNvPr id="81" name="TextBox 80"/>
          <p:cNvSpPr txBox="1"/>
          <p:nvPr/>
        </p:nvSpPr>
        <p:spPr>
          <a:xfrm>
            <a:off x="3765025" y="2592786"/>
            <a:ext cx="2053312"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r"/>
            <a:r>
              <a:rPr lang="en-GB" sz="1400" dirty="0"/>
              <a:t>In Space: </a:t>
            </a:r>
          </a:p>
          <a:p>
            <a:pPr algn="r"/>
            <a:r>
              <a:rPr lang="en-GB" sz="1400" dirty="0"/>
              <a:t>Hubble Telescope</a:t>
            </a:r>
            <a:endParaRPr kumimoji="0" lang="en-GB" sz="1800" b="0" i="0" u="none" strike="noStrike" cap="none" spc="0" normalizeH="0" baseline="0" dirty="0">
              <a:ln>
                <a:noFill/>
              </a:ln>
              <a:solidFill>
                <a:srgbClr val="000000"/>
              </a:solidFill>
              <a:effectLst/>
              <a:uFillTx/>
              <a:latin typeface="+mn-lt"/>
              <a:ea typeface="+mn-ea"/>
              <a:cs typeface="+mn-cs"/>
              <a:sym typeface="Verdana"/>
            </a:endParaRPr>
          </a:p>
        </p:txBody>
      </p:sp>
      <p:sp>
        <p:nvSpPr>
          <p:cNvPr id="82" name="TextBox 81"/>
          <p:cNvSpPr txBox="1"/>
          <p:nvPr/>
        </p:nvSpPr>
        <p:spPr>
          <a:xfrm>
            <a:off x="3749772" y="3609810"/>
            <a:ext cx="2053312"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r"/>
            <a:r>
              <a:rPr lang="en-GB" sz="1400" dirty="0"/>
              <a:t>On Earth: </a:t>
            </a:r>
          </a:p>
          <a:p>
            <a:pPr algn="r"/>
            <a:r>
              <a:rPr lang="en-GB" sz="1400" dirty="0"/>
              <a:t>Satellite dishes</a:t>
            </a:r>
            <a:endParaRPr kumimoji="0" lang="en-GB" sz="1800" b="0" i="0" u="none" strike="noStrike" cap="none" spc="0" normalizeH="0" baseline="0" dirty="0">
              <a:ln>
                <a:noFill/>
              </a:ln>
              <a:solidFill>
                <a:srgbClr val="000000"/>
              </a:solidFill>
              <a:effectLst/>
              <a:uFillTx/>
              <a:latin typeface="+mn-lt"/>
              <a:ea typeface="+mn-ea"/>
              <a:cs typeface="+mn-cs"/>
              <a:sym typeface="Verdana"/>
            </a:endParaRPr>
          </a:p>
        </p:txBody>
      </p:sp>
      <p:sp>
        <p:nvSpPr>
          <p:cNvPr id="83" name="TextBox 82"/>
          <p:cNvSpPr txBox="1"/>
          <p:nvPr/>
        </p:nvSpPr>
        <p:spPr>
          <a:xfrm>
            <a:off x="3729481" y="4556970"/>
            <a:ext cx="2053312" cy="9541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r"/>
            <a:r>
              <a:rPr lang="en-GB" sz="1400" dirty="0"/>
              <a:t>UK: </a:t>
            </a:r>
          </a:p>
          <a:p>
            <a:pPr algn="r"/>
            <a:r>
              <a:rPr lang="en-GB" sz="1400" dirty="0"/>
              <a:t>WWII listening mirrors to detect enemy aircraft</a:t>
            </a:r>
            <a:endParaRPr kumimoji="0" lang="en-GB" sz="1800" b="0" i="0" u="none" strike="noStrike" cap="none" spc="0" normalizeH="0" baseline="0" dirty="0">
              <a:ln>
                <a:noFill/>
              </a:ln>
              <a:solidFill>
                <a:srgbClr val="000000"/>
              </a:solidFill>
              <a:effectLst/>
              <a:uFillTx/>
              <a:latin typeface="+mn-lt"/>
              <a:ea typeface="+mn-ea"/>
              <a:cs typeface="+mn-cs"/>
              <a:sym typeface="Verdana"/>
            </a:endParaRPr>
          </a:p>
        </p:txBody>
      </p:sp>
      <p:sp>
        <p:nvSpPr>
          <p:cNvPr id="49" name="TextBox 48"/>
          <p:cNvSpPr txBox="1"/>
          <p:nvPr/>
        </p:nvSpPr>
        <p:spPr>
          <a:xfrm>
            <a:off x="1134950" y="3803002"/>
            <a:ext cx="1996085" cy="7386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en-GB" sz="1400" b="1" dirty="0">
                <a:solidFill>
                  <a:srgbClr val="00ACAE"/>
                </a:solidFill>
              </a:rPr>
              <a:t>Parabola with mirrored interior surface</a:t>
            </a:r>
          </a:p>
        </p:txBody>
      </p:sp>
    </p:spTree>
    <p:extLst>
      <p:ext uri="{BB962C8B-B14F-4D97-AF65-F5344CB8AC3E}">
        <p14:creationId xmlns:p14="http://schemas.microsoft.com/office/powerpoint/2010/main" val="309798869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7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7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7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7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4" grpId="0"/>
      <p:bldP spid="279" grpId="0"/>
      <p:bldP spid="81" grpId="0"/>
      <p:bldP spid="82" grpId="0"/>
      <p:bldP spid="8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1" name="Image" descr="Image"/>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00661" y="258087"/>
            <a:ext cx="5688881" cy="5570533"/>
          </a:xfrm>
          <a:prstGeom prst="rect">
            <a:avLst/>
          </a:prstGeom>
          <a:ln w="12700">
            <a:miter lim="400000"/>
          </a:ln>
        </p:spPr>
      </p:pic>
    </p:spTree>
    <p:extLst>
      <p:ext uri="{BB962C8B-B14F-4D97-AF65-F5344CB8AC3E}">
        <p14:creationId xmlns:p14="http://schemas.microsoft.com/office/powerpoint/2010/main" val="1871716363"/>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5" name="Image" descr="Image"/>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00661" y="258087"/>
            <a:ext cx="5688881" cy="5570533"/>
          </a:xfrm>
          <a:prstGeom prst="rect">
            <a:avLst/>
          </a:prstGeom>
          <a:ln w="12700">
            <a:miter lim="400000"/>
          </a:ln>
        </p:spPr>
      </p:pic>
      <p:sp>
        <p:nvSpPr>
          <p:cNvPr id="276" name="Line"/>
          <p:cNvSpPr/>
          <p:nvPr/>
        </p:nvSpPr>
        <p:spPr>
          <a:xfrm flipH="1" flipV="1">
            <a:off x="2600899" y="370080"/>
            <a:ext cx="544126" cy="5253034"/>
          </a:xfrm>
          <a:prstGeom prst="line">
            <a:avLst/>
          </a:prstGeom>
          <a:ln w="38100">
            <a:solidFill>
              <a:srgbClr val="00ACAE"/>
            </a:solidFill>
            <a:miter/>
          </a:ln>
        </p:spPr>
        <p:txBody>
          <a:bodyPr lIns="45719" rIns="45719"/>
          <a:lstStyle/>
          <a:p>
            <a:endParaRPr/>
          </a:p>
        </p:txBody>
      </p:sp>
    </p:spTree>
    <p:extLst>
      <p:ext uri="{BB962C8B-B14F-4D97-AF65-F5344CB8AC3E}">
        <p14:creationId xmlns:p14="http://schemas.microsoft.com/office/powerpoint/2010/main" val="140491688"/>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0" name="Image" descr="Image"/>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00661" y="258087"/>
            <a:ext cx="5688881" cy="5570533"/>
          </a:xfrm>
          <a:prstGeom prst="rect">
            <a:avLst/>
          </a:prstGeom>
          <a:ln w="12700">
            <a:miter lim="400000"/>
          </a:ln>
        </p:spPr>
      </p:pic>
      <p:sp>
        <p:nvSpPr>
          <p:cNvPr id="281" name="Line"/>
          <p:cNvSpPr/>
          <p:nvPr/>
        </p:nvSpPr>
        <p:spPr>
          <a:xfrm flipH="1" flipV="1">
            <a:off x="2600899" y="370080"/>
            <a:ext cx="544126" cy="5253034"/>
          </a:xfrm>
          <a:prstGeom prst="line">
            <a:avLst/>
          </a:prstGeom>
          <a:ln w="38100">
            <a:solidFill>
              <a:srgbClr val="00ACAE"/>
            </a:solidFill>
            <a:miter/>
          </a:ln>
        </p:spPr>
        <p:txBody>
          <a:bodyPr lIns="45719" rIns="45719"/>
          <a:lstStyle/>
          <a:p>
            <a:endParaRPr/>
          </a:p>
        </p:txBody>
      </p:sp>
      <p:sp>
        <p:nvSpPr>
          <p:cNvPr id="282" name="Line"/>
          <p:cNvSpPr/>
          <p:nvPr/>
        </p:nvSpPr>
        <p:spPr>
          <a:xfrm flipH="1" flipV="1">
            <a:off x="2597824" y="915187"/>
            <a:ext cx="1069092" cy="4707927"/>
          </a:xfrm>
          <a:prstGeom prst="line">
            <a:avLst/>
          </a:prstGeom>
          <a:ln w="38100">
            <a:solidFill>
              <a:srgbClr val="00ACAE"/>
            </a:solidFill>
            <a:miter/>
          </a:ln>
        </p:spPr>
        <p:txBody>
          <a:bodyPr lIns="45719" rIns="45719"/>
          <a:lstStyle/>
          <a:p>
            <a:endParaRPr/>
          </a:p>
        </p:txBody>
      </p:sp>
    </p:spTree>
    <p:extLst>
      <p:ext uri="{BB962C8B-B14F-4D97-AF65-F5344CB8AC3E}">
        <p14:creationId xmlns:p14="http://schemas.microsoft.com/office/powerpoint/2010/main" val="11106761"/>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 name="Image" descr="Image"/>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00661" y="258087"/>
            <a:ext cx="5688881" cy="5570533"/>
          </a:xfrm>
          <a:prstGeom prst="rect">
            <a:avLst/>
          </a:prstGeom>
          <a:ln w="12700">
            <a:miter lim="400000"/>
          </a:ln>
        </p:spPr>
      </p:pic>
      <p:sp>
        <p:nvSpPr>
          <p:cNvPr id="287" name="Line"/>
          <p:cNvSpPr/>
          <p:nvPr/>
        </p:nvSpPr>
        <p:spPr>
          <a:xfrm flipH="1" flipV="1">
            <a:off x="2600899" y="370080"/>
            <a:ext cx="544126" cy="5253034"/>
          </a:xfrm>
          <a:prstGeom prst="line">
            <a:avLst/>
          </a:prstGeom>
          <a:ln w="38100">
            <a:solidFill>
              <a:srgbClr val="00ACAE"/>
            </a:solidFill>
            <a:miter/>
          </a:ln>
        </p:spPr>
        <p:txBody>
          <a:bodyPr lIns="45719" rIns="45719"/>
          <a:lstStyle/>
          <a:p>
            <a:endParaRPr/>
          </a:p>
        </p:txBody>
      </p:sp>
      <p:sp>
        <p:nvSpPr>
          <p:cNvPr id="288" name="Line"/>
          <p:cNvSpPr/>
          <p:nvPr/>
        </p:nvSpPr>
        <p:spPr>
          <a:xfrm flipH="1" flipV="1">
            <a:off x="2597824" y="915187"/>
            <a:ext cx="1069092" cy="4707927"/>
          </a:xfrm>
          <a:prstGeom prst="line">
            <a:avLst/>
          </a:prstGeom>
          <a:ln w="38100">
            <a:solidFill>
              <a:srgbClr val="00ACAE"/>
            </a:solidFill>
            <a:miter/>
          </a:ln>
        </p:spPr>
        <p:txBody>
          <a:bodyPr lIns="45719" rIns="45719"/>
          <a:lstStyle/>
          <a:p>
            <a:endParaRPr/>
          </a:p>
        </p:txBody>
      </p:sp>
      <p:sp>
        <p:nvSpPr>
          <p:cNvPr id="289" name="Line"/>
          <p:cNvSpPr/>
          <p:nvPr/>
        </p:nvSpPr>
        <p:spPr>
          <a:xfrm flipH="1" flipV="1">
            <a:off x="2594748" y="1422493"/>
            <a:ext cx="1605915" cy="4226269"/>
          </a:xfrm>
          <a:prstGeom prst="line">
            <a:avLst/>
          </a:prstGeom>
          <a:ln w="38100">
            <a:solidFill>
              <a:srgbClr val="00ACAE"/>
            </a:solidFill>
            <a:miter/>
          </a:ln>
        </p:spPr>
        <p:txBody>
          <a:bodyPr lIns="45719" rIns="45719"/>
          <a:lstStyle/>
          <a:p>
            <a:endParaRPr/>
          </a:p>
        </p:txBody>
      </p:sp>
    </p:spTree>
    <p:extLst>
      <p:ext uri="{BB962C8B-B14F-4D97-AF65-F5344CB8AC3E}">
        <p14:creationId xmlns:p14="http://schemas.microsoft.com/office/powerpoint/2010/main" val="1724305430"/>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9" name="TextBox 8"/>
          <p:cNvSpPr txBox="1"/>
          <p:nvPr/>
        </p:nvSpPr>
        <p:spPr>
          <a:xfrm>
            <a:off x="1231186" y="748395"/>
            <a:ext cx="5771701" cy="584775"/>
          </a:xfrm>
          <a:prstGeom prst="rect">
            <a:avLst/>
          </a:prstGeom>
          <a:noFill/>
        </p:spPr>
        <p:txBody>
          <a:bodyPr wrap="square" rtlCol="0">
            <a:spAutoFit/>
          </a:bodyPr>
          <a:lstStyle/>
          <a:p>
            <a:r>
              <a:rPr lang="en-GB" sz="3200" b="1" dirty="0">
                <a:solidFill>
                  <a:srgbClr val="00ACAE"/>
                </a:solidFill>
                <a:latin typeface="Verdana" panose="020B0604030504040204" pitchFamily="34" charset="0"/>
                <a:ea typeface="Verdana" panose="020B0604030504040204" pitchFamily="34" charset="0"/>
                <a:cs typeface="Verdana" panose="020B0604030504040204" pitchFamily="34" charset="0"/>
              </a:rPr>
              <a:t>The Royal Institution</a:t>
            </a:r>
          </a:p>
        </p:txBody>
      </p:sp>
      <p:sp>
        <p:nvSpPr>
          <p:cNvPr id="8" name="Rectangle 7"/>
          <p:cNvSpPr/>
          <p:nvPr/>
        </p:nvSpPr>
        <p:spPr>
          <a:xfrm>
            <a:off x="654367" y="6364239"/>
            <a:ext cx="1774845" cy="230832"/>
          </a:xfrm>
          <a:prstGeom prst="rect">
            <a:avLst/>
          </a:prstGeom>
        </p:spPr>
        <p:txBody>
          <a:bodyPr wrap="none">
            <a:spAutoFit/>
          </a:bodyPr>
          <a:lstStyle/>
          <a:p>
            <a:r>
              <a:rPr lang="en-GB" sz="900" i="1" dirty="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Image credits: Tim Mitchell</a:t>
            </a:r>
          </a:p>
        </p:txBody>
      </p:sp>
      <p:sp>
        <p:nvSpPr>
          <p:cNvPr id="10" name="TextBox 9"/>
          <p:cNvSpPr txBox="1"/>
          <p:nvPr/>
        </p:nvSpPr>
        <p:spPr>
          <a:xfrm>
            <a:off x="1231186" y="1599704"/>
            <a:ext cx="4495448" cy="1938992"/>
          </a:xfrm>
          <a:prstGeom prst="rect">
            <a:avLst/>
          </a:prstGeom>
          <a:noFill/>
        </p:spPr>
        <p:txBody>
          <a:bodyPr wrap="square" rtlCol="0">
            <a:spAutoFit/>
          </a:bodyPr>
          <a:lstStyle/>
          <a:p>
            <a:r>
              <a:rPr lang="en-GB" sz="2400"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Our vision is:</a:t>
            </a:r>
          </a:p>
          <a:p>
            <a:r>
              <a:rPr lang="en-GB" sz="2400" dirty="0">
                <a:solidFill>
                  <a:srgbClr val="00ACAE"/>
                </a:solidFill>
                <a:latin typeface="Verdana" panose="020B0604030504040204" pitchFamily="34" charset="0"/>
                <a:ea typeface="Verdana" panose="020B0604030504040204" pitchFamily="34" charset="0"/>
                <a:cs typeface="Verdana" panose="020B0604030504040204" pitchFamily="34" charset="0"/>
              </a:rPr>
              <a:t>A world where everyone is inspired to think more deeply about science and its place in our lives.</a:t>
            </a:r>
          </a:p>
        </p:txBody>
      </p:sp>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671810" y="1599704"/>
            <a:ext cx="3025920" cy="4914900"/>
          </a:xfrm>
          <a:prstGeom prst="snip1Rect">
            <a:avLst/>
          </a:prstGeom>
        </p:spPr>
      </p:pic>
    </p:spTree>
    <p:extLst>
      <p:ext uri="{BB962C8B-B14F-4D97-AF65-F5344CB8AC3E}">
        <p14:creationId xmlns:p14="http://schemas.microsoft.com/office/powerpoint/2010/main" val="1404390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3" name="Image" descr="Image"/>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00661" y="258087"/>
            <a:ext cx="5688881" cy="5570533"/>
          </a:xfrm>
          <a:prstGeom prst="rect">
            <a:avLst/>
          </a:prstGeom>
          <a:ln w="12700">
            <a:miter lim="400000"/>
          </a:ln>
        </p:spPr>
      </p:pic>
      <p:sp>
        <p:nvSpPr>
          <p:cNvPr id="294" name="Line"/>
          <p:cNvSpPr/>
          <p:nvPr/>
        </p:nvSpPr>
        <p:spPr>
          <a:xfrm flipH="1" flipV="1">
            <a:off x="2600899" y="370080"/>
            <a:ext cx="544126" cy="5253034"/>
          </a:xfrm>
          <a:prstGeom prst="line">
            <a:avLst/>
          </a:prstGeom>
          <a:ln w="38100">
            <a:solidFill>
              <a:srgbClr val="00ACAE"/>
            </a:solidFill>
            <a:miter/>
          </a:ln>
        </p:spPr>
        <p:txBody>
          <a:bodyPr lIns="45719" rIns="45719"/>
          <a:lstStyle/>
          <a:p>
            <a:endParaRPr/>
          </a:p>
        </p:txBody>
      </p:sp>
      <p:sp>
        <p:nvSpPr>
          <p:cNvPr id="295" name="Line"/>
          <p:cNvSpPr/>
          <p:nvPr/>
        </p:nvSpPr>
        <p:spPr>
          <a:xfrm flipH="1" flipV="1">
            <a:off x="2597824" y="915187"/>
            <a:ext cx="1069092" cy="4707927"/>
          </a:xfrm>
          <a:prstGeom prst="line">
            <a:avLst/>
          </a:prstGeom>
          <a:ln w="38100">
            <a:solidFill>
              <a:srgbClr val="00ACAE"/>
            </a:solidFill>
            <a:miter/>
          </a:ln>
        </p:spPr>
        <p:txBody>
          <a:bodyPr lIns="45719" rIns="45719"/>
          <a:lstStyle/>
          <a:p>
            <a:endParaRPr/>
          </a:p>
        </p:txBody>
      </p:sp>
      <p:sp>
        <p:nvSpPr>
          <p:cNvPr id="296" name="Line"/>
          <p:cNvSpPr/>
          <p:nvPr/>
        </p:nvSpPr>
        <p:spPr>
          <a:xfrm flipH="1" flipV="1">
            <a:off x="2594748" y="1422493"/>
            <a:ext cx="1605915" cy="4226269"/>
          </a:xfrm>
          <a:prstGeom prst="line">
            <a:avLst/>
          </a:prstGeom>
          <a:ln w="38100">
            <a:solidFill>
              <a:srgbClr val="00ACAE"/>
            </a:solidFill>
            <a:miter/>
          </a:ln>
        </p:spPr>
        <p:txBody>
          <a:bodyPr lIns="45719" rIns="45719"/>
          <a:lstStyle/>
          <a:p>
            <a:endParaRPr/>
          </a:p>
        </p:txBody>
      </p:sp>
      <p:sp>
        <p:nvSpPr>
          <p:cNvPr id="297" name="Line"/>
          <p:cNvSpPr/>
          <p:nvPr/>
        </p:nvSpPr>
        <p:spPr>
          <a:xfrm flipH="1" flipV="1">
            <a:off x="2607894" y="1944433"/>
            <a:ext cx="2122349" cy="3704329"/>
          </a:xfrm>
          <a:prstGeom prst="line">
            <a:avLst/>
          </a:prstGeom>
          <a:ln w="38100">
            <a:solidFill>
              <a:srgbClr val="00ACAE"/>
            </a:solidFill>
            <a:miter/>
          </a:ln>
        </p:spPr>
        <p:txBody>
          <a:bodyPr lIns="45719" rIns="45719"/>
          <a:lstStyle/>
          <a:p>
            <a:endParaRPr/>
          </a:p>
        </p:txBody>
      </p:sp>
      <p:sp>
        <p:nvSpPr>
          <p:cNvPr id="298" name="Line"/>
          <p:cNvSpPr/>
          <p:nvPr/>
        </p:nvSpPr>
        <p:spPr>
          <a:xfrm flipH="1" flipV="1">
            <a:off x="2607915" y="2460084"/>
            <a:ext cx="2643020" cy="3188678"/>
          </a:xfrm>
          <a:prstGeom prst="line">
            <a:avLst/>
          </a:prstGeom>
          <a:ln w="38100">
            <a:solidFill>
              <a:srgbClr val="00ACAE"/>
            </a:solidFill>
            <a:miter/>
          </a:ln>
        </p:spPr>
        <p:txBody>
          <a:bodyPr lIns="45719" rIns="45719"/>
          <a:lstStyle/>
          <a:p>
            <a:endParaRPr/>
          </a:p>
        </p:txBody>
      </p:sp>
      <p:sp>
        <p:nvSpPr>
          <p:cNvPr id="299" name="Line"/>
          <p:cNvSpPr/>
          <p:nvPr/>
        </p:nvSpPr>
        <p:spPr>
          <a:xfrm flipH="1" flipV="1">
            <a:off x="2607915" y="3005742"/>
            <a:ext cx="3158628" cy="2634426"/>
          </a:xfrm>
          <a:prstGeom prst="line">
            <a:avLst/>
          </a:prstGeom>
          <a:ln w="38100">
            <a:solidFill>
              <a:srgbClr val="00ACAE"/>
            </a:solidFill>
            <a:miter/>
          </a:ln>
        </p:spPr>
        <p:txBody>
          <a:bodyPr lIns="45719" rIns="45719"/>
          <a:lstStyle/>
          <a:p>
            <a:endParaRPr/>
          </a:p>
        </p:txBody>
      </p:sp>
      <p:sp>
        <p:nvSpPr>
          <p:cNvPr id="300" name="Line"/>
          <p:cNvSpPr/>
          <p:nvPr/>
        </p:nvSpPr>
        <p:spPr>
          <a:xfrm flipH="1" flipV="1">
            <a:off x="2602320" y="3519244"/>
            <a:ext cx="3690999" cy="2120923"/>
          </a:xfrm>
          <a:prstGeom prst="line">
            <a:avLst/>
          </a:prstGeom>
          <a:ln w="38100">
            <a:solidFill>
              <a:srgbClr val="00ACAE"/>
            </a:solidFill>
            <a:miter/>
          </a:ln>
        </p:spPr>
        <p:txBody>
          <a:bodyPr lIns="45719" rIns="45719"/>
          <a:lstStyle/>
          <a:p>
            <a:endParaRPr/>
          </a:p>
        </p:txBody>
      </p:sp>
      <p:sp>
        <p:nvSpPr>
          <p:cNvPr id="301" name="Line"/>
          <p:cNvSpPr/>
          <p:nvPr/>
        </p:nvSpPr>
        <p:spPr>
          <a:xfrm flipH="1" flipV="1">
            <a:off x="2602320" y="4050019"/>
            <a:ext cx="4210287" cy="1576894"/>
          </a:xfrm>
          <a:prstGeom prst="line">
            <a:avLst/>
          </a:prstGeom>
          <a:ln w="38100">
            <a:solidFill>
              <a:srgbClr val="00ACAE"/>
            </a:solidFill>
            <a:miter/>
          </a:ln>
        </p:spPr>
        <p:txBody>
          <a:bodyPr lIns="45719" rIns="45719"/>
          <a:lstStyle/>
          <a:p>
            <a:endParaRPr/>
          </a:p>
        </p:txBody>
      </p:sp>
      <p:sp>
        <p:nvSpPr>
          <p:cNvPr id="302" name="Line"/>
          <p:cNvSpPr/>
          <p:nvPr/>
        </p:nvSpPr>
        <p:spPr>
          <a:xfrm flipH="1" flipV="1">
            <a:off x="2602320" y="4563627"/>
            <a:ext cx="4737084" cy="1055330"/>
          </a:xfrm>
          <a:prstGeom prst="line">
            <a:avLst/>
          </a:prstGeom>
          <a:ln w="38100">
            <a:solidFill>
              <a:srgbClr val="00ACAE"/>
            </a:solidFill>
            <a:miter/>
          </a:ln>
        </p:spPr>
        <p:txBody>
          <a:bodyPr lIns="45719" rIns="45719"/>
          <a:lstStyle/>
          <a:p>
            <a:endParaRPr/>
          </a:p>
        </p:txBody>
      </p:sp>
      <p:sp>
        <p:nvSpPr>
          <p:cNvPr id="303" name="Line"/>
          <p:cNvSpPr/>
          <p:nvPr/>
        </p:nvSpPr>
        <p:spPr>
          <a:xfrm flipH="1" flipV="1">
            <a:off x="2611641" y="5085829"/>
            <a:ext cx="5266921" cy="533128"/>
          </a:xfrm>
          <a:prstGeom prst="line">
            <a:avLst/>
          </a:prstGeom>
          <a:ln w="38100">
            <a:solidFill>
              <a:srgbClr val="00ACAE"/>
            </a:solidFill>
            <a:miter/>
          </a:ln>
        </p:spPr>
        <p:txBody>
          <a:bodyPr lIns="45719" rIns="45719"/>
          <a:lstStyle/>
          <a:p>
            <a:endParaRPr/>
          </a:p>
        </p:txBody>
      </p:sp>
      <p:sp>
        <p:nvSpPr>
          <p:cNvPr id="2" name="Rectangle 1"/>
          <p:cNvSpPr/>
          <p:nvPr/>
        </p:nvSpPr>
        <p:spPr>
          <a:xfrm>
            <a:off x="2594749" y="5400675"/>
            <a:ext cx="243702" cy="226238"/>
          </a:xfrm>
          <a:prstGeom prst="rect">
            <a:avLst/>
          </a:prstGeom>
          <a:solidFill>
            <a:srgbClr val="FFFFFF"/>
          </a:solidFill>
          <a:ln w="28575" cap="flat">
            <a:solidFill>
              <a:srgbClr val="FF0000"/>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latin typeface="+mn-lt"/>
              <a:ea typeface="+mn-ea"/>
              <a:cs typeface="+mn-cs"/>
              <a:sym typeface="Verdana"/>
            </a:endParaRPr>
          </a:p>
        </p:txBody>
      </p:sp>
      <p:sp>
        <p:nvSpPr>
          <p:cNvPr id="3" name="TextBox 2"/>
          <p:cNvSpPr txBox="1"/>
          <p:nvPr/>
        </p:nvSpPr>
        <p:spPr>
          <a:xfrm>
            <a:off x="2440195" y="5654880"/>
            <a:ext cx="552810"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a:ln>
                  <a:noFill/>
                </a:ln>
                <a:solidFill>
                  <a:srgbClr val="FF0000"/>
                </a:solidFill>
                <a:effectLst/>
                <a:uFillTx/>
                <a:latin typeface="+mn-lt"/>
                <a:ea typeface="+mn-ea"/>
                <a:cs typeface="+mn-cs"/>
                <a:sym typeface="Verdana"/>
              </a:rPr>
              <a:t>90⁰</a:t>
            </a:r>
          </a:p>
        </p:txBody>
      </p:sp>
    </p:spTree>
    <p:extLst>
      <p:ext uri="{BB962C8B-B14F-4D97-AF65-F5344CB8AC3E}">
        <p14:creationId xmlns:p14="http://schemas.microsoft.com/office/powerpoint/2010/main" val="3807911031"/>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357312" y="0"/>
            <a:ext cx="4733925" cy="6724650"/>
          </a:xfrm>
          <a:prstGeom prst="rect">
            <a:avLst/>
          </a:prstGeom>
        </p:spPr>
      </p:pic>
      <p:sp>
        <p:nvSpPr>
          <p:cNvPr id="3" name="Arc 2"/>
          <p:cNvSpPr/>
          <p:nvPr/>
        </p:nvSpPr>
        <p:spPr>
          <a:xfrm rot="941816">
            <a:off x="3409948" y="2752725"/>
            <a:ext cx="628650" cy="628650"/>
          </a:xfrm>
          <a:prstGeom prst="arc">
            <a:avLst/>
          </a:prstGeom>
          <a:noFill/>
          <a:ln w="28575" cap="flat">
            <a:solidFill>
              <a:srgbClr val="FF0000"/>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endParaRPr>
          </a:p>
        </p:txBody>
      </p:sp>
      <p:sp>
        <p:nvSpPr>
          <p:cNvPr id="5" name="Arc 4"/>
          <p:cNvSpPr/>
          <p:nvPr/>
        </p:nvSpPr>
        <p:spPr>
          <a:xfrm rot="941816">
            <a:off x="3409949" y="5705475"/>
            <a:ext cx="628650" cy="628650"/>
          </a:xfrm>
          <a:prstGeom prst="arc">
            <a:avLst/>
          </a:prstGeom>
          <a:noFill/>
          <a:ln w="28575" cap="flat">
            <a:solidFill>
              <a:srgbClr val="FF0000"/>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endParaRPr>
          </a:p>
        </p:txBody>
      </p:sp>
    </p:spTree>
    <p:extLst>
      <p:ext uri="{BB962C8B-B14F-4D97-AF65-F5344CB8AC3E}">
        <p14:creationId xmlns:p14="http://schemas.microsoft.com/office/powerpoint/2010/main" val="628182631"/>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1"/>
          <p:cNvSpPr txBox="1"/>
          <p:nvPr/>
        </p:nvSpPr>
        <p:spPr>
          <a:xfrm>
            <a:off x="1483217" y="1021081"/>
            <a:ext cx="7458378" cy="11108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marL="342900" indent="-342900">
              <a:lnSpc>
                <a:spcPct val="150000"/>
              </a:lnSpc>
              <a:buSzPct val="100000"/>
              <a:buFont typeface="Verdana"/>
              <a:buChar char="•"/>
              <a:defRPr sz="5100" b="1">
                <a:solidFill>
                  <a:srgbClr val="00ACAE"/>
                </a:solidFill>
              </a:defRPr>
            </a:lvl1pPr>
          </a:lstStyle>
          <a:p>
            <a:pPr marL="0" indent="0">
              <a:buNone/>
            </a:pPr>
            <a:r>
              <a:rPr lang="en-GB" dirty="0"/>
              <a:t>Parabola stitching</a:t>
            </a:r>
            <a:endParaRPr dirty="0"/>
          </a:p>
        </p:txBody>
      </p:sp>
      <p:sp>
        <p:nvSpPr>
          <p:cNvPr id="4" name="TextBox 11"/>
          <p:cNvSpPr txBox="1"/>
          <p:nvPr/>
        </p:nvSpPr>
        <p:spPr>
          <a:xfrm>
            <a:off x="1483217" y="2162439"/>
            <a:ext cx="7458378" cy="378564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marL="342900" indent="-342900">
              <a:lnSpc>
                <a:spcPct val="150000"/>
              </a:lnSpc>
              <a:buSzPct val="100000"/>
              <a:buFont typeface="Verdana"/>
              <a:buChar char="•"/>
              <a:defRPr sz="5100" b="1">
                <a:solidFill>
                  <a:srgbClr val="00ACAE"/>
                </a:solidFill>
              </a:defRPr>
            </a:lvl1pPr>
          </a:lstStyle>
          <a:p>
            <a:r>
              <a:rPr lang="en-GB" sz="3200" b="0" dirty="0">
                <a:solidFill>
                  <a:schemeClr val="tx1"/>
                </a:solidFill>
              </a:rPr>
              <a:t>Card</a:t>
            </a:r>
          </a:p>
          <a:p>
            <a:r>
              <a:rPr lang="en-GB" sz="3200" b="0" dirty="0">
                <a:solidFill>
                  <a:schemeClr val="tx1"/>
                </a:solidFill>
              </a:rPr>
              <a:t>Foam mat </a:t>
            </a:r>
          </a:p>
          <a:p>
            <a:r>
              <a:rPr lang="en-GB" sz="3200" b="0" dirty="0">
                <a:solidFill>
                  <a:schemeClr val="tx1"/>
                </a:solidFill>
              </a:rPr>
              <a:t>Ruler &amp; pencil</a:t>
            </a:r>
          </a:p>
          <a:p>
            <a:r>
              <a:rPr lang="en-GB" sz="3200" b="0" dirty="0">
                <a:solidFill>
                  <a:schemeClr val="tx1"/>
                </a:solidFill>
              </a:rPr>
              <a:t>Needle and thread</a:t>
            </a:r>
          </a:p>
          <a:p>
            <a:r>
              <a:rPr lang="en-GB" sz="3200" b="0" dirty="0">
                <a:solidFill>
                  <a:schemeClr val="tx1"/>
                </a:solidFill>
              </a:rPr>
              <a:t>Stickers</a:t>
            </a:r>
          </a:p>
        </p:txBody>
      </p:sp>
    </p:spTree>
    <p:extLst>
      <p:ext uri="{BB962C8B-B14F-4D97-AF65-F5344CB8AC3E}">
        <p14:creationId xmlns:p14="http://schemas.microsoft.com/office/powerpoint/2010/main" val="2526046896"/>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9" name="Picture 3" descr="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308736" cy="6858000"/>
          </a:xfrm>
          <a:prstGeom prst="rect">
            <a:avLst/>
          </a:prstGeom>
          <a:ln w="12700">
            <a:miter lim="400000"/>
          </a:ln>
        </p:spPr>
      </p:pic>
      <p:sp>
        <p:nvSpPr>
          <p:cNvPr id="340" name="TextBox 8"/>
          <p:cNvSpPr txBox="1"/>
          <p:nvPr/>
        </p:nvSpPr>
        <p:spPr>
          <a:xfrm>
            <a:off x="1159090" y="299518"/>
            <a:ext cx="7846912" cy="5486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3000" b="1">
                <a:solidFill>
                  <a:srgbClr val="00ACAE"/>
                </a:solidFill>
              </a:defRPr>
            </a:pPr>
            <a:r>
              <a:t> </a:t>
            </a:r>
            <a:r>
              <a:rPr sz="2400" b="0"/>
              <a:t>Royal Institution Primary Maths Masterclasses</a:t>
            </a:r>
          </a:p>
        </p:txBody>
      </p:sp>
      <p:sp>
        <p:nvSpPr>
          <p:cNvPr id="341" name="TextBox 12"/>
          <p:cNvSpPr txBox="1"/>
          <p:nvPr/>
        </p:nvSpPr>
        <p:spPr>
          <a:xfrm>
            <a:off x="1231186" y="847038"/>
            <a:ext cx="7702720" cy="9042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5300" b="1">
                <a:solidFill>
                  <a:srgbClr val="00ACAE"/>
                </a:solidFill>
              </a:defRPr>
            </a:lvl1pPr>
          </a:lstStyle>
          <a:p>
            <a:r>
              <a:t>Curve Stitching</a:t>
            </a:r>
          </a:p>
        </p:txBody>
      </p:sp>
      <p:pic>
        <p:nvPicPr>
          <p:cNvPr id="343" name="Image" descr="Image"/>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12780" y="1870893"/>
            <a:ext cx="6139532" cy="3686918"/>
          </a:xfrm>
          <a:prstGeom prst="rect">
            <a:avLst/>
          </a:prstGeom>
          <a:ln w="12700">
            <a:miter lim="400000"/>
          </a:ln>
        </p:spPr>
      </p:pic>
      <p:sp>
        <p:nvSpPr>
          <p:cNvPr id="344" name="Rectangle 6"/>
          <p:cNvSpPr txBox="1"/>
          <p:nvPr/>
        </p:nvSpPr>
        <p:spPr>
          <a:xfrm>
            <a:off x="654366" y="6580544"/>
            <a:ext cx="6371123" cy="2438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1000" i="1">
                <a:solidFill>
                  <a:srgbClr val="404040"/>
                </a:solidFill>
              </a:defRPr>
            </a:lvl1pPr>
          </a:lstStyle>
          <a:p>
            <a:r>
              <a:t>Image credit: Jennifer Balakrishnan/The Guardian</a:t>
            </a:r>
          </a:p>
        </p:txBody>
      </p:sp>
    </p:spTree>
    <p:extLst>
      <p:ext uri="{BB962C8B-B14F-4D97-AF65-F5344CB8AC3E}">
        <p14:creationId xmlns:p14="http://schemas.microsoft.com/office/powerpoint/2010/main" val="845084239"/>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0" name="Picture 7" descr="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81800" y="5947955"/>
            <a:ext cx="1966665" cy="764815"/>
          </a:xfrm>
          <a:prstGeom prst="rect">
            <a:avLst/>
          </a:prstGeom>
          <a:ln w="12700">
            <a:miter lim="400000"/>
          </a:ln>
        </p:spPr>
      </p:pic>
      <p:sp>
        <p:nvSpPr>
          <p:cNvPr id="311" name="TextBox 11"/>
          <p:cNvSpPr txBox="1"/>
          <p:nvPr/>
        </p:nvSpPr>
        <p:spPr>
          <a:xfrm>
            <a:off x="1483217" y="1021081"/>
            <a:ext cx="7458378" cy="11108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marL="342900" indent="-342900">
              <a:lnSpc>
                <a:spcPct val="150000"/>
              </a:lnSpc>
              <a:buSzPct val="100000"/>
              <a:buFont typeface="Verdana"/>
              <a:buChar char="•"/>
              <a:defRPr sz="5100" b="1">
                <a:solidFill>
                  <a:srgbClr val="00ACAE"/>
                </a:solidFill>
              </a:defRPr>
            </a:pPr>
            <a:r>
              <a:rPr dirty="0"/>
              <a:t>Throwing a ball</a:t>
            </a:r>
          </a:p>
        </p:txBody>
      </p:sp>
    </p:spTree>
    <p:extLst>
      <p:ext uri="{BB962C8B-B14F-4D97-AF65-F5344CB8AC3E}">
        <p14:creationId xmlns:p14="http://schemas.microsoft.com/office/powerpoint/2010/main" val="3333301289"/>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0" name="Picture 7" descr="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81800" y="5947955"/>
            <a:ext cx="1966665" cy="764815"/>
          </a:xfrm>
          <a:prstGeom prst="rect">
            <a:avLst/>
          </a:prstGeom>
          <a:ln w="12700">
            <a:miter lim="400000"/>
          </a:ln>
        </p:spPr>
      </p:pic>
      <p:sp>
        <p:nvSpPr>
          <p:cNvPr id="311" name="TextBox 11"/>
          <p:cNvSpPr txBox="1"/>
          <p:nvPr/>
        </p:nvSpPr>
        <p:spPr>
          <a:xfrm>
            <a:off x="1483217" y="1021081"/>
            <a:ext cx="7458378" cy="32410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marL="342900" indent="-342900">
              <a:lnSpc>
                <a:spcPct val="150000"/>
              </a:lnSpc>
              <a:buSzPct val="100000"/>
              <a:buFont typeface="Verdana"/>
              <a:buChar char="•"/>
              <a:defRPr sz="5100" b="1">
                <a:solidFill>
                  <a:srgbClr val="00ACAE"/>
                </a:solidFill>
              </a:defRPr>
            </a:pPr>
            <a:r>
              <a:t>Throwing a ball</a:t>
            </a:r>
          </a:p>
          <a:p>
            <a:pPr marL="342900" indent="-342900">
              <a:lnSpc>
                <a:spcPct val="150000"/>
              </a:lnSpc>
              <a:buSzPct val="100000"/>
              <a:buFont typeface="Verdana"/>
              <a:buChar char="•"/>
              <a:defRPr sz="5100" b="1">
                <a:solidFill>
                  <a:srgbClr val="00ACAE"/>
                </a:solidFill>
              </a:defRPr>
            </a:pPr>
            <a:r>
              <a:t>Parabola folding</a:t>
            </a:r>
          </a:p>
        </p:txBody>
      </p:sp>
    </p:spTree>
    <p:extLst>
      <p:ext uri="{BB962C8B-B14F-4D97-AF65-F5344CB8AC3E}">
        <p14:creationId xmlns:p14="http://schemas.microsoft.com/office/powerpoint/2010/main" val="4159117123"/>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3" name="Picture 7" descr="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81800" y="5947955"/>
            <a:ext cx="1966665" cy="764815"/>
          </a:xfrm>
          <a:prstGeom prst="rect">
            <a:avLst/>
          </a:prstGeom>
          <a:ln w="12700">
            <a:miter lim="400000"/>
          </a:ln>
        </p:spPr>
      </p:pic>
      <p:sp>
        <p:nvSpPr>
          <p:cNvPr id="314" name="TextBox 11"/>
          <p:cNvSpPr txBox="1"/>
          <p:nvPr/>
        </p:nvSpPr>
        <p:spPr>
          <a:xfrm>
            <a:off x="1483217" y="1021081"/>
            <a:ext cx="7458378" cy="56032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marL="342900" indent="-342900">
              <a:lnSpc>
                <a:spcPct val="150000"/>
              </a:lnSpc>
              <a:buSzPct val="100000"/>
              <a:buFont typeface="Verdana"/>
              <a:buChar char="•"/>
              <a:defRPr sz="5100" b="1">
                <a:solidFill>
                  <a:srgbClr val="00ACAE"/>
                </a:solidFill>
              </a:defRPr>
            </a:pPr>
            <a:r>
              <a:t>Throwing a ball</a:t>
            </a:r>
          </a:p>
          <a:p>
            <a:pPr marL="342900" indent="-342900">
              <a:lnSpc>
                <a:spcPct val="150000"/>
              </a:lnSpc>
              <a:buSzPct val="100000"/>
              <a:buFont typeface="Verdana"/>
              <a:buChar char="•"/>
              <a:defRPr sz="5100" b="1">
                <a:solidFill>
                  <a:srgbClr val="00ACAE"/>
                </a:solidFill>
              </a:defRPr>
            </a:pPr>
            <a:r>
              <a:t>Parabola folding</a:t>
            </a:r>
          </a:p>
          <a:p>
            <a:pPr marL="342900" indent="-342900">
              <a:lnSpc>
                <a:spcPct val="150000"/>
              </a:lnSpc>
              <a:buSzPct val="100000"/>
              <a:buFont typeface="Verdana"/>
              <a:buChar char="•"/>
              <a:defRPr sz="5100" b="1">
                <a:solidFill>
                  <a:srgbClr val="00ACAE"/>
                </a:solidFill>
              </a:defRPr>
            </a:pPr>
            <a:r>
              <a:t>Parabola drawing</a:t>
            </a:r>
          </a:p>
          <a:p>
            <a:pPr>
              <a:lnSpc>
                <a:spcPct val="150000"/>
              </a:lnSpc>
              <a:defRPr sz="5100" b="1">
                <a:solidFill>
                  <a:srgbClr val="00ACAE"/>
                </a:solidFill>
              </a:defRPr>
            </a:pPr>
            <a:endParaRPr/>
          </a:p>
        </p:txBody>
      </p:sp>
    </p:spTree>
    <p:extLst>
      <p:ext uri="{BB962C8B-B14F-4D97-AF65-F5344CB8AC3E}">
        <p14:creationId xmlns:p14="http://schemas.microsoft.com/office/powerpoint/2010/main" val="326041963"/>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6" name="Picture 7" descr="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81800" y="5947955"/>
            <a:ext cx="1966665" cy="764815"/>
          </a:xfrm>
          <a:prstGeom prst="rect">
            <a:avLst/>
          </a:prstGeom>
          <a:ln w="12700">
            <a:miter lim="400000"/>
          </a:ln>
        </p:spPr>
      </p:pic>
      <p:sp>
        <p:nvSpPr>
          <p:cNvPr id="317" name="TextBox 11"/>
          <p:cNvSpPr txBox="1"/>
          <p:nvPr/>
        </p:nvSpPr>
        <p:spPr>
          <a:xfrm>
            <a:off x="1483217" y="1021081"/>
            <a:ext cx="7458378" cy="67843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marL="342900" indent="-342900">
              <a:lnSpc>
                <a:spcPct val="150000"/>
              </a:lnSpc>
              <a:buSzPct val="100000"/>
              <a:buFont typeface="Verdana"/>
              <a:buChar char="•"/>
              <a:defRPr sz="5100" b="1">
                <a:solidFill>
                  <a:srgbClr val="00ACAE"/>
                </a:solidFill>
              </a:defRPr>
            </a:pPr>
            <a:r>
              <a:rPr dirty="0"/>
              <a:t>Throwing a ball</a:t>
            </a:r>
          </a:p>
          <a:p>
            <a:pPr marL="342900" indent="-342900">
              <a:lnSpc>
                <a:spcPct val="150000"/>
              </a:lnSpc>
              <a:buSzPct val="100000"/>
              <a:buFont typeface="Verdana"/>
              <a:buChar char="•"/>
              <a:defRPr sz="5100" b="1">
                <a:solidFill>
                  <a:srgbClr val="00ACAE"/>
                </a:solidFill>
              </a:defRPr>
            </a:pPr>
            <a:r>
              <a:rPr dirty="0"/>
              <a:t>Parabola folding</a:t>
            </a:r>
          </a:p>
          <a:p>
            <a:pPr marL="342900" indent="-342900">
              <a:lnSpc>
                <a:spcPct val="150000"/>
              </a:lnSpc>
              <a:buSzPct val="100000"/>
              <a:buFont typeface="Verdana"/>
              <a:buChar char="•"/>
              <a:defRPr sz="5100" b="1">
                <a:solidFill>
                  <a:srgbClr val="00ACAE"/>
                </a:solidFill>
              </a:defRPr>
            </a:pPr>
            <a:r>
              <a:rPr dirty="0"/>
              <a:t>Parabola drawing</a:t>
            </a:r>
          </a:p>
          <a:p>
            <a:pPr marL="342900" indent="-342900">
              <a:lnSpc>
                <a:spcPct val="150000"/>
              </a:lnSpc>
              <a:buSzPct val="100000"/>
              <a:buFont typeface="Verdana"/>
              <a:buChar char="•"/>
              <a:defRPr sz="5100" b="1">
                <a:solidFill>
                  <a:srgbClr val="00ACAE"/>
                </a:solidFill>
              </a:defRPr>
            </a:pPr>
            <a:r>
              <a:rPr dirty="0"/>
              <a:t>Parabola sewing</a:t>
            </a:r>
          </a:p>
          <a:p>
            <a:pPr>
              <a:lnSpc>
                <a:spcPct val="150000"/>
              </a:lnSpc>
              <a:defRPr sz="5100" b="1">
                <a:solidFill>
                  <a:srgbClr val="00ACAE"/>
                </a:solidFill>
              </a:defRPr>
            </a:pPr>
            <a:endParaRPr dirty="0"/>
          </a:p>
        </p:txBody>
      </p:sp>
    </p:spTree>
    <p:extLst>
      <p:ext uri="{BB962C8B-B14F-4D97-AF65-F5344CB8AC3E}">
        <p14:creationId xmlns:p14="http://schemas.microsoft.com/office/powerpoint/2010/main" val="240519829"/>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6" name="Picture 7" descr="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81800" y="5947955"/>
            <a:ext cx="1966665" cy="764815"/>
          </a:xfrm>
          <a:prstGeom prst="rect">
            <a:avLst/>
          </a:prstGeom>
          <a:ln w="12700">
            <a:miter lim="400000"/>
          </a:ln>
        </p:spPr>
      </p:pic>
      <p:sp>
        <p:nvSpPr>
          <p:cNvPr id="317" name="TextBox 11"/>
          <p:cNvSpPr txBox="1"/>
          <p:nvPr/>
        </p:nvSpPr>
        <p:spPr>
          <a:xfrm>
            <a:off x="1211002" y="4641276"/>
            <a:ext cx="7458378" cy="120032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lnSpc>
                <a:spcPct val="150000"/>
              </a:lnSpc>
              <a:defRPr sz="5100" b="1">
                <a:solidFill>
                  <a:srgbClr val="00ACAE"/>
                </a:solidFill>
              </a:defRPr>
            </a:pPr>
            <a:r>
              <a:rPr lang="en-GB" sz="1600" dirty="0">
                <a:solidFill>
                  <a:schemeClr val="tx1"/>
                </a:solidFill>
              </a:rPr>
              <a:t>Parabola equation – </a:t>
            </a:r>
          </a:p>
          <a:p>
            <a:pPr algn="ctr">
              <a:lnSpc>
                <a:spcPct val="150000"/>
              </a:lnSpc>
              <a:defRPr sz="5100" b="1">
                <a:solidFill>
                  <a:srgbClr val="00ACAE"/>
                </a:solidFill>
              </a:defRPr>
            </a:pPr>
            <a:r>
              <a:rPr lang="en-GB" sz="1600" dirty="0">
                <a:solidFill>
                  <a:schemeClr val="tx1"/>
                </a:solidFill>
              </a:rPr>
              <a:t>change variables to see different parabola shapes</a:t>
            </a:r>
            <a:endParaRPr lang="en-GB" sz="1600" dirty="0">
              <a:solidFill>
                <a:schemeClr val="tx1"/>
              </a:solidFill>
              <a:hlinkClick r:id="rId3"/>
            </a:endParaRPr>
          </a:p>
          <a:p>
            <a:pPr algn="ctr">
              <a:lnSpc>
                <a:spcPct val="150000"/>
              </a:lnSpc>
              <a:defRPr sz="5100" b="1">
                <a:solidFill>
                  <a:srgbClr val="00ACAE"/>
                </a:solidFill>
              </a:defRPr>
            </a:pPr>
            <a:r>
              <a:rPr lang="en-GB" sz="1600" dirty="0">
                <a:solidFill>
                  <a:schemeClr val="tx1"/>
                </a:solidFill>
                <a:hlinkClick r:id="rId3"/>
              </a:rPr>
              <a:t>https://www.mathsisfun.com/geometry/parabola.html</a:t>
            </a:r>
            <a:endParaRPr lang="en-GB" sz="1600" dirty="0">
              <a:solidFill>
                <a:schemeClr val="tx1"/>
              </a:solidFill>
            </a:endParaRPr>
          </a:p>
        </p:txBody>
      </p:sp>
      <p:pic>
        <p:nvPicPr>
          <p:cNvPr id="2" name="Picture 1"/>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645045" y="1789807"/>
            <a:ext cx="4926167" cy="2745116"/>
          </a:xfrm>
          <a:prstGeom prst="rect">
            <a:avLst/>
          </a:prstGeom>
          <a:ln>
            <a:noFill/>
          </a:ln>
          <a:effectLst>
            <a:outerShdw blurRad="292100" dist="139700" dir="2700000" algn="tl" rotWithShape="0">
              <a:srgbClr val="333333">
                <a:alpha val="65000"/>
              </a:srgbClr>
            </a:outerShdw>
          </a:effectLst>
        </p:spPr>
      </p:pic>
      <p:sp>
        <p:nvSpPr>
          <p:cNvPr id="5" name="TextBox 6"/>
          <p:cNvSpPr txBox="1"/>
          <p:nvPr/>
        </p:nvSpPr>
        <p:spPr>
          <a:xfrm>
            <a:off x="1211002" y="357192"/>
            <a:ext cx="7747053" cy="5232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2800" b="1" u="sng"/>
            </a:pPr>
            <a:r>
              <a:rPr lang="en-GB" dirty="0">
                <a:solidFill>
                  <a:srgbClr val="00ACAE"/>
                </a:solidFill>
              </a:rPr>
              <a:t>Using maths to create a parabola</a:t>
            </a:r>
            <a:endParaRPr dirty="0">
              <a:solidFill>
                <a:srgbClr val="00ACAE"/>
              </a:solidFill>
            </a:endParaRPr>
          </a:p>
        </p:txBody>
      </p:sp>
      <p:sp>
        <p:nvSpPr>
          <p:cNvPr id="3" name="TextBox 2"/>
          <p:cNvSpPr txBox="1"/>
          <p:nvPr/>
        </p:nvSpPr>
        <p:spPr>
          <a:xfrm>
            <a:off x="1754658" y="1077836"/>
            <a:ext cx="6635579" cy="3385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GB" sz="1600" b="1" i="0" u="none" strike="noStrike" cap="none" spc="0" normalizeH="0" baseline="0" dirty="0">
                <a:ln>
                  <a:noFill/>
                </a:ln>
                <a:solidFill>
                  <a:srgbClr val="000000"/>
                </a:solidFill>
                <a:effectLst/>
                <a:uFillTx/>
                <a:latin typeface="+mn-lt"/>
                <a:ea typeface="+mn-ea"/>
                <a:cs typeface="+mn-cs"/>
                <a:sym typeface="Verdana"/>
              </a:rPr>
              <a:t>Optional extension activity. </a:t>
            </a:r>
          </a:p>
        </p:txBody>
      </p:sp>
      <p:sp>
        <p:nvSpPr>
          <p:cNvPr id="7" name="TextBox 6"/>
          <p:cNvSpPr txBox="1"/>
          <p:nvPr/>
        </p:nvSpPr>
        <p:spPr>
          <a:xfrm>
            <a:off x="1411027" y="2282507"/>
            <a:ext cx="1989398" cy="1626084"/>
          </a:xfrm>
          <a:prstGeom prst="rect">
            <a:avLst/>
          </a:prstGeom>
          <a:noFill/>
          <a:ln w="28575" cap="flat">
            <a:solidFill>
              <a:srgbClr val="00ACAE"/>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a:spcBef>
                <a:spcPts val="600"/>
              </a:spcBef>
            </a:pPr>
            <a:r>
              <a:rPr kumimoji="0" lang="en-GB" sz="1600" b="1" i="0" u="none" strike="noStrike" cap="none" spc="0" normalizeH="0" baseline="0" dirty="0">
                <a:ln>
                  <a:noFill/>
                </a:ln>
                <a:solidFill>
                  <a:srgbClr val="000000"/>
                </a:solidFill>
                <a:effectLst/>
                <a:uFillTx/>
                <a:latin typeface="+mn-lt"/>
                <a:ea typeface="+mn-ea"/>
                <a:cs typeface="+mn-cs"/>
                <a:sym typeface="Verdana"/>
              </a:rPr>
              <a:t> </a:t>
            </a:r>
            <a:r>
              <a:rPr lang="en-GB" sz="1600" b="1" dirty="0"/>
              <a:t>Simplest parabola equation </a:t>
            </a:r>
            <a:endParaRPr kumimoji="0" lang="en-GB" sz="1600" b="1" i="0" u="none" strike="noStrike" cap="none" spc="0" normalizeH="0" baseline="0" dirty="0">
              <a:ln>
                <a:noFill/>
              </a:ln>
              <a:solidFill>
                <a:srgbClr val="000000"/>
              </a:solidFill>
              <a:effectLst/>
              <a:uFillTx/>
              <a:latin typeface="+mn-lt"/>
              <a:ea typeface="+mn-ea"/>
              <a:cs typeface="+mn-cs"/>
              <a:sym typeface="Verdana"/>
            </a:endParaRPr>
          </a:p>
          <a:p>
            <a:pPr marL="0" marR="0" indent="0" algn="ctr" defTabSz="914400" rtl="0" fontAlgn="auto" latinLnBrk="0" hangingPunct="0">
              <a:lnSpc>
                <a:spcPct val="100000"/>
              </a:lnSpc>
              <a:spcBef>
                <a:spcPts val="0"/>
              </a:spcBef>
              <a:spcAft>
                <a:spcPts val="0"/>
              </a:spcAft>
              <a:buClrTx/>
              <a:buSzTx/>
              <a:buFontTx/>
              <a:buNone/>
              <a:tabLst/>
            </a:pPr>
            <a:endParaRPr lang="en-GB" sz="1600" b="1" dirty="0"/>
          </a:p>
          <a:p>
            <a:pPr marL="0" marR="0" indent="0" algn="ctr" defTabSz="914400" rtl="0" fontAlgn="auto" latinLnBrk="0" hangingPunct="0">
              <a:lnSpc>
                <a:spcPct val="100000"/>
              </a:lnSpc>
              <a:spcBef>
                <a:spcPts val="0"/>
              </a:spcBef>
              <a:spcAft>
                <a:spcPts val="0"/>
              </a:spcAft>
              <a:buClrTx/>
              <a:buSzTx/>
              <a:buFontTx/>
              <a:buNone/>
              <a:tabLst/>
            </a:pPr>
            <a:r>
              <a:rPr kumimoji="0" lang="en-GB" sz="2000" b="1" i="0" u="none" strike="noStrike" cap="none" spc="0" normalizeH="0" baseline="0" dirty="0">
                <a:ln>
                  <a:noFill/>
                </a:ln>
                <a:solidFill>
                  <a:srgbClr val="000000"/>
                </a:solidFill>
                <a:effectLst/>
                <a:uFillTx/>
                <a:latin typeface="+mn-lt"/>
                <a:ea typeface="+mn-ea"/>
                <a:cs typeface="+mn-cs"/>
                <a:sym typeface="Verdana"/>
              </a:rPr>
              <a:t>y=x</a:t>
            </a:r>
            <a:r>
              <a:rPr kumimoji="0" lang="en-GB" sz="2000" b="1" i="0" u="none" strike="noStrike" cap="none" spc="0" normalizeH="0" baseline="30000" dirty="0">
                <a:ln>
                  <a:noFill/>
                </a:ln>
                <a:solidFill>
                  <a:srgbClr val="000000"/>
                </a:solidFill>
                <a:effectLst/>
                <a:uFillTx/>
                <a:latin typeface="+mn-lt"/>
                <a:ea typeface="+mn-ea"/>
                <a:cs typeface="+mn-cs"/>
                <a:sym typeface="Verdana"/>
              </a:rPr>
              <a:t>2</a:t>
            </a:r>
          </a:p>
          <a:p>
            <a:pPr marL="0" marR="0" indent="0" algn="ctr" defTabSz="914400" rtl="0" fontAlgn="auto" latinLnBrk="0" hangingPunct="0">
              <a:lnSpc>
                <a:spcPct val="100000"/>
              </a:lnSpc>
              <a:spcBef>
                <a:spcPts val="0"/>
              </a:spcBef>
              <a:spcAft>
                <a:spcPts val="0"/>
              </a:spcAft>
              <a:buClrTx/>
              <a:buSzTx/>
              <a:buFontTx/>
              <a:buNone/>
              <a:tabLst/>
            </a:pPr>
            <a:endParaRPr kumimoji="0" lang="en-GB" sz="1600" b="1" i="0" u="none" strike="noStrike" cap="none" spc="0" normalizeH="0" baseline="30000" dirty="0">
              <a:ln>
                <a:noFill/>
              </a:ln>
              <a:solidFill>
                <a:srgbClr val="000000"/>
              </a:solidFill>
              <a:effectLst/>
              <a:uFillTx/>
              <a:latin typeface="+mn-lt"/>
              <a:ea typeface="+mn-ea"/>
              <a:cs typeface="+mn-cs"/>
              <a:sym typeface="Verdana"/>
            </a:endParaRPr>
          </a:p>
        </p:txBody>
      </p:sp>
    </p:spTree>
    <p:extLst>
      <p:ext uri="{BB962C8B-B14F-4D97-AF65-F5344CB8AC3E}">
        <p14:creationId xmlns:p14="http://schemas.microsoft.com/office/powerpoint/2010/main" val="1320409992"/>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 name="Rectangle 5"/>
          <p:cNvSpPr txBox="1"/>
          <p:nvPr/>
        </p:nvSpPr>
        <p:spPr>
          <a:xfrm>
            <a:off x="1555149" y="1644118"/>
            <a:ext cx="4450235" cy="436702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a:lnSpc>
                <a:spcPct val="107000"/>
              </a:lnSpc>
              <a:spcBef>
                <a:spcPts val="800"/>
              </a:spcBef>
              <a:defRPr sz="2800"/>
            </a:pPr>
            <a:r>
              <a:rPr sz="2400" dirty="0"/>
              <a:t>Vi Hart - Connecting Dots</a:t>
            </a:r>
          </a:p>
          <a:p>
            <a:pPr>
              <a:lnSpc>
                <a:spcPct val="107000"/>
              </a:lnSpc>
              <a:spcBef>
                <a:spcPts val="800"/>
              </a:spcBef>
              <a:defRPr sz="2800"/>
            </a:pPr>
            <a:r>
              <a:rPr lang="en-GB" sz="2400" u="sng" dirty="0">
                <a:solidFill>
                  <a:srgbClr val="0563C1"/>
                </a:solidFill>
                <a:uFill>
                  <a:solidFill>
                    <a:srgbClr val="0563C1"/>
                  </a:solidFill>
                </a:uFill>
                <a:hlinkClick r:id="rId3"/>
              </a:rPr>
              <a:t>- </a:t>
            </a:r>
            <a:r>
              <a:rPr sz="2400" u="sng" dirty="0">
                <a:solidFill>
                  <a:srgbClr val="0563C1"/>
                </a:solidFill>
                <a:uFill>
                  <a:solidFill>
                    <a:srgbClr val="0563C1"/>
                  </a:solidFill>
                </a:uFill>
                <a:hlinkClick r:id="rId3"/>
              </a:rPr>
              <a:t>bit.ly/</a:t>
            </a:r>
            <a:r>
              <a:rPr sz="2400" u="sng" dirty="0" err="1">
                <a:solidFill>
                  <a:srgbClr val="0563C1"/>
                </a:solidFill>
                <a:uFill>
                  <a:solidFill>
                    <a:srgbClr val="0563C1"/>
                  </a:solidFill>
                </a:uFill>
                <a:hlinkClick r:id="rId3"/>
              </a:rPr>
              <a:t>vihart</a:t>
            </a:r>
            <a:r>
              <a:rPr sz="2400" u="sng" dirty="0">
                <a:solidFill>
                  <a:srgbClr val="0563C1"/>
                </a:solidFill>
                <a:uFill>
                  <a:solidFill>
                    <a:srgbClr val="0563C1"/>
                  </a:solidFill>
                </a:uFill>
                <a:hlinkClick r:id="rId3"/>
              </a:rPr>
              <a:t>-dots</a:t>
            </a:r>
          </a:p>
          <a:p>
            <a:pPr>
              <a:lnSpc>
                <a:spcPct val="107000"/>
              </a:lnSpc>
              <a:spcBef>
                <a:spcPts val="800"/>
              </a:spcBef>
              <a:defRPr sz="2800"/>
            </a:pPr>
            <a:r>
              <a:rPr sz="2400" dirty="0"/>
              <a:t>Math Craft: Parabolic Curves</a:t>
            </a:r>
          </a:p>
          <a:p>
            <a:pPr>
              <a:lnSpc>
                <a:spcPct val="107000"/>
              </a:lnSpc>
              <a:spcBef>
                <a:spcPts val="800"/>
              </a:spcBef>
              <a:defRPr sz="2800"/>
            </a:pPr>
            <a:r>
              <a:rPr lang="en-GB" sz="2400" u="sng" dirty="0">
                <a:solidFill>
                  <a:srgbClr val="0563C1"/>
                </a:solidFill>
                <a:uFill>
                  <a:solidFill>
                    <a:srgbClr val="0563C1"/>
                  </a:solidFill>
                </a:uFill>
                <a:hlinkClick r:id="rId4"/>
              </a:rPr>
              <a:t>- </a:t>
            </a:r>
            <a:r>
              <a:rPr sz="2400" u="sng" dirty="0">
                <a:solidFill>
                  <a:srgbClr val="0563C1"/>
                </a:solidFill>
                <a:uFill>
                  <a:solidFill>
                    <a:srgbClr val="0563C1"/>
                  </a:solidFill>
                </a:uFill>
                <a:hlinkClick r:id="rId4"/>
              </a:rPr>
              <a:t>bit.ly/parabolic-curves</a:t>
            </a:r>
          </a:p>
          <a:p>
            <a:pPr>
              <a:lnSpc>
                <a:spcPct val="107000"/>
              </a:lnSpc>
              <a:spcBef>
                <a:spcPts val="800"/>
              </a:spcBef>
              <a:defRPr sz="2800"/>
            </a:pPr>
            <a:r>
              <a:rPr sz="2400" dirty="0"/>
              <a:t>Parabolic Curve art activity</a:t>
            </a:r>
          </a:p>
          <a:p>
            <a:pPr>
              <a:lnSpc>
                <a:spcPct val="107000"/>
              </a:lnSpc>
              <a:spcBef>
                <a:spcPts val="800"/>
              </a:spcBef>
              <a:defRPr sz="2800"/>
            </a:pPr>
            <a:r>
              <a:rPr lang="en-GB" sz="2400" u="sng" dirty="0">
                <a:solidFill>
                  <a:srgbClr val="0563C1"/>
                </a:solidFill>
                <a:uFill>
                  <a:solidFill>
                    <a:srgbClr val="0563C1"/>
                  </a:solidFill>
                </a:uFill>
                <a:hlinkClick r:id="rId5"/>
              </a:rPr>
              <a:t>- </a:t>
            </a:r>
            <a:r>
              <a:rPr sz="2400" u="sng" dirty="0">
                <a:solidFill>
                  <a:srgbClr val="0563C1"/>
                </a:solidFill>
                <a:uFill>
                  <a:solidFill>
                    <a:srgbClr val="0563C1"/>
                  </a:solidFill>
                </a:uFill>
                <a:hlinkClick r:id="rId5"/>
              </a:rPr>
              <a:t>bit.ly/parabolic-art</a:t>
            </a:r>
          </a:p>
          <a:p>
            <a:pPr>
              <a:lnSpc>
                <a:spcPct val="107000"/>
              </a:lnSpc>
              <a:spcBef>
                <a:spcPts val="800"/>
              </a:spcBef>
              <a:defRPr sz="2800"/>
            </a:pPr>
            <a:r>
              <a:rPr sz="2400" dirty="0"/>
              <a:t>Parabolic Christmas Cards</a:t>
            </a:r>
          </a:p>
          <a:p>
            <a:pPr>
              <a:lnSpc>
                <a:spcPct val="107000"/>
              </a:lnSpc>
              <a:spcBef>
                <a:spcPts val="800"/>
              </a:spcBef>
              <a:defRPr sz="2800"/>
            </a:pPr>
            <a:r>
              <a:rPr lang="en-GB" sz="2400" u="sng" dirty="0">
                <a:solidFill>
                  <a:srgbClr val="0563C1"/>
                </a:solidFill>
                <a:uFill>
                  <a:solidFill>
                    <a:srgbClr val="0563C1"/>
                  </a:solidFill>
                </a:uFill>
                <a:hlinkClick r:id="rId6"/>
              </a:rPr>
              <a:t>- </a:t>
            </a:r>
            <a:r>
              <a:rPr sz="2400" u="sng" dirty="0">
                <a:solidFill>
                  <a:srgbClr val="0563C1"/>
                </a:solidFill>
                <a:uFill>
                  <a:solidFill>
                    <a:srgbClr val="0563C1"/>
                  </a:solidFill>
                </a:uFill>
                <a:hlinkClick r:id="rId6"/>
              </a:rPr>
              <a:t>bit.ly/</a:t>
            </a:r>
            <a:r>
              <a:rPr sz="2400" u="sng" dirty="0" err="1">
                <a:solidFill>
                  <a:srgbClr val="0563C1"/>
                </a:solidFill>
                <a:uFill>
                  <a:solidFill>
                    <a:srgbClr val="0563C1"/>
                  </a:solidFill>
                </a:uFill>
                <a:hlinkClick r:id="rId6"/>
              </a:rPr>
              <a:t>solvingforxmas</a:t>
            </a:r>
            <a:endParaRPr sz="2400" u="sng" dirty="0">
              <a:solidFill>
                <a:srgbClr val="0563C1"/>
              </a:solidFill>
              <a:uFill>
                <a:solidFill>
                  <a:srgbClr val="0563C1"/>
                </a:solidFill>
              </a:uFill>
              <a:hlinkClick r:id="rId6"/>
            </a:endParaRPr>
          </a:p>
        </p:txBody>
      </p:sp>
      <p:pic>
        <p:nvPicPr>
          <p:cNvPr id="335" name="Image" descr="Image"/>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6200000">
            <a:off x="5417070" y="2461487"/>
            <a:ext cx="4121367" cy="2732286"/>
          </a:xfrm>
          <a:prstGeom prst="rect">
            <a:avLst/>
          </a:prstGeom>
          <a:ln>
            <a:noFill/>
          </a:ln>
          <a:effectLst>
            <a:outerShdw blurRad="292100" dist="139700" dir="2700000" algn="tl" rotWithShape="0">
              <a:srgbClr val="333333">
                <a:alpha val="65000"/>
              </a:srgbClr>
            </a:outerShdw>
          </a:effectLst>
        </p:spPr>
      </p:pic>
      <p:sp>
        <p:nvSpPr>
          <p:cNvPr id="5" name="TextBox 6"/>
          <p:cNvSpPr txBox="1"/>
          <p:nvPr/>
        </p:nvSpPr>
        <p:spPr>
          <a:xfrm>
            <a:off x="1211002" y="357192"/>
            <a:ext cx="7747053" cy="9550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2800" b="1" u="sng"/>
            </a:pPr>
            <a:r>
              <a:rPr dirty="0">
                <a:solidFill>
                  <a:srgbClr val="00ACAE"/>
                </a:solidFill>
              </a:rPr>
              <a:t>What else can I do to</a:t>
            </a:r>
          </a:p>
          <a:p>
            <a:pPr algn="ctr">
              <a:defRPr sz="2800" b="1" u="sng"/>
            </a:pPr>
            <a:r>
              <a:rPr dirty="0">
                <a:solidFill>
                  <a:srgbClr val="00ACAE"/>
                </a:solidFill>
              </a:rPr>
              <a:t>extend my knowledge?</a:t>
            </a:r>
          </a:p>
        </p:txBody>
      </p:sp>
    </p:spTree>
    <p:extLst>
      <p:ext uri="{BB962C8B-B14F-4D97-AF65-F5344CB8AC3E}">
        <p14:creationId xmlns:p14="http://schemas.microsoft.com/office/powerpoint/2010/main" val="657916600"/>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 name="Arrow"/>
          <p:cNvSpPr/>
          <p:nvPr/>
        </p:nvSpPr>
        <p:spPr>
          <a:xfrm rot="12620797">
            <a:off x="4760862" y="2943946"/>
            <a:ext cx="1420814" cy="581165"/>
          </a:xfrm>
          <a:prstGeom prst="rightArrow">
            <a:avLst>
              <a:gd name="adj1" fmla="val 33625"/>
              <a:gd name="adj2" fmla="val 75366"/>
            </a:avLst>
          </a:prstGeom>
          <a:solidFill>
            <a:srgbClr val="00ACAE"/>
          </a:solidFill>
          <a:ln w="12700">
            <a:miter lim="400000"/>
          </a:ln>
        </p:spPr>
        <p:txBody>
          <a:bodyPr lIns="45719" rIns="45719" anchor="ctr"/>
          <a:lstStyle/>
          <a:p>
            <a:endParaRPr/>
          </a:p>
        </p:txBody>
      </p:sp>
      <p:sp>
        <p:nvSpPr>
          <p:cNvPr id="213" name="TextBox 8"/>
          <p:cNvSpPr txBox="1"/>
          <p:nvPr/>
        </p:nvSpPr>
        <p:spPr>
          <a:xfrm>
            <a:off x="1701907" y="4291707"/>
            <a:ext cx="4532010" cy="14630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defTabSz="457200">
              <a:lnSpc>
                <a:spcPts val="5200"/>
              </a:lnSpc>
              <a:defRPr sz="3000"/>
            </a:lvl1pPr>
          </a:lstStyle>
          <a:p>
            <a:r>
              <a:t>If I throw a ball across the room, what shape will it make in the air?</a:t>
            </a:r>
          </a:p>
        </p:txBody>
      </p:sp>
      <p:sp>
        <p:nvSpPr>
          <p:cNvPr id="214" name="Pedestrian Crossing"/>
          <p:cNvSpPr/>
          <p:nvPr/>
        </p:nvSpPr>
        <p:spPr>
          <a:xfrm>
            <a:off x="6347688" y="2241231"/>
            <a:ext cx="2017698" cy="3318374"/>
          </a:xfrm>
          <a:custGeom>
            <a:avLst/>
            <a:gdLst/>
            <a:ahLst/>
            <a:cxnLst>
              <a:cxn ang="0">
                <a:pos x="wd2" y="hd2"/>
              </a:cxn>
              <a:cxn ang="5400000">
                <a:pos x="wd2" y="hd2"/>
              </a:cxn>
              <a:cxn ang="10800000">
                <a:pos x="wd2" y="hd2"/>
              </a:cxn>
              <a:cxn ang="16200000">
                <a:pos x="wd2" y="hd2"/>
              </a:cxn>
            </a:cxnLst>
            <a:rect l="0" t="0" r="r" b="b"/>
            <a:pathLst>
              <a:path w="21600" h="21600" extrusionOk="0">
                <a:moveTo>
                  <a:pt x="8429" y="0"/>
                </a:moveTo>
                <a:cubicBezTo>
                  <a:pt x="7736" y="0"/>
                  <a:pt x="7043" y="162"/>
                  <a:pt x="6514" y="483"/>
                </a:cubicBezTo>
                <a:cubicBezTo>
                  <a:pt x="5456" y="1127"/>
                  <a:pt x="5456" y="2169"/>
                  <a:pt x="6514" y="2812"/>
                </a:cubicBezTo>
                <a:cubicBezTo>
                  <a:pt x="7572" y="3455"/>
                  <a:pt x="9288" y="3455"/>
                  <a:pt x="10347" y="2812"/>
                </a:cubicBezTo>
                <a:cubicBezTo>
                  <a:pt x="11405" y="2169"/>
                  <a:pt x="11405" y="1127"/>
                  <a:pt x="10347" y="483"/>
                </a:cubicBezTo>
                <a:cubicBezTo>
                  <a:pt x="9817" y="162"/>
                  <a:pt x="9122" y="0"/>
                  <a:pt x="8429" y="0"/>
                </a:cubicBezTo>
                <a:close/>
                <a:moveTo>
                  <a:pt x="11172" y="3610"/>
                </a:moveTo>
                <a:cubicBezTo>
                  <a:pt x="9451" y="3587"/>
                  <a:pt x="7797" y="4202"/>
                  <a:pt x="7113" y="5239"/>
                </a:cubicBezTo>
                <a:lnTo>
                  <a:pt x="4935" y="8540"/>
                </a:lnTo>
                <a:lnTo>
                  <a:pt x="0" y="9903"/>
                </a:lnTo>
                <a:lnTo>
                  <a:pt x="873" y="11494"/>
                </a:lnTo>
                <a:lnTo>
                  <a:pt x="7304" y="9903"/>
                </a:lnTo>
                <a:lnTo>
                  <a:pt x="8429" y="8548"/>
                </a:lnTo>
                <a:lnTo>
                  <a:pt x="9641" y="11358"/>
                </a:lnTo>
                <a:lnTo>
                  <a:pt x="6509" y="14359"/>
                </a:lnTo>
                <a:lnTo>
                  <a:pt x="3312" y="21055"/>
                </a:lnTo>
                <a:lnTo>
                  <a:pt x="6472" y="21600"/>
                </a:lnTo>
                <a:lnTo>
                  <a:pt x="9787" y="16330"/>
                </a:lnTo>
                <a:lnTo>
                  <a:pt x="11519" y="15338"/>
                </a:lnTo>
                <a:lnTo>
                  <a:pt x="16964" y="21573"/>
                </a:lnTo>
                <a:lnTo>
                  <a:pt x="19876" y="20575"/>
                </a:lnTo>
                <a:lnTo>
                  <a:pt x="16012" y="15479"/>
                </a:lnTo>
                <a:lnTo>
                  <a:pt x="17155" y="10373"/>
                </a:lnTo>
                <a:lnTo>
                  <a:pt x="15077" y="6969"/>
                </a:lnTo>
                <a:lnTo>
                  <a:pt x="17558" y="7529"/>
                </a:lnTo>
                <a:lnTo>
                  <a:pt x="18848" y="11134"/>
                </a:lnTo>
                <a:lnTo>
                  <a:pt x="21600" y="11134"/>
                </a:lnTo>
                <a:lnTo>
                  <a:pt x="20133" y="5917"/>
                </a:lnTo>
                <a:lnTo>
                  <a:pt x="12883" y="3855"/>
                </a:lnTo>
                <a:cubicBezTo>
                  <a:pt x="12328" y="3697"/>
                  <a:pt x="11746" y="3618"/>
                  <a:pt x="11172" y="3610"/>
                </a:cubicBezTo>
                <a:close/>
              </a:path>
            </a:pathLst>
          </a:custGeom>
          <a:solidFill>
            <a:srgbClr val="00ACAE"/>
          </a:solidFill>
          <a:ln w="12700">
            <a:miter lim="400000"/>
          </a:ln>
        </p:spPr>
        <p:txBody>
          <a:bodyPr lIns="45719" rIns="45719" anchor="ctr"/>
          <a:lstStyle/>
          <a:p>
            <a:endParaRPr/>
          </a:p>
        </p:txBody>
      </p:sp>
      <p:sp>
        <p:nvSpPr>
          <p:cNvPr id="215" name="Circle"/>
          <p:cNvSpPr/>
          <p:nvPr/>
        </p:nvSpPr>
        <p:spPr>
          <a:xfrm>
            <a:off x="5985862" y="3416300"/>
            <a:ext cx="535941" cy="535940"/>
          </a:xfrm>
          <a:prstGeom prst="ellipse">
            <a:avLst/>
          </a:prstGeom>
          <a:solidFill>
            <a:srgbClr val="000000"/>
          </a:solidFill>
          <a:ln w="12700">
            <a:solidFill>
              <a:srgbClr val="000000"/>
            </a:solidFill>
            <a:miter/>
          </a:ln>
        </p:spPr>
        <p:txBody>
          <a:bodyPr lIns="45719" rIns="45719" anchor="ctr"/>
          <a:lstStyle/>
          <a:p>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6" name="Group"/>
          <p:cNvGrpSpPr/>
          <p:nvPr/>
        </p:nvGrpSpPr>
        <p:grpSpPr>
          <a:xfrm>
            <a:off x="1572969" y="293737"/>
            <a:ext cx="7058235" cy="5322317"/>
            <a:chOff x="0" y="0"/>
            <a:chExt cx="7058234" cy="5322315"/>
          </a:xfrm>
        </p:grpSpPr>
        <p:grpSp>
          <p:nvGrpSpPr>
            <p:cNvPr id="222" name="Group"/>
            <p:cNvGrpSpPr/>
            <p:nvPr/>
          </p:nvGrpSpPr>
          <p:grpSpPr>
            <a:xfrm>
              <a:off x="4620881" y="2920761"/>
              <a:ext cx="2289905" cy="2401555"/>
              <a:chOff x="0" y="0"/>
              <a:chExt cx="2289904" cy="2401553"/>
            </a:xfrm>
          </p:grpSpPr>
          <p:sp>
            <p:nvSpPr>
              <p:cNvPr id="219" name="Line"/>
              <p:cNvSpPr/>
              <p:nvPr/>
            </p:nvSpPr>
            <p:spPr>
              <a:xfrm>
                <a:off x="0" y="0"/>
                <a:ext cx="1542551" cy="1467054"/>
              </a:xfrm>
              <a:custGeom>
                <a:avLst/>
                <a:gdLst/>
                <a:ahLst/>
                <a:cxnLst>
                  <a:cxn ang="0">
                    <a:pos x="wd2" y="hd2"/>
                  </a:cxn>
                  <a:cxn ang="5400000">
                    <a:pos x="wd2" y="hd2"/>
                  </a:cxn>
                  <a:cxn ang="10800000">
                    <a:pos x="wd2" y="hd2"/>
                  </a:cxn>
                  <a:cxn ang="16200000">
                    <a:pos x="wd2" y="hd2"/>
                  </a:cxn>
                </a:cxnLst>
                <a:rect l="0" t="0" r="r" b="b"/>
                <a:pathLst>
                  <a:path w="21600" h="21600" extrusionOk="0">
                    <a:moveTo>
                      <a:pt x="4125" y="21600"/>
                    </a:moveTo>
                    <a:lnTo>
                      <a:pt x="6674" y="13350"/>
                    </a:lnTo>
                    <a:lnTo>
                      <a:pt x="0" y="8250"/>
                    </a:lnTo>
                    <a:lnTo>
                      <a:pt x="8250" y="8250"/>
                    </a:lnTo>
                    <a:lnTo>
                      <a:pt x="10800" y="0"/>
                    </a:lnTo>
                    <a:lnTo>
                      <a:pt x="13350" y="8250"/>
                    </a:lnTo>
                    <a:lnTo>
                      <a:pt x="21600" y="8250"/>
                    </a:lnTo>
                    <a:lnTo>
                      <a:pt x="14926" y="13350"/>
                    </a:lnTo>
                    <a:lnTo>
                      <a:pt x="17475" y="21600"/>
                    </a:lnTo>
                  </a:path>
                </a:pathLst>
              </a:custGeom>
              <a:noFill/>
              <a:ln w="63500" cap="flat">
                <a:solidFill>
                  <a:srgbClr val="000000"/>
                </a:solidFill>
                <a:prstDash val="solid"/>
                <a:miter lim="800000"/>
              </a:ln>
              <a:effectLst/>
            </p:spPr>
            <p:txBody>
              <a:bodyPr wrap="square" lIns="45719" tIns="45719" rIns="45719" bIns="45719" numCol="1" anchor="ctr">
                <a:noAutofit/>
              </a:bodyPr>
              <a:lstStyle/>
              <a:p>
                <a:endParaRPr/>
              </a:p>
            </p:txBody>
          </p:sp>
          <p:sp>
            <p:nvSpPr>
              <p:cNvPr id="220" name="Pedestrian Crossing"/>
              <p:cNvSpPr/>
              <p:nvPr/>
            </p:nvSpPr>
            <p:spPr>
              <a:xfrm>
                <a:off x="1196675" y="603591"/>
                <a:ext cx="1093230" cy="1797963"/>
              </a:xfrm>
              <a:custGeom>
                <a:avLst/>
                <a:gdLst/>
                <a:ahLst/>
                <a:cxnLst>
                  <a:cxn ang="0">
                    <a:pos x="wd2" y="hd2"/>
                  </a:cxn>
                  <a:cxn ang="5400000">
                    <a:pos x="wd2" y="hd2"/>
                  </a:cxn>
                  <a:cxn ang="10800000">
                    <a:pos x="wd2" y="hd2"/>
                  </a:cxn>
                  <a:cxn ang="16200000">
                    <a:pos x="wd2" y="hd2"/>
                  </a:cxn>
                </a:cxnLst>
                <a:rect l="0" t="0" r="r" b="b"/>
                <a:pathLst>
                  <a:path w="21600" h="21600" extrusionOk="0">
                    <a:moveTo>
                      <a:pt x="8429" y="0"/>
                    </a:moveTo>
                    <a:cubicBezTo>
                      <a:pt x="7736" y="0"/>
                      <a:pt x="7043" y="162"/>
                      <a:pt x="6514" y="483"/>
                    </a:cubicBezTo>
                    <a:cubicBezTo>
                      <a:pt x="5456" y="1127"/>
                      <a:pt x="5456" y="2169"/>
                      <a:pt x="6514" y="2812"/>
                    </a:cubicBezTo>
                    <a:cubicBezTo>
                      <a:pt x="7572" y="3455"/>
                      <a:pt x="9288" y="3455"/>
                      <a:pt x="10347" y="2812"/>
                    </a:cubicBezTo>
                    <a:cubicBezTo>
                      <a:pt x="11405" y="2169"/>
                      <a:pt x="11405" y="1127"/>
                      <a:pt x="10347" y="483"/>
                    </a:cubicBezTo>
                    <a:cubicBezTo>
                      <a:pt x="9817" y="162"/>
                      <a:pt x="9122" y="0"/>
                      <a:pt x="8429" y="0"/>
                    </a:cubicBezTo>
                    <a:close/>
                    <a:moveTo>
                      <a:pt x="11172" y="3610"/>
                    </a:moveTo>
                    <a:cubicBezTo>
                      <a:pt x="9451" y="3587"/>
                      <a:pt x="7797" y="4202"/>
                      <a:pt x="7113" y="5239"/>
                    </a:cubicBezTo>
                    <a:lnTo>
                      <a:pt x="4935" y="8540"/>
                    </a:lnTo>
                    <a:lnTo>
                      <a:pt x="0" y="9903"/>
                    </a:lnTo>
                    <a:lnTo>
                      <a:pt x="873" y="11494"/>
                    </a:lnTo>
                    <a:lnTo>
                      <a:pt x="7304" y="9903"/>
                    </a:lnTo>
                    <a:lnTo>
                      <a:pt x="8429" y="8548"/>
                    </a:lnTo>
                    <a:lnTo>
                      <a:pt x="9641" y="11358"/>
                    </a:lnTo>
                    <a:lnTo>
                      <a:pt x="6509" y="14359"/>
                    </a:lnTo>
                    <a:lnTo>
                      <a:pt x="3312" y="21055"/>
                    </a:lnTo>
                    <a:lnTo>
                      <a:pt x="6472" y="21600"/>
                    </a:lnTo>
                    <a:lnTo>
                      <a:pt x="9787" y="16330"/>
                    </a:lnTo>
                    <a:lnTo>
                      <a:pt x="11519" y="15338"/>
                    </a:lnTo>
                    <a:lnTo>
                      <a:pt x="16964" y="21573"/>
                    </a:lnTo>
                    <a:lnTo>
                      <a:pt x="19876" y="20575"/>
                    </a:lnTo>
                    <a:lnTo>
                      <a:pt x="16012" y="15479"/>
                    </a:lnTo>
                    <a:lnTo>
                      <a:pt x="17155" y="10373"/>
                    </a:lnTo>
                    <a:lnTo>
                      <a:pt x="15077" y="6969"/>
                    </a:lnTo>
                    <a:lnTo>
                      <a:pt x="17558" y="7529"/>
                    </a:lnTo>
                    <a:lnTo>
                      <a:pt x="18848" y="11134"/>
                    </a:lnTo>
                    <a:lnTo>
                      <a:pt x="21600" y="11134"/>
                    </a:lnTo>
                    <a:lnTo>
                      <a:pt x="20133" y="5917"/>
                    </a:lnTo>
                    <a:lnTo>
                      <a:pt x="12883" y="3855"/>
                    </a:lnTo>
                    <a:cubicBezTo>
                      <a:pt x="12328" y="3697"/>
                      <a:pt x="11746" y="3618"/>
                      <a:pt x="11172" y="3610"/>
                    </a:cubicBezTo>
                    <a:close/>
                  </a:path>
                </a:pathLst>
              </a:custGeom>
              <a:solidFill>
                <a:srgbClr val="00ACAE"/>
              </a:solidFill>
              <a:ln w="12700" cap="flat">
                <a:noFill/>
                <a:miter lim="400000"/>
              </a:ln>
              <a:effectLst/>
            </p:spPr>
            <p:txBody>
              <a:bodyPr wrap="square" lIns="45719" tIns="45719" rIns="45719" bIns="45719" numCol="1" anchor="ctr">
                <a:noAutofit/>
              </a:bodyPr>
              <a:lstStyle/>
              <a:p>
                <a:endParaRPr/>
              </a:p>
            </p:txBody>
          </p:sp>
          <p:sp>
            <p:nvSpPr>
              <p:cNvPr id="221" name="Circle"/>
              <p:cNvSpPr/>
              <p:nvPr/>
            </p:nvSpPr>
            <p:spPr>
              <a:xfrm>
                <a:off x="109063" y="1357380"/>
                <a:ext cx="290384" cy="290385"/>
              </a:xfrm>
              <a:prstGeom prst="ellipse">
                <a:avLst/>
              </a:prstGeom>
              <a:solidFill>
                <a:srgbClr val="000000"/>
              </a:solidFill>
              <a:ln w="12700" cap="flat">
                <a:solidFill>
                  <a:srgbClr val="000000"/>
                </a:solidFill>
                <a:prstDash val="solid"/>
                <a:miter lim="800000"/>
              </a:ln>
              <a:effectLst/>
            </p:spPr>
            <p:txBody>
              <a:bodyPr wrap="square" lIns="45719" tIns="45719" rIns="45719" bIns="45719" numCol="1" anchor="ctr">
                <a:noAutofit/>
              </a:bodyPr>
              <a:lstStyle/>
              <a:p>
                <a:endParaRPr/>
              </a:p>
            </p:txBody>
          </p:sp>
        </p:grpSp>
        <p:grpSp>
          <p:nvGrpSpPr>
            <p:cNvPr id="226" name="Group"/>
            <p:cNvGrpSpPr/>
            <p:nvPr/>
          </p:nvGrpSpPr>
          <p:grpSpPr>
            <a:xfrm>
              <a:off x="110586" y="2941287"/>
              <a:ext cx="3412534" cy="2035611"/>
              <a:chOff x="0" y="0"/>
              <a:chExt cx="3412533" cy="2035609"/>
            </a:xfrm>
          </p:grpSpPr>
          <p:sp>
            <p:nvSpPr>
              <p:cNvPr id="238" name="Connection Line"/>
              <p:cNvSpPr/>
              <p:nvPr/>
            </p:nvSpPr>
            <p:spPr>
              <a:xfrm>
                <a:off x="137028" y="-1"/>
                <a:ext cx="2236669" cy="1159207"/>
              </a:xfrm>
              <a:custGeom>
                <a:avLst/>
                <a:gdLst/>
                <a:ahLst/>
                <a:cxnLst>
                  <a:cxn ang="0">
                    <a:pos x="wd2" y="hd2"/>
                  </a:cxn>
                  <a:cxn ang="5400000">
                    <a:pos x="wd2" y="hd2"/>
                  </a:cxn>
                  <a:cxn ang="10800000">
                    <a:pos x="wd2" y="hd2"/>
                  </a:cxn>
                  <a:cxn ang="16200000">
                    <a:pos x="wd2" y="hd2"/>
                  </a:cxn>
                </a:cxnLst>
                <a:rect l="0" t="0" r="r" b="b"/>
                <a:pathLst>
                  <a:path w="21600" h="16204" extrusionOk="0">
                    <a:moveTo>
                      <a:pt x="0" y="16204"/>
                    </a:moveTo>
                    <a:cubicBezTo>
                      <a:pt x="6991" y="-5083"/>
                      <a:pt x="14191" y="-5396"/>
                      <a:pt x="21600" y="15264"/>
                    </a:cubicBezTo>
                  </a:path>
                </a:pathLst>
              </a:custGeom>
              <a:noFill/>
              <a:ln w="63500" cap="flat">
                <a:solidFill>
                  <a:srgbClr val="000000"/>
                </a:solidFill>
                <a:prstDash val="solid"/>
                <a:miter lim="800000"/>
              </a:ln>
              <a:effectLst/>
            </p:spPr>
            <p:txBody>
              <a:bodyPr/>
              <a:lstStyle/>
              <a:p>
                <a:endParaRPr/>
              </a:p>
            </p:txBody>
          </p:sp>
          <p:sp>
            <p:nvSpPr>
              <p:cNvPr id="224" name="Pedestrian Crossing"/>
              <p:cNvSpPr/>
              <p:nvPr/>
            </p:nvSpPr>
            <p:spPr>
              <a:xfrm>
                <a:off x="2319304" y="237646"/>
                <a:ext cx="1093230" cy="1797964"/>
              </a:xfrm>
              <a:custGeom>
                <a:avLst/>
                <a:gdLst/>
                <a:ahLst/>
                <a:cxnLst>
                  <a:cxn ang="0">
                    <a:pos x="wd2" y="hd2"/>
                  </a:cxn>
                  <a:cxn ang="5400000">
                    <a:pos x="wd2" y="hd2"/>
                  </a:cxn>
                  <a:cxn ang="10800000">
                    <a:pos x="wd2" y="hd2"/>
                  </a:cxn>
                  <a:cxn ang="16200000">
                    <a:pos x="wd2" y="hd2"/>
                  </a:cxn>
                </a:cxnLst>
                <a:rect l="0" t="0" r="r" b="b"/>
                <a:pathLst>
                  <a:path w="21600" h="21600" extrusionOk="0">
                    <a:moveTo>
                      <a:pt x="8429" y="0"/>
                    </a:moveTo>
                    <a:cubicBezTo>
                      <a:pt x="7736" y="0"/>
                      <a:pt x="7043" y="162"/>
                      <a:pt x="6514" y="483"/>
                    </a:cubicBezTo>
                    <a:cubicBezTo>
                      <a:pt x="5456" y="1127"/>
                      <a:pt x="5456" y="2169"/>
                      <a:pt x="6514" y="2812"/>
                    </a:cubicBezTo>
                    <a:cubicBezTo>
                      <a:pt x="7572" y="3455"/>
                      <a:pt x="9288" y="3455"/>
                      <a:pt x="10347" y="2812"/>
                    </a:cubicBezTo>
                    <a:cubicBezTo>
                      <a:pt x="11405" y="2169"/>
                      <a:pt x="11405" y="1127"/>
                      <a:pt x="10347" y="483"/>
                    </a:cubicBezTo>
                    <a:cubicBezTo>
                      <a:pt x="9817" y="162"/>
                      <a:pt x="9122" y="0"/>
                      <a:pt x="8429" y="0"/>
                    </a:cubicBezTo>
                    <a:close/>
                    <a:moveTo>
                      <a:pt x="11172" y="3610"/>
                    </a:moveTo>
                    <a:cubicBezTo>
                      <a:pt x="9451" y="3587"/>
                      <a:pt x="7797" y="4202"/>
                      <a:pt x="7113" y="5239"/>
                    </a:cubicBezTo>
                    <a:lnTo>
                      <a:pt x="4935" y="8540"/>
                    </a:lnTo>
                    <a:lnTo>
                      <a:pt x="0" y="9903"/>
                    </a:lnTo>
                    <a:lnTo>
                      <a:pt x="873" y="11494"/>
                    </a:lnTo>
                    <a:lnTo>
                      <a:pt x="7304" y="9903"/>
                    </a:lnTo>
                    <a:lnTo>
                      <a:pt x="8429" y="8548"/>
                    </a:lnTo>
                    <a:lnTo>
                      <a:pt x="9641" y="11358"/>
                    </a:lnTo>
                    <a:lnTo>
                      <a:pt x="6509" y="14359"/>
                    </a:lnTo>
                    <a:lnTo>
                      <a:pt x="3312" y="21055"/>
                    </a:lnTo>
                    <a:lnTo>
                      <a:pt x="6472" y="21600"/>
                    </a:lnTo>
                    <a:lnTo>
                      <a:pt x="9787" y="16330"/>
                    </a:lnTo>
                    <a:lnTo>
                      <a:pt x="11519" y="15338"/>
                    </a:lnTo>
                    <a:lnTo>
                      <a:pt x="16964" y="21573"/>
                    </a:lnTo>
                    <a:lnTo>
                      <a:pt x="19876" y="20575"/>
                    </a:lnTo>
                    <a:lnTo>
                      <a:pt x="16012" y="15479"/>
                    </a:lnTo>
                    <a:lnTo>
                      <a:pt x="17155" y="10373"/>
                    </a:lnTo>
                    <a:lnTo>
                      <a:pt x="15077" y="6969"/>
                    </a:lnTo>
                    <a:lnTo>
                      <a:pt x="17558" y="7529"/>
                    </a:lnTo>
                    <a:lnTo>
                      <a:pt x="18848" y="11134"/>
                    </a:lnTo>
                    <a:lnTo>
                      <a:pt x="21600" y="11134"/>
                    </a:lnTo>
                    <a:lnTo>
                      <a:pt x="20133" y="5917"/>
                    </a:lnTo>
                    <a:lnTo>
                      <a:pt x="12883" y="3855"/>
                    </a:lnTo>
                    <a:cubicBezTo>
                      <a:pt x="12328" y="3697"/>
                      <a:pt x="11746" y="3618"/>
                      <a:pt x="11172" y="3610"/>
                    </a:cubicBezTo>
                    <a:close/>
                  </a:path>
                </a:pathLst>
              </a:custGeom>
              <a:solidFill>
                <a:srgbClr val="00ACAE"/>
              </a:solidFill>
              <a:ln w="12700" cap="flat">
                <a:noFill/>
                <a:miter lim="400000"/>
              </a:ln>
              <a:effectLst/>
            </p:spPr>
            <p:txBody>
              <a:bodyPr wrap="square" lIns="45719" tIns="45719" rIns="45719" bIns="45719" numCol="1" anchor="ctr">
                <a:noAutofit/>
              </a:bodyPr>
              <a:lstStyle/>
              <a:p>
                <a:endParaRPr/>
              </a:p>
            </p:txBody>
          </p:sp>
          <p:sp>
            <p:nvSpPr>
              <p:cNvPr id="225" name="Circle"/>
              <p:cNvSpPr/>
              <p:nvPr/>
            </p:nvSpPr>
            <p:spPr>
              <a:xfrm>
                <a:off x="0" y="991436"/>
                <a:ext cx="290384" cy="290384"/>
              </a:xfrm>
              <a:prstGeom prst="ellipse">
                <a:avLst/>
              </a:prstGeom>
              <a:solidFill>
                <a:srgbClr val="000000"/>
              </a:solidFill>
              <a:ln w="12700" cap="flat">
                <a:solidFill>
                  <a:srgbClr val="000000"/>
                </a:solidFill>
                <a:prstDash val="solid"/>
                <a:miter lim="800000"/>
              </a:ln>
              <a:effectLst/>
            </p:spPr>
            <p:txBody>
              <a:bodyPr wrap="square" lIns="45719" tIns="45719" rIns="45719" bIns="45719" numCol="1" anchor="ctr">
                <a:noAutofit/>
              </a:bodyPr>
              <a:lstStyle/>
              <a:p>
                <a:endParaRPr/>
              </a:p>
            </p:txBody>
          </p:sp>
        </p:grpSp>
        <p:grpSp>
          <p:nvGrpSpPr>
            <p:cNvPr id="230" name="Group"/>
            <p:cNvGrpSpPr/>
            <p:nvPr/>
          </p:nvGrpSpPr>
          <p:grpSpPr>
            <a:xfrm>
              <a:off x="0" y="-1"/>
              <a:ext cx="3633707" cy="2167407"/>
              <a:chOff x="0" y="0"/>
              <a:chExt cx="3633706" cy="2167405"/>
            </a:xfrm>
          </p:grpSpPr>
          <p:sp>
            <p:nvSpPr>
              <p:cNvPr id="227" name="Line"/>
              <p:cNvSpPr/>
              <p:nvPr/>
            </p:nvSpPr>
            <p:spPr>
              <a:xfrm>
                <a:off x="156127" y="-1"/>
                <a:ext cx="2433153" cy="1210521"/>
              </a:xfrm>
              <a:custGeom>
                <a:avLst/>
                <a:gdLst/>
                <a:ahLst/>
                <a:cxnLst>
                  <a:cxn ang="0">
                    <a:pos x="wd2" y="hd2"/>
                  </a:cxn>
                  <a:cxn ang="5400000">
                    <a:pos x="wd2" y="hd2"/>
                  </a:cxn>
                  <a:cxn ang="10800000">
                    <a:pos x="wd2" y="hd2"/>
                  </a:cxn>
                  <a:cxn ang="16200000">
                    <a:pos x="wd2" y="hd2"/>
                  </a:cxn>
                </a:cxnLst>
                <a:rect l="0" t="0" r="r" b="b"/>
                <a:pathLst>
                  <a:path w="21500" h="19687" extrusionOk="0">
                    <a:moveTo>
                      <a:pt x="2" y="19687"/>
                    </a:moveTo>
                    <a:cubicBezTo>
                      <a:pt x="-55" y="14419"/>
                      <a:pt x="1080" y="9433"/>
                      <a:pt x="3157" y="5704"/>
                    </a:cubicBezTo>
                    <a:cubicBezTo>
                      <a:pt x="7385" y="-1889"/>
                      <a:pt x="14131" y="-1913"/>
                      <a:pt x="18348" y="5704"/>
                    </a:cubicBezTo>
                    <a:cubicBezTo>
                      <a:pt x="20470" y="9537"/>
                      <a:pt x="21545" y="14602"/>
                      <a:pt x="21498" y="19677"/>
                    </a:cubicBezTo>
                  </a:path>
                </a:pathLst>
              </a:custGeom>
              <a:noFill/>
              <a:ln w="63500" cap="flat">
                <a:solidFill>
                  <a:srgbClr val="000000"/>
                </a:solidFill>
                <a:prstDash val="solid"/>
                <a:miter lim="800000"/>
              </a:ln>
              <a:effectLst/>
            </p:spPr>
            <p:txBody>
              <a:bodyPr wrap="square" lIns="45719" tIns="45719" rIns="45719" bIns="45719" numCol="1" anchor="ctr">
                <a:noAutofit/>
              </a:bodyPr>
              <a:lstStyle/>
              <a:p>
                <a:endParaRPr/>
              </a:p>
            </p:txBody>
          </p:sp>
          <p:sp>
            <p:nvSpPr>
              <p:cNvPr id="228" name="Pedestrian Crossing"/>
              <p:cNvSpPr/>
              <p:nvPr/>
            </p:nvSpPr>
            <p:spPr>
              <a:xfrm>
                <a:off x="2540476" y="369443"/>
                <a:ext cx="1093231" cy="1797963"/>
              </a:xfrm>
              <a:custGeom>
                <a:avLst/>
                <a:gdLst/>
                <a:ahLst/>
                <a:cxnLst>
                  <a:cxn ang="0">
                    <a:pos x="wd2" y="hd2"/>
                  </a:cxn>
                  <a:cxn ang="5400000">
                    <a:pos x="wd2" y="hd2"/>
                  </a:cxn>
                  <a:cxn ang="10800000">
                    <a:pos x="wd2" y="hd2"/>
                  </a:cxn>
                  <a:cxn ang="16200000">
                    <a:pos x="wd2" y="hd2"/>
                  </a:cxn>
                </a:cxnLst>
                <a:rect l="0" t="0" r="r" b="b"/>
                <a:pathLst>
                  <a:path w="21600" h="21600" extrusionOk="0">
                    <a:moveTo>
                      <a:pt x="8429" y="0"/>
                    </a:moveTo>
                    <a:cubicBezTo>
                      <a:pt x="7736" y="0"/>
                      <a:pt x="7043" y="162"/>
                      <a:pt x="6514" y="483"/>
                    </a:cubicBezTo>
                    <a:cubicBezTo>
                      <a:pt x="5456" y="1127"/>
                      <a:pt x="5456" y="2169"/>
                      <a:pt x="6514" y="2812"/>
                    </a:cubicBezTo>
                    <a:cubicBezTo>
                      <a:pt x="7572" y="3455"/>
                      <a:pt x="9288" y="3455"/>
                      <a:pt x="10347" y="2812"/>
                    </a:cubicBezTo>
                    <a:cubicBezTo>
                      <a:pt x="11405" y="2169"/>
                      <a:pt x="11405" y="1127"/>
                      <a:pt x="10347" y="483"/>
                    </a:cubicBezTo>
                    <a:cubicBezTo>
                      <a:pt x="9817" y="162"/>
                      <a:pt x="9122" y="0"/>
                      <a:pt x="8429" y="0"/>
                    </a:cubicBezTo>
                    <a:close/>
                    <a:moveTo>
                      <a:pt x="11172" y="3610"/>
                    </a:moveTo>
                    <a:cubicBezTo>
                      <a:pt x="9451" y="3587"/>
                      <a:pt x="7797" y="4202"/>
                      <a:pt x="7113" y="5239"/>
                    </a:cubicBezTo>
                    <a:lnTo>
                      <a:pt x="4935" y="8540"/>
                    </a:lnTo>
                    <a:lnTo>
                      <a:pt x="0" y="9903"/>
                    </a:lnTo>
                    <a:lnTo>
                      <a:pt x="873" y="11494"/>
                    </a:lnTo>
                    <a:lnTo>
                      <a:pt x="7304" y="9903"/>
                    </a:lnTo>
                    <a:lnTo>
                      <a:pt x="8429" y="8548"/>
                    </a:lnTo>
                    <a:lnTo>
                      <a:pt x="9641" y="11358"/>
                    </a:lnTo>
                    <a:lnTo>
                      <a:pt x="6509" y="14359"/>
                    </a:lnTo>
                    <a:lnTo>
                      <a:pt x="3312" y="21055"/>
                    </a:lnTo>
                    <a:lnTo>
                      <a:pt x="6472" y="21600"/>
                    </a:lnTo>
                    <a:lnTo>
                      <a:pt x="9787" y="16330"/>
                    </a:lnTo>
                    <a:lnTo>
                      <a:pt x="11519" y="15338"/>
                    </a:lnTo>
                    <a:lnTo>
                      <a:pt x="16964" y="21573"/>
                    </a:lnTo>
                    <a:lnTo>
                      <a:pt x="19876" y="20575"/>
                    </a:lnTo>
                    <a:lnTo>
                      <a:pt x="16012" y="15479"/>
                    </a:lnTo>
                    <a:lnTo>
                      <a:pt x="17155" y="10373"/>
                    </a:lnTo>
                    <a:lnTo>
                      <a:pt x="15077" y="6969"/>
                    </a:lnTo>
                    <a:lnTo>
                      <a:pt x="17558" y="7529"/>
                    </a:lnTo>
                    <a:lnTo>
                      <a:pt x="18848" y="11134"/>
                    </a:lnTo>
                    <a:lnTo>
                      <a:pt x="21600" y="11134"/>
                    </a:lnTo>
                    <a:lnTo>
                      <a:pt x="20133" y="5917"/>
                    </a:lnTo>
                    <a:lnTo>
                      <a:pt x="12883" y="3855"/>
                    </a:lnTo>
                    <a:cubicBezTo>
                      <a:pt x="12328" y="3697"/>
                      <a:pt x="11746" y="3618"/>
                      <a:pt x="11172" y="3610"/>
                    </a:cubicBezTo>
                    <a:close/>
                  </a:path>
                </a:pathLst>
              </a:custGeom>
              <a:solidFill>
                <a:srgbClr val="00ACAE"/>
              </a:solidFill>
              <a:ln w="12700" cap="flat">
                <a:noFill/>
                <a:miter lim="400000"/>
              </a:ln>
              <a:effectLst/>
            </p:spPr>
            <p:txBody>
              <a:bodyPr wrap="square" lIns="45719" tIns="45719" rIns="45719" bIns="45719" numCol="1" anchor="ctr">
                <a:noAutofit/>
              </a:bodyPr>
              <a:lstStyle/>
              <a:p>
                <a:endParaRPr/>
              </a:p>
            </p:txBody>
          </p:sp>
          <p:sp>
            <p:nvSpPr>
              <p:cNvPr id="229" name="Circle"/>
              <p:cNvSpPr/>
              <p:nvPr/>
            </p:nvSpPr>
            <p:spPr>
              <a:xfrm>
                <a:off x="0" y="1123233"/>
                <a:ext cx="290384" cy="290384"/>
              </a:xfrm>
              <a:prstGeom prst="ellipse">
                <a:avLst/>
              </a:prstGeom>
              <a:solidFill>
                <a:srgbClr val="000000"/>
              </a:solidFill>
              <a:ln w="12700" cap="flat">
                <a:solidFill>
                  <a:srgbClr val="000000"/>
                </a:solidFill>
                <a:prstDash val="solid"/>
                <a:miter lim="800000"/>
              </a:ln>
              <a:effectLst/>
            </p:spPr>
            <p:txBody>
              <a:bodyPr wrap="square" lIns="45719" tIns="45719" rIns="45719" bIns="45719" numCol="1" anchor="ctr">
                <a:noAutofit/>
              </a:bodyPr>
              <a:lstStyle/>
              <a:p>
                <a:endParaRPr/>
              </a:p>
            </p:txBody>
          </p:sp>
        </p:grpSp>
        <p:grpSp>
          <p:nvGrpSpPr>
            <p:cNvPr id="235" name="Group"/>
            <p:cNvGrpSpPr/>
            <p:nvPr/>
          </p:nvGrpSpPr>
          <p:grpSpPr>
            <a:xfrm>
              <a:off x="4117535" y="162683"/>
              <a:ext cx="2940700" cy="1842041"/>
              <a:chOff x="0" y="0"/>
              <a:chExt cx="2940698" cy="1842040"/>
            </a:xfrm>
          </p:grpSpPr>
          <p:sp>
            <p:nvSpPr>
              <p:cNvPr id="231" name="Line"/>
              <p:cNvSpPr/>
              <p:nvPr/>
            </p:nvSpPr>
            <p:spPr>
              <a:xfrm flipH="1" flipV="1">
                <a:off x="1028724" y="0"/>
                <a:ext cx="877534" cy="877534"/>
              </a:xfrm>
              <a:prstGeom prst="line">
                <a:avLst/>
              </a:prstGeom>
              <a:noFill/>
              <a:ln w="63500" cap="flat">
                <a:solidFill>
                  <a:srgbClr val="000000"/>
                </a:solidFill>
                <a:prstDash val="solid"/>
                <a:miter lim="800000"/>
              </a:ln>
              <a:effectLst/>
            </p:spPr>
            <p:txBody>
              <a:bodyPr wrap="square" lIns="45719" tIns="45719" rIns="45719" bIns="45719" numCol="1" anchor="t">
                <a:noAutofit/>
              </a:bodyPr>
              <a:lstStyle/>
              <a:p>
                <a:endParaRPr/>
              </a:p>
            </p:txBody>
          </p:sp>
          <p:sp>
            <p:nvSpPr>
              <p:cNvPr id="232" name="Pedestrian Crossing"/>
              <p:cNvSpPr/>
              <p:nvPr/>
            </p:nvSpPr>
            <p:spPr>
              <a:xfrm>
                <a:off x="1847469" y="44077"/>
                <a:ext cx="1093230" cy="1797964"/>
              </a:xfrm>
              <a:custGeom>
                <a:avLst/>
                <a:gdLst/>
                <a:ahLst/>
                <a:cxnLst>
                  <a:cxn ang="0">
                    <a:pos x="wd2" y="hd2"/>
                  </a:cxn>
                  <a:cxn ang="5400000">
                    <a:pos x="wd2" y="hd2"/>
                  </a:cxn>
                  <a:cxn ang="10800000">
                    <a:pos x="wd2" y="hd2"/>
                  </a:cxn>
                  <a:cxn ang="16200000">
                    <a:pos x="wd2" y="hd2"/>
                  </a:cxn>
                </a:cxnLst>
                <a:rect l="0" t="0" r="r" b="b"/>
                <a:pathLst>
                  <a:path w="21600" h="21600" extrusionOk="0">
                    <a:moveTo>
                      <a:pt x="8429" y="0"/>
                    </a:moveTo>
                    <a:cubicBezTo>
                      <a:pt x="7736" y="0"/>
                      <a:pt x="7043" y="162"/>
                      <a:pt x="6514" y="483"/>
                    </a:cubicBezTo>
                    <a:cubicBezTo>
                      <a:pt x="5456" y="1127"/>
                      <a:pt x="5456" y="2169"/>
                      <a:pt x="6514" y="2812"/>
                    </a:cubicBezTo>
                    <a:cubicBezTo>
                      <a:pt x="7572" y="3455"/>
                      <a:pt x="9288" y="3455"/>
                      <a:pt x="10347" y="2812"/>
                    </a:cubicBezTo>
                    <a:cubicBezTo>
                      <a:pt x="11405" y="2169"/>
                      <a:pt x="11405" y="1127"/>
                      <a:pt x="10347" y="483"/>
                    </a:cubicBezTo>
                    <a:cubicBezTo>
                      <a:pt x="9817" y="162"/>
                      <a:pt x="9122" y="0"/>
                      <a:pt x="8429" y="0"/>
                    </a:cubicBezTo>
                    <a:close/>
                    <a:moveTo>
                      <a:pt x="11172" y="3610"/>
                    </a:moveTo>
                    <a:cubicBezTo>
                      <a:pt x="9451" y="3587"/>
                      <a:pt x="7797" y="4202"/>
                      <a:pt x="7113" y="5239"/>
                    </a:cubicBezTo>
                    <a:lnTo>
                      <a:pt x="4935" y="8540"/>
                    </a:lnTo>
                    <a:lnTo>
                      <a:pt x="0" y="9903"/>
                    </a:lnTo>
                    <a:lnTo>
                      <a:pt x="873" y="11494"/>
                    </a:lnTo>
                    <a:lnTo>
                      <a:pt x="7304" y="9903"/>
                    </a:lnTo>
                    <a:lnTo>
                      <a:pt x="8429" y="8548"/>
                    </a:lnTo>
                    <a:lnTo>
                      <a:pt x="9641" y="11358"/>
                    </a:lnTo>
                    <a:lnTo>
                      <a:pt x="6509" y="14359"/>
                    </a:lnTo>
                    <a:lnTo>
                      <a:pt x="3312" y="21055"/>
                    </a:lnTo>
                    <a:lnTo>
                      <a:pt x="6472" y="21600"/>
                    </a:lnTo>
                    <a:lnTo>
                      <a:pt x="9787" y="16330"/>
                    </a:lnTo>
                    <a:lnTo>
                      <a:pt x="11519" y="15338"/>
                    </a:lnTo>
                    <a:lnTo>
                      <a:pt x="16964" y="21573"/>
                    </a:lnTo>
                    <a:lnTo>
                      <a:pt x="19876" y="20575"/>
                    </a:lnTo>
                    <a:lnTo>
                      <a:pt x="16012" y="15479"/>
                    </a:lnTo>
                    <a:lnTo>
                      <a:pt x="17155" y="10373"/>
                    </a:lnTo>
                    <a:lnTo>
                      <a:pt x="15077" y="6969"/>
                    </a:lnTo>
                    <a:lnTo>
                      <a:pt x="17558" y="7529"/>
                    </a:lnTo>
                    <a:lnTo>
                      <a:pt x="18848" y="11134"/>
                    </a:lnTo>
                    <a:lnTo>
                      <a:pt x="21600" y="11134"/>
                    </a:lnTo>
                    <a:lnTo>
                      <a:pt x="20133" y="5917"/>
                    </a:lnTo>
                    <a:lnTo>
                      <a:pt x="12883" y="3855"/>
                    </a:lnTo>
                    <a:cubicBezTo>
                      <a:pt x="12328" y="3697"/>
                      <a:pt x="11746" y="3618"/>
                      <a:pt x="11172" y="3610"/>
                    </a:cubicBezTo>
                    <a:close/>
                  </a:path>
                </a:pathLst>
              </a:custGeom>
              <a:solidFill>
                <a:srgbClr val="00ACAE"/>
              </a:solidFill>
              <a:ln w="12700" cap="flat">
                <a:noFill/>
                <a:miter lim="400000"/>
              </a:ln>
              <a:effectLst/>
            </p:spPr>
            <p:txBody>
              <a:bodyPr wrap="square" lIns="45719" tIns="45719" rIns="45719" bIns="45719" numCol="1" anchor="ctr">
                <a:noAutofit/>
              </a:bodyPr>
              <a:lstStyle/>
              <a:p>
                <a:endParaRPr/>
              </a:p>
            </p:txBody>
          </p:sp>
          <p:sp>
            <p:nvSpPr>
              <p:cNvPr id="233" name="Circle"/>
              <p:cNvSpPr/>
              <p:nvPr/>
            </p:nvSpPr>
            <p:spPr>
              <a:xfrm>
                <a:off x="0" y="797867"/>
                <a:ext cx="290384" cy="290384"/>
              </a:xfrm>
              <a:prstGeom prst="ellipse">
                <a:avLst/>
              </a:prstGeom>
              <a:solidFill>
                <a:srgbClr val="000000"/>
              </a:solidFill>
              <a:ln w="12700" cap="flat">
                <a:solidFill>
                  <a:srgbClr val="000000"/>
                </a:solidFill>
                <a:prstDash val="solid"/>
                <a:miter lim="800000"/>
              </a:ln>
              <a:effectLst/>
            </p:spPr>
            <p:txBody>
              <a:bodyPr wrap="square" lIns="45719" tIns="45719" rIns="45719" bIns="45719" numCol="1" anchor="ctr">
                <a:noAutofit/>
              </a:bodyPr>
              <a:lstStyle/>
              <a:p>
                <a:endParaRPr/>
              </a:p>
            </p:txBody>
          </p:sp>
          <p:sp>
            <p:nvSpPr>
              <p:cNvPr id="234" name="Line"/>
              <p:cNvSpPr/>
              <p:nvPr/>
            </p:nvSpPr>
            <p:spPr>
              <a:xfrm flipV="1">
                <a:off x="200875" y="0"/>
                <a:ext cx="877534" cy="877534"/>
              </a:xfrm>
              <a:prstGeom prst="line">
                <a:avLst/>
              </a:prstGeom>
              <a:noFill/>
              <a:ln w="63500" cap="flat">
                <a:solidFill>
                  <a:srgbClr val="000000"/>
                </a:solidFill>
                <a:prstDash val="solid"/>
                <a:miter lim="800000"/>
              </a:ln>
              <a:effectLst/>
            </p:spPr>
            <p:txBody>
              <a:bodyPr wrap="square" lIns="45719" tIns="45719" rIns="45719" bIns="45719" numCol="1" anchor="t">
                <a:noAutofit/>
              </a:bodyPr>
              <a:lstStyle/>
              <a:p>
                <a:endParaRPr/>
              </a:p>
            </p:txBody>
          </p:sp>
        </p:grpSp>
      </p:grpSp>
      <p:sp>
        <p:nvSpPr>
          <p:cNvPr id="237" name="youtu.be/1PyjLXIYMzI"/>
          <p:cNvSpPr txBox="1"/>
          <p:nvPr/>
        </p:nvSpPr>
        <p:spPr>
          <a:xfrm>
            <a:off x="1671675" y="5960794"/>
            <a:ext cx="4747185" cy="5232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defTabSz="457200">
              <a:lnSpc>
                <a:spcPts val="5100"/>
              </a:lnSpc>
              <a:defRPr sz="2833" b="1" u="sng">
                <a:uFill>
                  <a:solidFill>
                    <a:srgbClr val="0563C1"/>
                  </a:solidFill>
                </a:uFill>
                <a:hlinkClick r:id="rId3"/>
              </a:defRPr>
            </a:lvl1pPr>
          </a:lstStyle>
          <a:p>
            <a:pPr>
              <a:defRPr>
                <a:uFillTx/>
              </a:defRPr>
            </a:pPr>
            <a:r>
              <a:rPr>
                <a:uFill>
                  <a:solidFill>
                    <a:srgbClr val="0563C1"/>
                  </a:solidFill>
                </a:uFill>
                <a:hlinkClick r:id="rId3"/>
              </a:rPr>
              <a:t>youtu.be/1PyjLXIYMzI</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2" name="Image" descr="Image"/>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32238" y="529167"/>
            <a:ext cx="7043505" cy="4699339"/>
          </a:xfrm>
          <a:prstGeom prst="rect">
            <a:avLst/>
          </a:prstGeom>
          <a:ln w="12700">
            <a:miter lim="400000"/>
          </a:ln>
        </p:spPr>
      </p:pic>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6" name="Image" descr="Image"/>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62432" y="1095288"/>
            <a:ext cx="5932286" cy="3556282"/>
          </a:xfrm>
          <a:prstGeom prst="rect">
            <a:avLst/>
          </a:prstGeom>
          <a:ln w="12700">
            <a:miter lim="400000"/>
          </a:ln>
        </p:spPr>
      </p:pic>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Rectangle 6"/>
          <p:cNvSpPr txBox="1"/>
          <p:nvPr/>
        </p:nvSpPr>
        <p:spPr>
          <a:xfrm>
            <a:off x="654366" y="6504344"/>
            <a:ext cx="6371123" cy="243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1000" i="1">
                <a:solidFill>
                  <a:srgbClr val="404040"/>
                </a:solidFill>
              </a:defRPr>
            </a:pPr>
            <a:r>
              <a:rPr dirty="0"/>
              <a:t>Image credit: Parabolic arches in </a:t>
            </a:r>
            <a:r>
              <a:rPr b="1" dirty="0" err="1">
                <a:solidFill>
                  <a:srgbClr val="000000"/>
                </a:solidFill>
              </a:rPr>
              <a:t>Celler</a:t>
            </a:r>
            <a:r>
              <a:rPr b="1" dirty="0">
                <a:solidFill>
                  <a:srgbClr val="000000"/>
                </a:solidFill>
              </a:rPr>
              <a:t> de </a:t>
            </a:r>
            <a:r>
              <a:rPr b="1" dirty="0" err="1">
                <a:solidFill>
                  <a:srgbClr val="000000"/>
                </a:solidFill>
              </a:rPr>
              <a:t>Sant</a:t>
            </a:r>
            <a:r>
              <a:rPr b="1" dirty="0">
                <a:solidFill>
                  <a:srgbClr val="000000"/>
                </a:solidFill>
              </a:rPr>
              <a:t> </a:t>
            </a:r>
            <a:r>
              <a:rPr b="1" dirty="0" err="1">
                <a:solidFill>
                  <a:srgbClr val="000000"/>
                </a:solidFill>
              </a:rPr>
              <a:t>Cugat</a:t>
            </a:r>
            <a:r>
              <a:rPr dirty="0"/>
              <a:t>, </a:t>
            </a:r>
            <a:r>
              <a:rPr dirty="0" err="1"/>
              <a:t>Josep</a:t>
            </a:r>
            <a:r>
              <a:rPr dirty="0"/>
              <a:t> </a:t>
            </a:r>
            <a:r>
              <a:rPr dirty="0" err="1"/>
              <a:t>Renalias</a:t>
            </a:r>
            <a:r>
              <a:rPr dirty="0"/>
              <a:t> CC BY-SA</a:t>
            </a:r>
          </a:p>
        </p:txBody>
      </p:sp>
      <p:pic>
        <p:nvPicPr>
          <p:cNvPr id="251" name="Image" descr="Image"/>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67122" y="913914"/>
            <a:ext cx="5835348" cy="3880507"/>
          </a:xfrm>
          <a:prstGeom prst="rect">
            <a:avLst/>
          </a:prstGeom>
          <a:ln w="12700">
            <a:miter lim="400000"/>
          </a:ln>
        </p:spPr>
      </p:pic>
      <p:sp>
        <p:nvSpPr>
          <p:cNvPr id="4" name="TextBox 3"/>
          <p:cNvSpPr txBox="1"/>
          <p:nvPr/>
        </p:nvSpPr>
        <p:spPr>
          <a:xfrm>
            <a:off x="1318850" y="5858015"/>
            <a:ext cx="1056797"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r" defTabSz="914400" rtl="0" fontAlgn="auto" latinLnBrk="0" hangingPunct="0">
              <a:lnSpc>
                <a:spcPct val="100000"/>
              </a:lnSpc>
              <a:spcBef>
                <a:spcPts val="0"/>
              </a:spcBef>
              <a:spcAft>
                <a:spcPts val="0"/>
              </a:spcAft>
              <a:buClrTx/>
              <a:buSzTx/>
              <a:buFontTx/>
              <a:buNone/>
              <a:tabLst/>
            </a:pPr>
            <a:r>
              <a:rPr kumimoji="0" lang="en-GB" sz="1200" b="0" i="0" u="none" strike="noStrike" cap="none" spc="0" normalizeH="0" baseline="0" dirty="0">
                <a:ln>
                  <a:noFill/>
                </a:ln>
                <a:solidFill>
                  <a:srgbClr val="000000"/>
                </a:solidFill>
                <a:effectLst/>
                <a:uFillTx/>
                <a:latin typeface="+mn-lt"/>
                <a:ea typeface="+mn-ea"/>
                <a:cs typeface="+mn-cs"/>
                <a:sym typeface="Verdana"/>
              </a:rPr>
              <a:t>Built: </a:t>
            </a:r>
          </a:p>
          <a:p>
            <a:pPr marL="0" marR="0" indent="0" algn="r" defTabSz="914400" rtl="0" fontAlgn="auto" latinLnBrk="0" hangingPunct="0">
              <a:lnSpc>
                <a:spcPct val="100000"/>
              </a:lnSpc>
              <a:spcBef>
                <a:spcPts val="0"/>
              </a:spcBef>
              <a:spcAft>
                <a:spcPts val="0"/>
              </a:spcAft>
              <a:buClrTx/>
              <a:buSzTx/>
              <a:buFontTx/>
              <a:buNone/>
              <a:tabLst/>
            </a:pPr>
            <a:r>
              <a:rPr lang="en-GB" sz="1200" dirty="0"/>
              <a:t>Height: </a:t>
            </a:r>
          </a:p>
          <a:p>
            <a:pPr marL="0" marR="0" indent="0" algn="r" defTabSz="914400" rtl="0" fontAlgn="auto" latinLnBrk="0" hangingPunct="0">
              <a:lnSpc>
                <a:spcPct val="100000"/>
              </a:lnSpc>
              <a:spcBef>
                <a:spcPts val="0"/>
              </a:spcBef>
              <a:spcAft>
                <a:spcPts val="0"/>
              </a:spcAft>
              <a:buClrTx/>
              <a:buSzTx/>
              <a:buFontTx/>
              <a:buNone/>
              <a:tabLst/>
            </a:pPr>
            <a:r>
              <a:rPr kumimoji="0" lang="en-GB" sz="1200" b="0" i="0" u="none" strike="noStrike" cap="none" spc="0" normalizeH="0" baseline="0" dirty="0">
                <a:ln>
                  <a:noFill/>
                </a:ln>
                <a:solidFill>
                  <a:srgbClr val="000000"/>
                </a:solidFill>
                <a:effectLst/>
                <a:uFillTx/>
                <a:latin typeface="+mn-lt"/>
                <a:ea typeface="+mn-ea"/>
                <a:cs typeface="+mn-cs"/>
                <a:sym typeface="Verdana"/>
              </a:rPr>
              <a:t>Curve type:</a:t>
            </a:r>
            <a:endParaRPr kumimoji="0" lang="en-GB" sz="1800" b="0" i="0" u="none" strike="noStrike" cap="none" spc="0" normalizeH="0" baseline="0" dirty="0">
              <a:ln>
                <a:noFill/>
              </a:ln>
              <a:solidFill>
                <a:srgbClr val="000000"/>
              </a:solidFill>
              <a:effectLst/>
              <a:uFillTx/>
              <a:latin typeface="+mn-lt"/>
              <a:ea typeface="+mn-ea"/>
              <a:cs typeface="+mn-cs"/>
              <a:sym typeface="Verdana"/>
            </a:endParaRPr>
          </a:p>
        </p:txBody>
      </p:sp>
      <p:sp>
        <p:nvSpPr>
          <p:cNvPr id="5" name="TextBox 4"/>
          <p:cNvSpPr txBox="1"/>
          <p:nvPr/>
        </p:nvSpPr>
        <p:spPr>
          <a:xfrm>
            <a:off x="2363719" y="5858014"/>
            <a:ext cx="2521077"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1200" b="0" i="0" u="none" strike="noStrike" cap="none" spc="0" normalizeH="0" baseline="0" dirty="0">
                <a:ln>
                  <a:noFill/>
                </a:ln>
                <a:solidFill>
                  <a:srgbClr val="000000"/>
                </a:solidFill>
                <a:effectLst/>
                <a:uFillTx/>
                <a:latin typeface="+mn-lt"/>
                <a:ea typeface="+mn-ea"/>
                <a:cs typeface="+mn-cs"/>
                <a:sym typeface="Verdana"/>
              </a:rPr>
              <a:t>9</a:t>
            </a:r>
            <a:r>
              <a:rPr kumimoji="0" lang="en-GB" sz="1200" b="0" i="0" u="none" strike="noStrike" cap="none" spc="0" normalizeH="0" baseline="30000" dirty="0">
                <a:ln>
                  <a:noFill/>
                </a:ln>
                <a:solidFill>
                  <a:srgbClr val="000000"/>
                </a:solidFill>
                <a:effectLst/>
                <a:uFillTx/>
                <a:latin typeface="+mn-lt"/>
                <a:ea typeface="+mn-ea"/>
                <a:cs typeface="+mn-cs"/>
                <a:sym typeface="Verdana"/>
              </a:rPr>
              <a:t>th</a:t>
            </a:r>
            <a:r>
              <a:rPr kumimoji="0" lang="en-GB" sz="1200" b="0" i="0" u="none" strike="noStrike" cap="none" spc="0" normalizeH="0" baseline="0" dirty="0">
                <a:ln>
                  <a:noFill/>
                </a:ln>
                <a:solidFill>
                  <a:srgbClr val="000000"/>
                </a:solidFill>
                <a:effectLst/>
                <a:uFillTx/>
                <a:latin typeface="+mn-lt"/>
                <a:ea typeface="+mn-ea"/>
                <a:cs typeface="+mn-cs"/>
                <a:sym typeface="Verdana"/>
              </a:rPr>
              <a:t> and 14</a:t>
            </a:r>
            <a:r>
              <a:rPr kumimoji="0" lang="en-GB" sz="1200" b="0" i="0" u="none" strike="noStrike" cap="none" spc="0" normalizeH="0" baseline="30000" dirty="0">
                <a:ln>
                  <a:noFill/>
                </a:ln>
                <a:solidFill>
                  <a:srgbClr val="000000"/>
                </a:solidFill>
                <a:effectLst/>
                <a:uFillTx/>
                <a:latin typeface="+mn-lt"/>
                <a:ea typeface="+mn-ea"/>
                <a:cs typeface="+mn-cs"/>
                <a:sym typeface="Verdana"/>
              </a:rPr>
              <a:t>th</a:t>
            </a:r>
            <a:r>
              <a:rPr kumimoji="0" lang="en-GB" sz="1200" b="0" i="0" u="none" strike="noStrike" cap="none" spc="0" normalizeH="0" baseline="0" dirty="0">
                <a:ln>
                  <a:noFill/>
                </a:ln>
                <a:solidFill>
                  <a:srgbClr val="000000"/>
                </a:solidFill>
                <a:effectLst/>
                <a:uFillTx/>
                <a:latin typeface="+mn-lt"/>
                <a:ea typeface="+mn-ea"/>
                <a:cs typeface="+mn-cs"/>
                <a:sym typeface="Verdana"/>
              </a:rPr>
              <a:t> centuries</a:t>
            </a:r>
          </a:p>
          <a:p>
            <a:pPr marL="0" marR="0" indent="0" algn="l" defTabSz="914400" rtl="0" fontAlgn="auto" latinLnBrk="0" hangingPunct="0">
              <a:lnSpc>
                <a:spcPct val="100000"/>
              </a:lnSpc>
              <a:spcBef>
                <a:spcPts val="0"/>
              </a:spcBef>
              <a:spcAft>
                <a:spcPts val="0"/>
              </a:spcAft>
              <a:buClrTx/>
              <a:buSzTx/>
              <a:buFontTx/>
              <a:buNone/>
              <a:tabLst/>
            </a:pPr>
            <a:r>
              <a:rPr lang="en-GB" sz="1200" dirty="0"/>
              <a:t>20m (estimate)</a:t>
            </a:r>
          </a:p>
          <a:p>
            <a:pPr marL="0" marR="0" indent="0" algn="l" defTabSz="914400" rtl="0" fontAlgn="auto" latinLnBrk="0" hangingPunct="0">
              <a:lnSpc>
                <a:spcPct val="100000"/>
              </a:lnSpc>
              <a:spcBef>
                <a:spcPts val="0"/>
              </a:spcBef>
              <a:spcAft>
                <a:spcPts val="0"/>
              </a:spcAft>
              <a:buClrTx/>
              <a:buSzTx/>
              <a:buFontTx/>
              <a:buNone/>
              <a:tabLst/>
            </a:pPr>
            <a:r>
              <a:rPr kumimoji="0" lang="en-GB" sz="1200" b="0" i="0" u="none" strike="noStrike" cap="none" spc="0" normalizeH="0" baseline="0" dirty="0">
                <a:ln>
                  <a:noFill/>
                </a:ln>
                <a:solidFill>
                  <a:srgbClr val="000000"/>
                </a:solidFill>
                <a:effectLst/>
                <a:uFillTx/>
                <a:latin typeface="+mn-lt"/>
                <a:ea typeface="+mn-ea"/>
                <a:cs typeface="+mn-cs"/>
                <a:sym typeface="Verdana"/>
              </a:rPr>
              <a:t>parabola</a:t>
            </a:r>
            <a:endParaRPr kumimoji="0" lang="en-GB" sz="1800" b="0" i="0" u="none" strike="noStrike" cap="none" spc="0" normalizeH="0" baseline="0" dirty="0">
              <a:ln>
                <a:noFill/>
              </a:ln>
              <a:solidFill>
                <a:srgbClr val="000000"/>
              </a:solidFill>
              <a:effectLst/>
              <a:uFillTx/>
              <a:latin typeface="+mn-lt"/>
              <a:ea typeface="+mn-ea"/>
              <a:cs typeface="+mn-cs"/>
              <a:sym typeface="Verdana"/>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5" name="Image" descr="Image"/>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52368" y="991850"/>
            <a:ext cx="5806029" cy="3846494"/>
          </a:xfrm>
          <a:prstGeom prst="rect">
            <a:avLst/>
          </a:prstGeom>
          <a:ln w="12700">
            <a:miter lim="400000"/>
          </a:ln>
        </p:spPr>
      </p:pic>
      <p:sp>
        <p:nvSpPr>
          <p:cNvPr id="4" name="TextBox 3"/>
          <p:cNvSpPr txBox="1"/>
          <p:nvPr/>
        </p:nvSpPr>
        <p:spPr>
          <a:xfrm>
            <a:off x="1318850" y="5858015"/>
            <a:ext cx="1056797"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r" defTabSz="914400" rtl="0" fontAlgn="auto" latinLnBrk="0" hangingPunct="0">
              <a:lnSpc>
                <a:spcPct val="100000"/>
              </a:lnSpc>
              <a:spcBef>
                <a:spcPts val="0"/>
              </a:spcBef>
              <a:spcAft>
                <a:spcPts val="0"/>
              </a:spcAft>
              <a:buClrTx/>
              <a:buSzTx/>
              <a:buFontTx/>
              <a:buNone/>
              <a:tabLst/>
            </a:pPr>
            <a:r>
              <a:rPr kumimoji="0" lang="en-GB" sz="1200" b="0" i="0" u="none" strike="noStrike" cap="none" spc="0" normalizeH="0" baseline="0" dirty="0">
                <a:ln>
                  <a:noFill/>
                </a:ln>
                <a:solidFill>
                  <a:srgbClr val="000000"/>
                </a:solidFill>
                <a:effectLst/>
                <a:uFillTx/>
                <a:latin typeface="+mn-lt"/>
                <a:ea typeface="+mn-ea"/>
                <a:cs typeface="+mn-cs"/>
                <a:sym typeface="Verdana"/>
              </a:rPr>
              <a:t>Built: </a:t>
            </a:r>
          </a:p>
          <a:p>
            <a:pPr marL="0" marR="0" indent="0" algn="r" defTabSz="914400" rtl="0" fontAlgn="auto" latinLnBrk="0" hangingPunct="0">
              <a:lnSpc>
                <a:spcPct val="100000"/>
              </a:lnSpc>
              <a:spcBef>
                <a:spcPts val="0"/>
              </a:spcBef>
              <a:spcAft>
                <a:spcPts val="0"/>
              </a:spcAft>
              <a:buClrTx/>
              <a:buSzTx/>
              <a:buFontTx/>
              <a:buNone/>
              <a:tabLst/>
            </a:pPr>
            <a:r>
              <a:rPr lang="en-GB" sz="1200" dirty="0"/>
              <a:t>Height: </a:t>
            </a:r>
          </a:p>
          <a:p>
            <a:pPr marL="0" marR="0" indent="0" algn="r" defTabSz="914400" rtl="0" fontAlgn="auto" latinLnBrk="0" hangingPunct="0">
              <a:lnSpc>
                <a:spcPct val="100000"/>
              </a:lnSpc>
              <a:spcBef>
                <a:spcPts val="0"/>
              </a:spcBef>
              <a:spcAft>
                <a:spcPts val="0"/>
              </a:spcAft>
              <a:buClrTx/>
              <a:buSzTx/>
              <a:buFontTx/>
              <a:buNone/>
              <a:tabLst/>
            </a:pPr>
            <a:r>
              <a:rPr kumimoji="0" lang="en-GB" sz="1200" b="0" i="0" u="none" strike="noStrike" cap="none" spc="0" normalizeH="0" baseline="0" dirty="0">
                <a:ln>
                  <a:noFill/>
                </a:ln>
                <a:solidFill>
                  <a:srgbClr val="000000"/>
                </a:solidFill>
                <a:effectLst/>
                <a:uFillTx/>
                <a:latin typeface="+mn-lt"/>
                <a:ea typeface="+mn-ea"/>
                <a:cs typeface="+mn-cs"/>
                <a:sym typeface="Verdana"/>
              </a:rPr>
              <a:t>Curve type:</a:t>
            </a:r>
            <a:endParaRPr kumimoji="0" lang="en-GB" sz="1800" b="0" i="0" u="none" strike="noStrike" cap="none" spc="0" normalizeH="0" baseline="0" dirty="0">
              <a:ln>
                <a:noFill/>
              </a:ln>
              <a:solidFill>
                <a:srgbClr val="000000"/>
              </a:solidFill>
              <a:effectLst/>
              <a:uFillTx/>
              <a:latin typeface="+mn-lt"/>
              <a:ea typeface="+mn-ea"/>
              <a:cs typeface="+mn-cs"/>
              <a:sym typeface="Verdana"/>
            </a:endParaRPr>
          </a:p>
        </p:txBody>
      </p:sp>
      <p:sp>
        <p:nvSpPr>
          <p:cNvPr id="5" name="TextBox 4"/>
          <p:cNvSpPr txBox="1"/>
          <p:nvPr/>
        </p:nvSpPr>
        <p:spPr>
          <a:xfrm>
            <a:off x="2363719" y="5858014"/>
            <a:ext cx="2521077"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1200" b="0" i="0" u="none" strike="noStrike" cap="none" spc="0" normalizeH="0" baseline="0" dirty="0">
                <a:ln>
                  <a:noFill/>
                </a:ln>
                <a:solidFill>
                  <a:srgbClr val="000000"/>
                </a:solidFill>
                <a:effectLst/>
                <a:uFillTx/>
                <a:latin typeface="+mn-lt"/>
                <a:ea typeface="+mn-ea"/>
                <a:cs typeface="+mn-cs"/>
                <a:sym typeface="Verdana"/>
              </a:rPr>
              <a:t>1887</a:t>
            </a:r>
          </a:p>
          <a:p>
            <a:pPr marL="0" marR="0" indent="0" algn="l" defTabSz="914400" rtl="0" fontAlgn="auto" latinLnBrk="0" hangingPunct="0">
              <a:lnSpc>
                <a:spcPct val="100000"/>
              </a:lnSpc>
              <a:spcBef>
                <a:spcPts val="0"/>
              </a:spcBef>
              <a:spcAft>
                <a:spcPts val="0"/>
              </a:spcAft>
              <a:buClrTx/>
              <a:buSzTx/>
              <a:buFontTx/>
              <a:buNone/>
              <a:tabLst/>
            </a:pPr>
            <a:r>
              <a:rPr lang="en-GB" sz="1200" dirty="0"/>
              <a:t>327m</a:t>
            </a:r>
          </a:p>
          <a:p>
            <a:pPr marL="0" marR="0" indent="0" algn="l" defTabSz="914400" rtl="0" fontAlgn="auto" latinLnBrk="0" hangingPunct="0">
              <a:lnSpc>
                <a:spcPct val="100000"/>
              </a:lnSpc>
              <a:spcBef>
                <a:spcPts val="0"/>
              </a:spcBef>
              <a:spcAft>
                <a:spcPts val="0"/>
              </a:spcAft>
              <a:buClrTx/>
              <a:buSzTx/>
              <a:buFontTx/>
              <a:buNone/>
              <a:tabLst/>
            </a:pPr>
            <a:r>
              <a:rPr kumimoji="0" lang="en-GB" sz="1200" b="0" i="0" u="none" strike="noStrike" cap="none" spc="0" normalizeH="0" baseline="0" dirty="0">
                <a:ln>
                  <a:noFill/>
                </a:ln>
                <a:solidFill>
                  <a:srgbClr val="000000"/>
                </a:solidFill>
                <a:effectLst/>
                <a:uFillTx/>
                <a:latin typeface="+mn-lt"/>
                <a:ea typeface="+mn-ea"/>
                <a:cs typeface="+mn-cs"/>
                <a:sym typeface="Verdana"/>
              </a:rPr>
              <a:t>parabola</a:t>
            </a:r>
            <a:endParaRPr kumimoji="0" lang="en-GB" sz="1800" b="0" i="0" u="none" strike="noStrike" cap="none" spc="0" normalizeH="0" baseline="0" dirty="0">
              <a:ln>
                <a:noFill/>
              </a:ln>
              <a:solidFill>
                <a:srgbClr val="000000"/>
              </a:solidFill>
              <a:effectLst/>
              <a:uFillTx/>
              <a:latin typeface="+mn-lt"/>
              <a:ea typeface="+mn-ea"/>
              <a:cs typeface="+mn-cs"/>
              <a:sym typeface="Verdana"/>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733674" y="324823"/>
            <a:ext cx="4479383" cy="5485427"/>
            <a:chOff x="1922010" y="-4113827"/>
            <a:chExt cx="6815048" cy="9638424"/>
          </a:xfrm>
        </p:grpSpPr>
        <p:sp>
          <p:nvSpPr>
            <p:cNvPr id="259" name="Rectangle"/>
            <p:cNvSpPr/>
            <p:nvPr/>
          </p:nvSpPr>
          <p:spPr>
            <a:xfrm>
              <a:off x="1922010" y="-4113827"/>
              <a:ext cx="6815048" cy="9638424"/>
            </a:xfrm>
            <a:prstGeom prst="rect">
              <a:avLst/>
            </a:prstGeom>
            <a:solidFill>
              <a:srgbClr val="FFFFFF"/>
            </a:solidFill>
            <a:ln w="38100">
              <a:solidFill>
                <a:srgbClr val="000000"/>
              </a:solidFill>
              <a:miter/>
            </a:ln>
          </p:spPr>
          <p:txBody>
            <a:bodyPr lIns="45719" rIns="45719" anchor="ctr"/>
            <a:lstStyle/>
            <a:p>
              <a:endParaRPr/>
            </a:p>
          </p:txBody>
        </p:sp>
        <p:cxnSp>
          <p:nvCxnSpPr>
            <p:cNvPr id="4" name="Straight Connector 3"/>
            <p:cNvCxnSpPr>
              <a:stCxn id="259" idx="0"/>
            </p:cNvCxnSpPr>
            <p:nvPr/>
          </p:nvCxnSpPr>
          <p:spPr>
            <a:xfrm>
              <a:off x="5329535" y="-4113827"/>
              <a:ext cx="7362" cy="9629595"/>
            </a:xfrm>
            <a:prstGeom prst="line">
              <a:avLst/>
            </a:prstGeom>
            <a:noFill/>
            <a:ln w="19050" cap="flat">
              <a:solidFill>
                <a:schemeClr val="tx1"/>
              </a:solidFill>
              <a:prstDash val="dash"/>
              <a:miter lim="800000"/>
            </a:ln>
            <a:effectLst/>
            <a:sp3d/>
          </p:spPr>
          <p:style>
            <a:lnRef idx="0">
              <a:scrgbClr r="0" g="0" b="0"/>
            </a:lnRef>
            <a:fillRef idx="0">
              <a:scrgbClr r="0" g="0" b="0"/>
            </a:fillRef>
            <a:effectRef idx="0">
              <a:scrgbClr r="0" g="0" b="0"/>
            </a:effectRef>
            <a:fontRef idx="none"/>
          </p:style>
        </p:cxnSp>
      </p:grpSp>
    </p:spTree>
  </p:cSld>
  <p:clrMapOvr>
    <a:masterClrMapping/>
  </p:clrMapOvr>
  <p:transition spd="med"/>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Theme">
      <a:majorFont>
        <a:latin typeface="Verdana"/>
        <a:ea typeface="Verdana"/>
        <a:cs typeface="Verdana"/>
      </a:majorFont>
      <a:minorFont>
        <a:latin typeface="Verdana"/>
        <a:ea typeface="Verdana"/>
        <a:cs typeface="Verdan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Verdan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Verdan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Theme">
      <a:majorFont>
        <a:latin typeface="Verdana"/>
        <a:ea typeface="Verdana"/>
        <a:cs typeface="Verdana"/>
      </a:majorFont>
      <a:minorFont>
        <a:latin typeface="Verdana"/>
        <a:ea typeface="Verdana"/>
        <a:cs typeface="Verdan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Verdan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Verdan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3375</TotalTime>
  <Words>634</Words>
  <Application>Microsoft Office PowerPoint</Application>
  <PresentationFormat>On-screen Show (4:3)</PresentationFormat>
  <Paragraphs>88</Paragraphs>
  <Slides>29</Slides>
  <Notes>24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29</vt:i4>
      </vt:variant>
    </vt:vector>
  </HeadingPairs>
  <TitlesOfParts>
    <vt:vector size="32" baseType="lpstr">
      <vt:lpstr>Calibri</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Rachel Dorris</dc:creator>
  <cp:lastModifiedBy>Alison Eves</cp:lastModifiedBy>
  <cp:revision>83</cp:revision>
  <cp:lastPrinted>2019-04-11T09:03:47Z</cp:lastPrinted>
  <dcterms:modified xsi:type="dcterms:W3CDTF">2022-02-17T12:22:53Z</dcterms:modified>
</cp:coreProperties>
</file>