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handoutMasterIdLst>
    <p:handoutMasterId r:id="rId37"/>
  </p:handoutMasterIdLst>
  <p:sldIdLst>
    <p:sldId id="275" r:id="rId2"/>
    <p:sldId id="256" r:id="rId3"/>
    <p:sldId id="306" r:id="rId4"/>
    <p:sldId id="303" r:id="rId5"/>
    <p:sldId id="307" r:id="rId6"/>
    <p:sldId id="308" r:id="rId7"/>
    <p:sldId id="309" r:id="rId8"/>
    <p:sldId id="305" r:id="rId9"/>
    <p:sldId id="258" r:id="rId10"/>
    <p:sldId id="259" r:id="rId11"/>
    <p:sldId id="276" r:id="rId12"/>
    <p:sldId id="310" r:id="rId13"/>
    <p:sldId id="279" r:id="rId14"/>
    <p:sldId id="282" r:id="rId15"/>
    <p:sldId id="283" r:id="rId16"/>
    <p:sldId id="284" r:id="rId17"/>
    <p:sldId id="285" r:id="rId18"/>
    <p:sldId id="286" r:id="rId19"/>
    <p:sldId id="313" r:id="rId20"/>
    <p:sldId id="264" r:id="rId21"/>
    <p:sldId id="292" r:id="rId22"/>
    <p:sldId id="293" r:id="rId23"/>
    <p:sldId id="294" r:id="rId24"/>
    <p:sldId id="301" r:id="rId25"/>
    <p:sldId id="296" r:id="rId26"/>
    <p:sldId id="298" r:id="rId27"/>
    <p:sldId id="299" r:id="rId28"/>
    <p:sldId id="300" r:id="rId29"/>
    <p:sldId id="291" r:id="rId30"/>
    <p:sldId id="287" r:id="rId31"/>
    <p:sldId id="288" r:id="rId32"/>
    <p:sldId id="290" r:id="rId33"/>
    <p:sldId id="311" r:id="rId34"/>
    <p:sldId id="312" r:id="rId35"/>
  </p:sldIdLst>
  <p:sldSz cx="9144000" cy="6858000" type="screen4x3"/>
  <p:notesSz cx="6794500" cy="9982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A5"/>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1" autoAdjust="0"/>
    <p:restoredTop sz="85478" autoAdjust="0"/>
  </p:normalViewPr>
  <p:slideViewPr>
    <p:cSldViewPr>
      <p:cViewPr varScale="1">
        <p:scale>
          <a:sx n="73" d="100"/>
          <a:sy n="73" d="100"/>
        </p:scale>
        <p:origin x="81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5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911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8645" y="0"/>
            <a:ext cx="2944283" cy="499110"/>
          </a:xfrm>
          <a:prstGeom prst="rect">
            <a:avLst/>
          </a:prstGeom>
        </p:spPr>
        <p:txBody>
          <a:bodyPr vert="horz" lIns="91440" tIns="45720" rIns="91440" bIns="45720" rtlCol="0"/>
          <a:lstStyle>
            <a:lvl1pPr algn="r">
              <a:defRPr sz="1200"/>
            </a:lvl1pPr>
          </a:lstStyle>
          <a:p>
            <a:fld id="{A0E98DD8-BF71-4AA9-B17F-4933B7D01CCF}" type="datetimeFigureOut">
              <a:rPr lang="en-GB" smtClean="0"/>
              <a:pPr/>
              <a:t>16/03/2020</a:t>
            </a:fld>
            <a:endParaRPr lang="en-GB" dirty="0"/>
          </a:p>
        </p:txBody>
      </p:sp>
      <p:sp>
        <p:nvSpPr>
          <p:cNvPr id="4" name="Footer Placeholder 3"/>
          <p:cNvSpPr>
            <a:spLocks noGrp="1"/>
          </p:cNvSpPr>
          <p:nvPr>
            <p:ph type="ftr" sz="quarter" idx="2"/>
          </p:nvPr>
        </p:nvSpPr>
        <p:spPr>
          <a:xfrm>
            <a:off x="0" y="9481358"/>
            <a:ext cx="2944283" cy="49911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8645" y="9481358"/>
            <a:ext cx="2944283" cy="499110"/>
          </a:xfrm>
          <a:prstGeom prst="rect">
            <a:avLst/>
          </a:prstGeom>
        </p:spPr>
        <p:txBody>
          <a:bodyPr vert="horz" lIns="91440" tIns="45720" rIns="91440" bIns="45720" rtlCol="0" anchor="b"/>
          <a:lstStyle>
            <a:lvl1pPr algn="r">
              <a:defRPr sz="1200"/>
            </a:lvl1pPr>
          </a:lstStyle>
          <a:p>
            <a:fld id="{50646C8D-9511-47DF-8EF8-3FEF11FDEFDF}" type="slidenum">
              <a:rPr lang="en-GB" smtClean="0"/>
              <a:pPr/>
              <a:t>‹#›</a:t>
            </a:fld>
            <a:endParaRPr lang="en-GB" dirty="0"/>
          </a:p>
        </p:txBody>
      </p:sp>
    </p:spTree>
    <p:extLst>
      <p:ext uri="{BB962C8B-B14F-4D97-AF65-F5344CB8AC3E}">
        <p14:creationId xmlns:p14="http://schemas.microsoft.com/office/powerpoint/2010/main" val="511333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911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8645" y="0"/>
            <a:ext cx="2944283" cy="499110"/>
          </a:xfrm>
          <a:prstGeom prst="rect">
            <a:avLst/>
          </a:prstGeom>
        </p:spPr>
        <p:txBody>
          <a:bodyPr vert="horz" lIns="91440" tIns="45720" rIns="91440" bIns="45720" rtlCol="0"/>
          <a:lstStyle>
            <a:lvl1pPr algn="r">
              <a:defRPr sz="1200"/>
            </a:lvl1pPr>
          </a:lstStyle>
          <a:p>
            <a:fld id="{B066CAE1-D640-4986-93B4-BA045A4DFFB4}" type="datetimeFigureOut">
              <a:rPr lang="en-GB" smtClean="0"/>
              <a:pPr/>
              <a:t>16/03/2020</a:t>
            </a:fld>
            <a:endParaRPr lang="en-GB" dirty="0"/>
          </a:p>
        </p:txBody>
      </p:sp>
      <p:sp>
        <p:nvSpPr>
          <p:cNvPr id="4" name="Slide Image Placeholder 3"/>
          <p:cNvSpPr>
            <a:spLocks noGrp="1" noRot="1" noChangeAspect="1"/>
          </p:cNvSpPr>
          <p:nvPr>
            <p:ph type="sldImg" idx="2"/>
          </p:nvPr>
        </p:nvSpPr>
        <p:spPr>
          <a:xfrm>
            <a:off x="901700" y="749300"/>
            <a:ext cx="4991100" cy="3743325"/>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741545"/>
            <a:ext cx="5435600" cy="449199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81358"/>
            <a:ext cx="2944283" cy="49911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8645" y="9481358"/>
            <a:ext cx="2944283" cy="499110"/>
          </a:xfrm>
          <a:prstGeom prst="rect">
            <a:avLst/>
          </a:prstGeom>
        </p:spPr>
        <p:txBody>
          <a:bodyPr vert="horz" lIns="91440" tIns="45720" rIns="91440" bIns="45720" rtlCol="0" anchor="b"/>
          <a:lstStyle>
            <a:lvl1pPr algn="r">
              <a:defRPr sz="1200"/>
            </a:lvl1pPr>
          </a:lstStyle>
          <a:p>
            <a:fld id="{D27BEE5A-71AC-4000-A338-8E8697E032F8}" type="slidenum">
              <a:rPr lang="en-GB" smtClean="0"/>
              <a:pPr/>
              <a:t>‹#›</a:t>
            </a:fld>
            <a:endParaRPr lang="en-GB" dirty="0"/>
          </a:p>
        </p:txBody>
      </p:sp>
    </p:spTree>
    <p:extLst>
      <p:ext uri="{BB962C8B-B14F-4D97-AF65-F5344CB8AC3E}">
        <p14:creationId xmlns:p14="http://schemas.microsoft.com/office/powerpoint/2010/main" val="2102500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en.wikipedia.org/wiki/Bombe"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mailto:masterclasses@ri.ac.uk"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rigb.org/christmas-lectures/watch/2006/the-num8er-my5teries/lecture-1"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Have a go at this as people are coming</a:t>
            </a:r>
            <a:r>
              <a:rPr lang="en-GB" baseline="0" dirty="0"/>
              <a:t> in.</a:t>
            </a:r>
            <a:endParaRPr lang="en-GB"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1</a:t>
            </a:fld>
            <a:endParaRPr lang="en-GB" dirty="0"/>
          </a:p>
        </p:txBody>
      </p:sp>
    </p:spTree>
    <p:extLst>
      <p:ext uri="{BB962C8B-B14F-4D97-AF65-F5344CB8AC3E}">
        <p14:creationId xmlns:p14="http://schemas.microsoft.com/office/powerpoint/2010/main" val="20223937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is called</a:t>
            </a:r>
            <a:r>
              <a:rPr lang="en-GB" baseline="0" dirty="0"/>
              <a:t> the phonetic alphabet, and it helps you to spell things over the phone.  It is a type of cipher because you are replacing letters. A lot of the codes which we talk about aren’t technically codes – they are ciphers. A code would be where you are replacing whole words with other words.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r>
              <a:rPr lang="en-GB" b="1" baseline="0" dirty="0"/>
              <a:t>Can you think of any similar ciphers which are used? </a:t>
            </a:r>
            <a:r>
              <a:rPr lang="en-GB" baseline="0" dirty="0"/>
              <a:t>– Morse code, semaphore, numbers on a phone.</a:t>
            </a:r>
            <a:endParaRPr lang="en-GB"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10</a:t>
            </a:fld>
            <a:endParaRPr lang="en-GB" dirty="0"/>
          </a:p>
        </p:txBody>
      </p:sp>
    </p:spTree>
    <p:extLst>
      <p:ext uri="{BB962C8B-B14F-4D97-AF65-F5344CB8AC3E}">
        <p14:creationId xmlns:p14="http://schemas.microsoft.com/office/powerpoint/2010/main" val="1853797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These ciphers help us</a:t>
            </a:r>
            <a:r>
              <a:rPr lang="en-GB" baseline="0" dirty="0"/>
              <a:t> to transmit messages.</a:t>
            </a:r>
          </a:p>
          <a:p>
            <a:r>
              <a:rPr lang="en-GB" baseline="0" dirty="0"/>
              <a:t>But what about when we want to keep something secret?  </a:t>
            </a:r>
            <a:r>
              <a:rPr lang="en-GB" b="1" baseline="0" dirty="0"/>
              <a:t>What ways could we do that?</a:t>
            </a:r>
          </a:p>
          <a:p>
            <a:r>
              <a:rPr lang="en-GB" b="1" baseline="0" dirty="0"/>
              <a:t>Ideas from the class.</a:t>
            </a:r>
            <a:endParaRPr lang="en-GB" b="1"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11</a:t>
            </a:fld>
            <a:endParaRPr lang="en-GB" dirty="0"/>
          </a:p>
        </p:txBody>
      </p:sp>
    </p:spTree>
    <p:extLst>
      <p:ext uri="{BB962C8B-B14F-4D97-AF65-F5344CB8AC3E}">
        <p14:creationId xmlns:p14="http://schemas.microsoft.com/office/powerpoint/2010/main" val="3786707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0" baseline="0" dirty="0"/>
              <a:t>Today we will be creating secret messages using ciphers and working backwards to read what other messages say. It’s useful to be able to use the proper terms to talk about these things.</a:t>
            </a:r>
          </a:p>
          <a:p>
            <a:endParaRPr lang="en-GB" b="0" baseline="0" dirty="0"/>
          </a:p>
          <a:p>
            <a:r>
              <a:rPr lang="en-GB" b="1" baseline="0" dirty="0"/>
              <a:t>Does anyone know what ‘encryption’ means?</a:t>
            </a:r>
          </a:p>
          <a:p>
            <a:r>
              <a:rPr lang="en-GB" baseline="0" dirty="0"/>
              <a:t>This is where you code or cipher a message.</a:t>
            </a:r>
          </a:p>
          <a:p>
            <a:endParaRPr lang="en-GB" baseline="0" dirty="0"/>
          </a:p>
          <a:p>
            <a:r>
              <a:rPr lang="en-GB" b="1" baseline="0" dirty="0"/>
              <a:t>What does ‘decryption’ mean?</a:t>
            </a:r>
          </a:p>
          <a:p>
            <a:r>
              <a:rPr lang="en-GB" dirty="0"/>
              <a:t>This is where you have</a:t>
            </a:r>
            <a:r>
              <a:rPr lang="en-GB" baseline="0" dirty="0"/>
              <a:t> a message which is already been encrypted and you need to decode or decipher it so that you can read it.</a:t>
            </a:r>
          </a:p>
        </p:txBody>
      </p:sp>
      <p:sp>
        <p:nvSpPr>
          <p:cNvPr id="4" name="Slide Number Placeholder 3"/>
          <p:cNvSpPr>
            <a:spLocks noGrp="1"/>
          </p:cNvSpPr>
          <p:nvPr>
            <p:ph type="sldNum" sz="quarter" idx="10"/>
          </p:nvPr>
        </p:nvSpPr>
        <p:spPr/>
        <p:txBody>
          <a:bodyPr/>
          <a:lstStyle/>
          <a:p>
            <a:fld id="{D27BEE5A-71AC-4000-A338-8E8697E032F8}" type="slidenum">
              <a:rPr lang="en-GB" smtClean="0"/>
              <a:pPr/>
              <a:t>12</a:t>
            </a:fld>
            <a:endParaRPr lang="en-GB" dirty="0"/>
          </a:p>
        </p:txBody>
      </p:sp>
    </p:spTree>
    <p:extLst>
      <p:ext uri="{BB962C8B-B14F-4D97-AF65-F5344CB8AC3E}">
        <p14:creationId xmlns:p14="http://schemas.microsoft.com/office/powerpoint/2010/main" val="27816627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effectLst/>
                <a:latin typeface="+mn-lt"/>
                <a:ea typeface="+mn-ea"/>
                <a:cs typeface="+mn-cs"/>
              </a:rPr>
              <a:t>The first thing we are going to do today is look at a type of cipher called a </a:t>
            </a:r>
            <a:r>
              <a:rPr lang="en-GB" sz="1200" b="1" kern="1200" dirty="0">
                <a:solidFill>
                  <a:schemeClr val="tx1"/>
                </a:solidFill>
                <a:effectLst/>
                <a:latin typeface="+mn-lt"/>
                <a:ea typeface="+mn-ea"/>
                <a:cs typeface="+mn-cs"/>
              </a:rPr>
              <a:t>transposition cipher</a:t>
            </a:r>
            <a:r>
              <a:rPr lang="en-GB" sz="1200" kern="1200" dirty="0">
                <a:solidFill>
                  <a:schemeClr val="tx1"/>
                </a:solidFill>
                <a:effectLst/>
                <a:latin typeface="+mn-lt"/>
                <a:ea typeface="+mn-ea"/>
                <a:cs typeface="+mn-cs"/>
              </a:rPr>
              <a:t>.</a:t>
            </a:r>
          </a:p>
          <a:p>
            <a:endParaRPr lang="en-GB" sz="1200" kern="1200" dirty="0">
              <a:solidFill>
                <a:schemeClr val="tx1"/>
              </a:solidFill>
              <a:effectLst/>
              <a:latin typeface="+mn-lt"/>
              <a:ea typeface="+mn-ea"/>
              <a:cs typeface="+mn-cs"/>
            </a:endParaRPr>
          </a:p>
          <a:p>
            <a:r>
              <a:rPr lang="en-GB" baseline="0" dirty="0"/>
              <a:t>These types of ciphers work by swapping the order of the letters around – but we can’t just do it randomly.  I can write these letters in any order I like, and no-one would be able to crack the cipher – but the person I am sending it to wouldn’t be able to read it either.</a:t>
            </a:r>
          </a:p>
          <a:p>
            <a:endParaRPr lang="en-GB" baseline="0" dirty="0"/>
          </a:p>
          <a:p>
            <a:r>
              <a:rPr lang="en-GB" baseline="0" dirty="0"/>
              <a:t>I could write it in different ordered ways though; there is a set order for the second and third ciphers on the board, even if it doesn’t look like it at first glance.</a:t>
            </a:r>
          </a:p>
          <a:p>
            <a:endParaRPr lang="en-GB" baseline="0" dirty="0"/>
          </a:p>
          <a:p>
            <a:r>
              <a:rPr lang="en-GB" baseline="0" dirty="0"/>
              <a:t>This method of encrypting messages has been used for a long time, and was still used in the world wars as it was quick and easy, as long as you had something to write on and knew the type of cipher being used. It was used mainly on the battlefields as the soldiers didn’t have time to try and decipher even simple messages that they might have intercepted, and it wasn’t used for really important information. The important messages from the leaders of each side had much better encryption.</a:t>
            </a:r>
            <a:endParaRPr lang="en-GB"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13</a:t>
            </a:fld>
            <a:endParaRPr lang="en-GB"/>
          </a:p>
        </p:txBody>
      </p:sp>
    </p:spTree>
    <p:extLst>
      <p:ext uri="{BB962C8B-B14F-4D97-AF65-F5344CB8AC3E}">
        <p14:creationId xmlns:p14="http://schemas.microsoft.com/office/powerpoint/2010/main" val="4226109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 are going to look at a transposition cipher called the ‘route cipher’.  We write the letters in a grid</a:t>
            </a:r>
            <a:r>
              <a:rPr lang="en-GB" baseline="0" dirty="0"/>
              <a:t> in one direction, and then encrypt the message by reading them in another direction.  You just have to know which directions to use.</a:t>
            </a:r>
            <a:r>
              <a:rPr lang="en-GB" u="none" baseline="0" dirty="0"/>
              <a:t> To make it easier, we will also write actual messages in lowercase and encrypted messages in capitals. We call our original message ‘plain text’ and our encrypted message ‘cipher text’.</a:t>
            </a:r>
            <a:endParaRPr lang="en-GB" baseline="0" dirty="0"/>
          </a:p>
          <a:p>
            <a:endParaRPr lang="en-GB" baseline="0" dirty="0"/>
          </a:p>
          <a:p>
            <a:r>
              <a:rPr lang="en-GB" baseline="0" dirty="0"/>
              <a:t>Today, we are going to </a:t>
            </a:r>
            <a:r>
              <a:rPr lang="en-GB" u="sng" baseline="0" dirty="0"/>
              <a:t>write our actual message going across</a:t>
            </a:r>
            <a:r>
              <a:rPr lang="en-GB" u="none" baseline="0" dirty="0"/>
              <a:t> and read off our </a:t>
            </a:r>
            <a:r>
              <a:rPr lang="en-GB" u="sng" baseline="0" dirty="0"/>
              <a:t>enciphered text going down</a:t>
            </a:r>
            <a:r>
              <a:rPr lang="en-GB" u="none" baseline="0" dirty="0"/>
              <a:t>.  So, to encrypt ‘send cakes’ we will write the letters along the rows in a grid;</a:t>
            </a:r>
          </a:p>
          <a:p>
            <a:r>
              <a:rPr lang="en-GB" u="none" baseline="0" dirty="0"/>
              <a:t>To get our enciphered text we read down the columns and write each letter down in that order.</a:t>
            </a:r>
          </a:p>
          <a:p>
            <a:pPr marL="0" marR="0" indent="0" algn="l" defTabSz="914400" rtl="0" eaLnBrk="1" fontAlgn="auto" latinLnBrk="0" hangingPunct="1">
              <a:lnSpc>
                <a:spcPct val="100000"/>
              </a:lnSpc>
              <a:spcBef>
                <a:spcPts val="0"/>
              </a:spcBef>
              <a:spcAft>
                <a:spcPts val="0"/>
              </a:spcAft>
              <a:buClrTx/>
              <a:buSzTx/>
              <a:buFontTx/>
              <a:buNone/>
              <a:tabLst/>
              <a:defRPr/>
            </a:pPr>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r>
              <a:rPr lang="en-GB" b="1" dirty="0"/>
              <a:t>Using this rule, have</a:t>
            </a:r>
            <a:r>
              <a:rPr lang="en-GB" b="1" baseline="0" dirty="0"/>
              <a:t> a go at worksheet 1.</a:t>
            </a:r>
            <a:endParaRPr lang="en-GB" b="0" baseline="0" dirty="0"/>
          </a:p>
          <a:p>
            <a:endParaRPr lang="en-GB"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14</a:t>
            </a:fld>
            <a:endParaRPr lang="en-GB"/>
          </a:p>
        </p:txBody>
      </p:sp>
    </p:spTree>
    <p:extLst>
      <p:ext uri="{BB962C8B-B14F-4D97-AF65-F5344CB8AC3E}">
        <p14:creationId xmlns:p14="http://schemas.microsoft.com/office/powerpoint/2010/main" val="2809557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How do we decrypt these messages?</a:t>
            </a:r>
          </a:p>
          <a:p>
            <a:r>
              <a:rPr lang="en-GB" b="0" dirty="0"/>
              <a:t>We need to go backwards.  We write the encrypted letters down the columns of a grid, then read the actual message</a:t>
            </a:r>
            <a:r>
              <a:rPr lang="en-GB" b="0" baseline="0" dirty="0"/>
              <a:t> sideways along the rows.</a:t>
            </a:r>
          </a:p>
          <a:p>
            <a:endParaRPr lang="en-GB" b="0" baseline="0" dirty="0"/>
          </a:p>
          <a:p>
            <a:r>
              <a:rPr lang="en-GB" b="1" baseline="0" dirty="0"/>
              <a:t>Using this rule, have a go at worksheet 2.</a:t>
            </a:r>
            <a:endParaRPr lang="en-GB" b="1"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15</a:t>
            </a:fld>
            <a:endParaRPr lang="en-GB"/>
          </a:p>
        </p:txBody>
      </p:sp>
    </p:spTree>
    <p:extLst>
      <p:ext uri="{BB962C8B-B14F-4D97-AF65-F5344CB8AC3E}">
        <p14:creationId xmlns:p14="http://schemas.microsoft.com/office/powerpoint/2010/main" val="3519812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In all the questions you have done so far, you know the size</a:t>
            </a:r>
            <a:r>
              <a:rPr lang="en-GB" baseline="0" dirty="0"/>
              <a:t> of the grids.  What happens if we don’t?  If we have the wrong grid-size, we won’t be able to read the message.</a:t>
            </a:r>
          </a:p>
          <a:p>
            <a:endParaRPr lang="en-GB" baseline="0" dirty="0"/>
          </a:p>
          <a:p>
            <a:r>
              <a:rPr lang="en-GB" b="1" baseline="0" dirty="0"/>
              <a:t>Can we figure out the grid size – any ideas?</a:t>
            </a:r>
            <a:endParaRPr lang="en-GB" b="1"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16</a:t>
            </a:fld>
            <a:endParaRPr lang="en-GB"/>
          </a:p>
        </p:txBody>
      </p:sp>
    </p:spTree>
    <p:extLst>
      <p:ext uri="{BB962C8B-B14F-4D97-AF65-F5344CB8AC3E}">
        <p14:creationId xmlns:p14="http://schemas.microsoft.com/office/powerpoint/2010/main" val="27927483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We</a:t>
            </a:r>
            <a:r>
              <a:rPr lang="en-GB" baseline="0" dirty="0"/>
              <a:t> might know that we need to use a square grid.  This makes things easier.</a:t>
            </a:r>
          </a:p>
          <a:p>
            <a:r>
              <a:rPr lang="en-GB" b="1" baseline="0" dirty="0"/>
              <a:t>Does anyone know what a ‘square number’ is?</a:t>
            </a:r>
            <a:r>
              <a:rPr lang="en-GB" b="0" baseline="0" dirty="0"/>
              <a:t> It is when a number has been multiplied by itself.  If we are using square grids, the number of spaces will always be square numbers.  This helps us work out what size to use.</a:t>
            </a:r>
          </a:p>
          <a:p>
            <a:r>
              <a:rPr lang="en-GB" b="1" baseline="0" dirty="0"/>
              <a:t>What are the first few square numbers? </a:t>
            </a:r>
            <a:r>
              <a:rPr lang="en-GB" b="0" i="1" baseline="0" dirty="0"/>
              <a:t>(Write on board) </a:t>
            </a:r>
            <a:r>
              <a:rPr lang="en-GB" b="0" i="0" baseline="0" dirty="0"/>
              <a:t>– 1x1=1; 2x2=4; 3x3=9; 4x4=16; 5x5=25.</a:t>
            </a:r>
          </a:p>
          <a:p>
            <a:r>
              <a:rPr lang="en-GB" b="0" i="0" dirty="0"/>
              <a:t>So,</a:t>
            </a:r>
            <a:r>
              <a:rPr lang="en-GB" b="0" i="0" baseline="0" dirty="0"/>
              <a:t> we need to fit our messages into grids of this size.</a:t>
            </a:r>
          </a:p>
          <a:p>
            <a:r>
              <a:rPr lang="en-GB" b="0" i="0" baseline="0" dirty="0"/>
              <a:t>First, we need to count the letters.  ‘Send cakes’ has 9, so would fit into a 3x3 square.  </a:t>
            </a:r>
          </a:p>
          <a:p>
            <a:r>
              <a:rPr lang="en-GB" b="0" i="0" baseline="0" dirty="0"/>
              <a:t>‘Ham sandwich’ has more than 9 letters, but less than 16 – </a:t>
            </a:r>
            <a:r>
              <a:rPr lang="en-GB" b="1" i="0" baseline="0" dirty="0"/>
              <a:t>can we fit it into a square?</a:t>
            </a:r>
          </a:p>
          <a:p>
            <a:endParaRPr lang="en-GB" b="1" i="0" baseline="0" dirty="0"/>
          </a:p>
          <a:p>
            <a:r>
              <a:rPr lang="en-GB" b="0" i="0" baseline="0" dirty="0"/>
              <a:t>No.  We have to add 5 extra letters – they will be meaningless, but we can put them on the end and no-one will pay much attention.  They will just help to keep the message secret.</a:t>
            </a:r>
          </a:p>
          <a:p>
            <a:r>
              <a:rPr lang="en-GB" b="0" i="0" baseline="0" dirty="0"/>
              <a:t>So, we write out ‘ham sandwich’ in our grid and then add ‘a’, ‘b’, ‘c’, ‘d’ and ‘e’.  When we write out our </a:t>
            </a:r>
            <a:r>
              <a:rPr lang="en-GB" b="0" i="0" baseline="0" dirty="0" err="1"/>
              <a:t>ciphertext</a:t>
            </a:r>
            <a:r>
              <a:rPr lang="en-GB" b="0" i="0" baseline="0" dirty="0"/>
              <a:t> we just include them as if they were part of the message.  That means that someone can use a 4x4 grid to work it out later, because there are 16 letters in the encrypted message.  They will know that 16 = 4x4, so they can make up the square grid themselves.</a:t>
            </a:r>
          </a:p>
        </p:txBody>
      </p:sp>
      <p:sp>
        <p:nvSpPr>
          <p:cNvPr id="4" name="Slide Number Placeholder 3"/>
          <p:cNvSpPr>
            <a:spLocks noGrp="1"/>
          </p:cNvSpPr>
          <p:nvPr>
            <p:ph type="sldNum" sz="quarter" idx="10"/>
          </p:nvPr>
        </p:nvSpPr>
        <p:spPr/>
        <p:txBody>
          <a:bodyPr/>
          <a:lstStyle/>
          <a:p>
            <a:fld id="{AB6BEEEB-5ACC-4070-8A9E-A511B7AAFD60}" type="slidenum">
              <a:rPr lang="en-GB" smtClean="0"/>
              <a:pPr/>
              <a:t>17</a:t>
            </a:fld>
            <a:endParaRPr lang="en-GB"/>
          </a:p>
        </p:txBody>
      </p:sp>
    </p:spTree>
    <p:extLst>
      <p:ext uri="{BB962C8B-B14F-4D97-AF65-F5344CB8AC3E}">
        <p14:creationId xmlns:p14="http://schemas.microsoft.com/office/powerpoint/2010/main" val="42900956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When we don’t know whether</a:t>
            </a:r>
            <a:r>
              <a:rPr lang="en-GB" baseline="0" dirty="0"/>
              <a:t> the grid is square it is a little trickier – we have to try all of the different possibilities.</a:t>
            </a:r>
          </a:p>
          <a:p>
            <a:endParaRPr lang="en-GB" baseline="0" dirty="0"/>
          </a:p>
          <a:p>
            <a:r>
              <a:rPr lang="en-GB" b="1" baseline="0" dirty="0"/>
              <a:t>How can we work out what size grids to try?</a:t>
            </a:r>
            <a:endParaRPr lang="en-GB" b="0" baseline="0" dirty="0"/>
          </a:p>
          <a:p>
            <a:r>
              <a:rPr lang="en-GB" b="0" baseline="0" dirty="0"/>
              <a:t>First we need to count the number of letters; let’s say that in our message we have 12 letters.</a:t>
            </a:r>
          </a:p>
          <a:p>
            <a:r>
              <a:rPr lang="en-GB" b="0" baseline="0" dirty="0"/>
              <a:t>Now we need to work out what size grids we can get.  We need to know what numbers go into 12 – these are called its </a:t>
            </a:r>
            <a:r>
              <a:rPr lang="en-GB" b="0" u="sng" baseline="0" dirty="0"/>
              <a:t>factors</a:t>
            </a:r>
            <a:r>
              <a:rPr lang="en-GB" b="0" u="none" baseline="0" dirty="0"/>
              <a:t>.</a:t>
            </a:r>
          </a:p>
          <a:p>
            <a:r>
              <a:rPr lang="en-GB" b="0" u="none" baseline="0" dirty="0"/>
              <a:t>12 can be </a:t>
            </a:r>
            <a:r>
              <a:rPr lang="en-GB" b="0" u="none" baseline="0" dirty="0" err="1"/>
              <a:t>1x12</a:t>
            </a:r>
            <a:r>
              <a:rPr lang="en-GB" b="0" u="none" baseline="0" dirty="0"/>
              <a:t>, </a:t>
            </a:r>
            <a:r>
              <a:rPr lang="en-GB" b="0" u="none" baseline="0" dirty="0" err="1"/>
              <a:t>2x6</a:t>
            </a:r>
            <a:r>
              <a:rPr lang="en-GB" b="0" u="none" baseline="0" dirty="0"/>
              <a:t>, </a:t>
            </a:r>
            <a:r>
              <a:rPr lang="en-GB" b="0" u="none" baseline="0" dirty="0" err="1"/>
              <a:t>3x4</a:t>
            </a:r>
            <a:r>
              <a:rPr lang="en-GB" b="0" u="none" baseline="0" dirty="0"/>
              <a:t>, </a:t>
            </a:r>
            <a:r>
              <a:rPr lang="en-GB" b="0" u="none" baseline="0" dirty="0" err="1"/>
              <a:t>4x3</a:t>
            </a:r>
            <a:r>
              <a:rPr lang="en-GB" b="0" u="none" baseline="0" dirty="0"/>
              <a:t>, </a:t>
            </a:r>
            <a:r>
              <a:rPr lang="en-GB" b="0" u="none" baseline="0" dirty="0" err="1"/>
              <a:t>6x2</a:t>
            </a:r>
            <a:r>
              <a:rPr lang="en-GB" b="0" u="none" baseline="0" dirty="0"/>
              <a:t> or </a:t>
            </a:r>
            <a:r>
              <a:rPr lang="en-GB" b="0" u="none" baseline="0" dirty="0" err="1"/>
              <a:t>12x1</a:t>
            </a:r>
            <a:r>
              <a:rPr lang="en-GB" b="0" u="none" baseline="0" dirty="0"/>
              <a:t>.  These are the size grids we could use.</a:t>
            </a:r>
          </a:p>
          <a:p>
            <a:endParaRPr lang="en-GB" b="0" u="none" baseline="0" dirty="0"/>
          </a:p>
          <a:p>
            <a:r>
              <a:rPr lang="en-GB" b="0" u="none" baseline="0" dirty="0"/>
              <a:t>To work out our message we would need to try it in all of the grids and see whether it made sense.</a:t>
            </a:r>
          </a:p>
        </p:txBody>
      </p:sp>
      <p:sp>
        <p:nvSpPr>
          <p:cNvPr id="4" name="Slide Number Placeholder 3"/>
          <p:cNvSpPr>
            <a:spLocks noGrp="1"/>
          </p:cNvSpPr>
          <p:nvPr>
            <p:ph type="sldNum" sz="quarter" idx="10"/>
          </p:nvPr>
        </p:nvSpPr>
        <p:spPr/>
        <p:txBody>
          <a:bodyPr/>
          <a:lstStyle/>
          <a:p>
            <a:fld id="{AB6BEEEB-5ACC-4070-8A9E-A511B7AAFD60}" type="slidenum">
              <a:rPr lang="en-GB" smtClean="0"/>
              <a:pPr/>
              <a:t>18</a:t>
            </a:fld>
            <a:endParaRPr lang="en-GB"/>
          </a:p>
        </p:txBody>
      </p:sp>
    </p:spTree>
    <p:extLst>
      <p:ext uri="{BB962C8B-B14F-4D97-AF65-F5344CB8AC3E}">
        <p14:creationId xmlns:p14="http://schemas.microsoft.com/office/powerpoint/2010/main" val="1222228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u="none" baseline="0" dirty="0"/>
              <a:t>Try the questions on worksheet 3. </a:t>
            </a:r>
          </a:p>
          <a:p>
            <a:r>
              <a:rPr lang="en-GB" b="0" i="1" u="none" baseline="0" dirty="0"/>
              <a:t>Go through the answer to one of the questions on the board.</a:t>
            </a:r>
          </a:p>
          <a:p>
            <a:endParaRPr lang="en-GB" b="0" u="none" baseline="0"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19</a:t>
            </a:fld>
            <a:endParaRPr lang="en-GB"/>
          </a:p>
        </p:txBody>
      </p:sp>
    </p:spTree>
    <p:extLst>
      <p:ext uri="{BB962C8B-B14F-4D97-AF65-F5344CB8AC3E}">
        <p14:creationId xmlns:p14="http://schemas.microsoft.com/office/powerpoint/2010/main" val="383674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Today we will be looking at some codes and codebreaking.</a:t>
            </a:r>
            <a:br>
              <a:rPr lang="en-GB" dirty="0"/>
            </a:br>
            <a:r>
              <a:rPr lang="en-GB" dirty="0"/>
              <a:t>Image: </a:t>
            </a:r>
            <a:r>
              <a:rPr lang="en-GB" sz="1200" b="0" i="0" u="none" strike="noStrike" kern="1200" dirty="0">
                <a:solidFill>
                  <a:schemeClr val="tx1"/>
                </a:solidFill>
                <a:effectLst/>
                <a:latin typeface="+mn-lt"/>
                <a:ea typeface="+mn-ea"/>
                <a:cs typeface="+mn-cs"/>
                <a:hlinkClick r:id="rId3" tooltip="en:Bombe"/>
              </a:rPr>
              <a:t>Bombe</a:t>
            </a:r>
            <a:r>
              <a:rPr lang="en-GB" sz="1200" b="0" i="0" kern="1200" dirty="0">
                <a:solidFill>
                  <a:schemeClr val="tx1"/>
                </a:solidFill>
                <a:effectLst/>
                <a:latin typeface="+mn-lt"/>
                <a:ea typeface="+mn-ea"/>
                <a:cs typeface="+mn-cs"/>
              </a:rPr>
              <a:t> computing device, used to aid decryption of German Enigma Cypher during World War 2</a:t>
            </a:r>
            <a:br>
              <a:rPr lang="en-GB" dirty="0"/>
            </a:br>
            <a:r>
              <a:rPr lang="en-GB" sz="1200" b="0" i="0" kern="1200" dirty="0">
                <a:solidFill>
                  <a:schemeClr val="tx1"/>
                </a:solidFill>
                <a:effectLst/>
                <a:latin typeface="+mn-lt"/>
                <a:ea typeface="+mn-ea"/>
                <a:cs typeface="+mn-cs"/>
              </a:rPr>
              <a:t>The Bombe would eliminate all possible encryptions from intercepted messages until it arrived at the correct solution.</a:t>
            </a:r>
            <a:endParaRPr lang="en-GB"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a:t>
            </a:fld>
            <a:endParaRPr lang="en-GB" dirty="0"/>
          </a:p>
        </p:txBody>
      </p:sp>
    </p:spTree>
    <p:extLst>
      <p:ext uri="{BB962C8B-B14F-4D97-AF65-F5344CB8AC3E}">
        <p14:creationId xmlns:p14="http://schemas.microsoft.com/office/powerpoint/2010/main" val="1830037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0" baseline="0" dirty="0"/>
              <a:t>We are now going to look at another type of cipher, a substitution cipher</a:t>
            </a:r>
          </a:p>
          <a:p>
            <a:r>
              <a:rPr lang="en-GB" b="1" baseline="0" dirty="0"/>
              <a:t>What do you think a substitution cipher is? </a:t>
            </a:r>
          </a:p>
          <a:p>
            <a:r>
              <a:rPr lang="en-GB" baseline="0" dirty="0"/>
              <a:t>This is where you replace each letter with something else, instead of just rearranging them.</a:t>
            </a:r>
          </a:p>
          <a:p>
            <a:r>
              <a:rPr lang="en-GB" baseline="0" dirty="0"/>
              <a:t>Again, you need to stick to a special rule – you can’t just do it randomly or no-one will be able to decrypt your message to read it. You need to have a rule in place which covers all of the letters, numbers or other symbols you want to encrypt, otherwise they will stay as plain text and won’t be able to be encrypted.</a:t>
            </a:r>
          </a:p>
          <a:p>
            <a:r>
              <a:rPr lang="en-GB" b="1" baseline="0" dirty="0"/>
              <a:t>What type of cipher is the phonetic alphabet we saw at the beginning? Why?</a:t>
            </a:r>
            <a:r>
              <a:rPr lang="en-GB" b="0" baseline="0" dirty="0"/>
              <a:t> </a:t>
            </a:r>
          </a:p>
          <a:p>
            <a:r>
              <a:rPr lang="en-GB" b="0" baseline="0" dirty="0"/>
              <a:t>Substitution – replacing each letter with a word.</a:t>
            </a:r>
          </a:p>
          <a:p>
            <a:r>
              <a:rPr lang="en-GB" b="0" baseline="0" dirty="0"/>
              <a:t>The person you are sending the message to needs to know the rule you have used to encrypt your message, or they won’t be able to read it. This is called the ‘key’ for the cipher.</a:t>
            </a:r>
            <a:endParaRPr lang="en-GB" b="0"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20</a:t>
            </a:fld>
            <a:endParaRPr lang="en-GB" dirty="0"/>
          </a:p>
        </p:txBody>
      </p:sp>
    </p:spTree>
    <p:extLst>
      <p:ext uri="{BB962C8B-B14F-4D97-AF65-F5344CB8AC3E}">
        <p14:creationId xmlns:p14="http://schemas.microsoft.com/office/powerpoint/2010/main" val="2159393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b="1" kern="1200" dirty="0">
                <a:solidFill>
                  <a:schemeClr val="tx1"/>
                </a:solidFill>
                <a:effectLst/>
                <a:latin typeface="+mn-lt"/>
                <a:ea typeface="+mn-ea"/>
                <a:cs typeface="+mn-cs"/>
              </a:rPr>
              <a:t>Has anyone heard of </a:t>
            </a:r>
            <a:r>
              <a:rPr lang="en-GB" sz="1200" b="1" kern="1200" dirty="0" err="1">
                <a:solidFill>
                  <a:schemeClr val="tx1"/>
                </a:solidFill>
                <a:effectLst/>
                <a:latin typeface="+mn-lt"/>
                <a:ea typeface="+mn-ea"/>
                <a:cs typeface="+mn-cs"/>
              </a:rPr>
              <a:t>Julias</a:t>
            </a:r>
            <a:r>
              <a:rPr lang="en-GB" sz="1200" b="1" kern="1200" dirty="0">
                <a:solidFill>
                  <a:schemeClr val="tx1"/>
                </a:solidFill>
                <a:effectLst/>
                <a:latin typeface="+mn-lt"/>
                <a:ea typeface="+mn-ea"/>
                <a:cs typeface="+mn-cs"/>
              </a:rPr>
              <a:t> Caesar?</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He famously used a substitution cipher to communicate with his generals.  It was cutting edge at the time – very few people could read and write, let along crack a simple cipher.  He used what is known as a ‘shift cipher’, meaning he shifted the alphabet along a few places.  It is very easy to use, as long as you can read, write and count.</a:t>
            </a:r>
          </a:p>
          <a:p>
            <a:r>
              <a:rPr lang="en-GB" sz="1200" kern="1200" dirty="0">
                <a:solidFill>
                  <a:schemeClr val="tx1"/>
                </a:solidFill>
                <a:effectLst/>
                <a:latin typeface="+mn-lt"/>
                <a:ea typeface="+mn-ea"/>
                <a:cs typeface="+mn-cs"/>
              </a:rPr>
              <a:t>A very simple one is putting the next letter along each time, so ‘B’ instead of ‘a’, ‘C’ instead of ‘b’ and so on.</a:t>
            </a:r>
          </a:p>
          <a:p>
            <a:r>
              <a:rPr lang="en-GB" sz="1200" kern="1200" dirty="0">
                <a:solidFill>
                  <a:schemeClr val="tx1"/>
                </a:solidFill>
                <a:effectLst/>
                <a:latin typeface="+mn-lt"/>
                <a:ea typeface="+mn-ea"/>
                <a:cs typeface="+mn-cs"/>
              </a:rPr>
              <a:t>Caesar used a shift of three, which means he counted along 3 letters.  From a you count along once to get to B, twice to get to C and three times to get to D.  So you replace a with D, and so on for the other letters.</a:t>
            </a:r>
          </a:p>
          <a:p>
            <a:r>
              <a:rPr lang="en-GB" sz="1200" b="1" kern="1200" dirty="0">
                <a:solidFill>
                  <a:schemeClr val="tx1"/>
                </a:solidFill>
                <a:effectLst/>
                <a:latin typeface="+mn-lt"/>
                <a:ea typeface="+mn-ea"/>
                <a:cs typeface="+mn-cs"/>
              </a:rPr>
              <a:t>What would ‘b’ be replaced with?</a:t>
            </a:r>
            <a:r>
              <a:rPr lang="en-GB" sz="1200" kern="1200" dirty="0">
                <a:solidFill>
                  <a:schemeClr val="tx1"/>
                </a:solidFill>
                <a:effectLst/>
                <a:latin typeface="+mn-lt"/>
                <a:ea typeface="+mn-ea"/>
                <a:cs typeface="+mn-cs"/>
              </a:rPr>
              <a:t> E</a:t>
            </a:r>
          </a:p>
          <a:p>
            <a:r>
              <a:rPr lang="en-GB" sz="1200" b="1" kern="1200" dirty="0">
                <a:solidFill>
                  <a:schemeClr val="tx1"/>
                </a:solidFill>
                <a:effectLst/>
                <a:latin typeface="+mn-lt"/>
                <a:ea typeface="+mn-ea"/>
                <a:cs typeface="+mn-cs"/>
              </a:rPr>
              <a:t>What would ‘c’ be replaced with? </a:t>
            </a:r>
            <a:r>
              <a:rPr lang="en-GB" sz="1200" kern="1200" dirty="0">
                <a:solidFill>
                  <a:schemeClr val="tx1"/>
                </a:solidFill>
                <a:effectLst/>
                <a:latin typeface="+mn-lt"/>
                <a:ea typeface="+mn-ea"/>
                <a:cs typeface="+mn-cs"/>
              </a:rPr>
              <a:t>F</a:t>
            </a:r>
          </a:p>
          <a:p>
            <a:r>
              <a:rPr lang="en-GB" sz="1200" b="1" kern="1200" dirty="0">
                <a:solidFill>
                  <a:schemeClr val="tx1"/>
                </a:solidFill>
                <a:effectLst/>
                <a:latin typeface="+mn-lt"/>
                <a:ea typeface="+mn-ea"/>
                <a:cs typeface="+mn-cs"/>
              </a:rPr>
              <a:t>How about ‘w’?</a:t>
            </a:r>
            <a:r>
              <a:rPr lang="en-GB" sz="1200" kern="1200" dirty="0">
                <a:solidFill>
                  <a:schemeClr val="tx1"/>
                </a:solidFill>
                <a:effectLst/>
                <a:latin typeface="+mn-lt"/>
                <a:ea typeface="+mn-ea"/>
                <a:cs typeface="+mn-cs"/>
              </a:rPr>
              <a:t> Z</a:t>
            </a:r>
          </a:p>
          <a:p>
            <a:r>
              <a:rPr lang="en-GB" sz="1200" b="1" kern="1200" dirty="0">
                <a:solidFill>
                  <a:schemeClr val="tx1"/>
                </a:solidFill>
                <a:effectLst/>
                <a:latin typeface="+mn-lt"/>
                <a:ea typeface="+mn-ea"/>
                <a:cs typeface="+mn-cs"/>
              </a:rPr>
              <a:t>What happens when you get to ‘x’? </a:t>
            </a:r>
            <a:r>
              <a:rPr lang="en-GB" sz="1200" kern="1200" dirty="0">
                <a:solidFill>
                  <a:schemeClr val="tx1"/>
                </a:solidFill>
                <a:effectLst/>
                <a:latin typeface="+mn-lt"/>
                <a:ea typeface="+mn-ea"/>
                <a:cs typeface="+mn-cs"/>
              </a:rPr>
              <a:t>You start again at the beginning; it becomes ‘A’.  You have to think about the alphabet as if it was a circle; when you get to the end, start again at the beginning.</a:t>
            </a:r>
          </a:p>
          <a:p>
            <a:r>
              <a:rPr lang="en-GB" sz="1200" b="1" kern="1200" dirty="0">
                <a:solidFill>
                  <a:schemeClr val="tx1"/>
                </a:solidFill>
                <a:effectLst/>
                <a:latin typeface="+mn-lt"/>
                <a:ea typeface="+mn-ea"/>
                <a:cs typeface="+mn-cs"/>
              </a:rPr>
              <a:t>So what is ‘y’? </a:t>
            </a:r>
            <a:r>
              <a:rPr lang="en-GB" sz="1200" kern="1200" dirty="0">
                <a:solidFill>
                  <a:schemeClr val="tx1"/>
                </a:solidFill>
                <a:effectLst/>
                <a:latin typeface="+mn-lt"/>
                <a:ea typeface="+mn-ea"/>
                <a:cs typeface="+mn-cs"/>
              </a:rPr>
              <a:t>B</a:t>
            </a:r>
          </a:p>
          <a:p>
            <a:r>
              <a:rPr lang="en-GB" sz="1200" b="1" kern="1200" dirty="0">
                <a:solidFill>
                  <a:schemeClr val="tx1"/>
                </a:solidFill>
                <a:effectLst/>
                <a:latin typeface="+mn-lt"/>
                <a:ea typeface="+mn-ea"/>
                <a:cs typeface="+mn-cs"/>
              </a:rPr>
              <a:t>And ‘z’? </a:t>
            </a:r>
            <a:r>
              <a:rPr lang="en-GB" sz="1200" kern="1200" dirty="0">
                <a:solidFill>
                  <a:schemeClr val="tx1"/>
                </a:solidFill>
                <a:effectLst/>
                <a:latin typeface="+mn-lt"/>
                <a:ea typeface="+mn-ea"/>
                <a:cs typeface="+mn-cs"/>
              </a:rPr>
              <a:t>C</a:t>
            </a:r>
          </a:p>
          <a:p>
            <a:r>
              <a:rPr lang="en-GB" sz="1200" kern="1200" dirty="0">
                <a:solidFill>
                  <a:schemeClr val="tx1"/>
                </a:solidFill>
                <a:effectLst/>
                <a:latin typeface="+mn-lt"/>
                <a:ea typeface="+mn-ea"/>
                <a:cs typeface="+mn-cs"/>
              </a:rPr>
              <a:t>You get the whole alphabet like this. You can fill in a table to help you encrypt and decrypt a message.  Our table has been filled in for a shift of 3, so the letter on the bottom row is 3 places along in the alphabet from the letter on the top row.</a:t>
            </a:r>
          </a:p>
          <a:p>
            <a:r>
              <a:rPr lang="en-GB" sz="1200" kern="1200" dirty="0">
                <a:solidFill>
                  <a:schemeClr val="tx1"/>
                </a:solidFill>
                <a:effectLst/>
                <a:latin typeface="+mn-lt"/>
                <a:ea typeface="+mn-ea"/>
                <a:cs typeface="+mn-cs"/>
              </a:rPr>
              <a:t>Notice we have used all little lowercase letters for our actual message, and capitals for our encrypted message.  If you remember to do this it is a lot easier!</a:t>
            </a:r>
          </a:p>
          <a:p>
            <a:r>
              <a:rPr lang="en-GB" sz="1200" kern="1200" dirty="0">
                <a:solidFill>
                  <a:schemeClr val="tx1"/>
                </a:solidFill>
                <a:effectLst/>
                <a:latin typeface="+mn-lt"/>
                <a:ea typeface="+mn-ea"/>
                <a:cs typeface="+mn-cs"/>
              </a:rPr>
              <a:t>Remember from your definitions that you always need to know the rule for the cipher you are using, and that it is called a ‘key’. Because we know we are using a Caesar shift, so our key just tells us how many places we are shifting by.  In this case, our key is ‘3’.</a:t>
            </a:r>
          </a:p>
        </p:txBody>
      </p:sp>
      <p:sp>
        <p:nvSpPr>
          <p:cNvPr id="4" name="Slide Number Placeholder 3"/>
          <p:cNvSpPr>
            <a:spLocks noGrp="1"/>
          </p:cNvSpPr>
          <p:nvPr>
            <p:ph type="sldNum" sz="quarter" idx="10"/>
          </p:nvPr>
        </p:nvSpPr>
        <p:spPr/>
        <p:txBody>
          <a:bodyPr/>
          <a:lstStyle/>
          <a:p>
            <a:fld id="{D27BEE5A-71AC-4000-A338-8E8697E032F8}" type="slidenum">
              <a:rPr lang="en-GB" smtClean="0"/>
              <a:pPr/>
              <a:t>21</a:t>
            </a:fld>
            <a:endParaRPr lang="en-GB" dirty="0"/>
          </a:p>
        </p:txBody>
      </p:sp>
    </p:spTree>
    <p:extLst>
      <p:ext uri="{BB962C8B-B14F-4D97-AF65-F5344CB8AC3E}">
        <p14:creationId xmlns:p14="http://schemas.microsoft.com/office/powerpoint/2010/main" val="18063528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We have talked about how to encrypt the letters – you move along 3 places, and you can put this in a table to help you.  So, if I wanted to encrypt the phrase ‘attack at dawn’ I</a:t>
            </a:r>
            <a:r>
              <a:rPr lang="en-GB" baseline="0" dirty="0"/>
              <a:t> would look at my table and see which letter I need to use each time.  I would replace ‘a’ with ‘D’, ‘t’ with ‘W’, and so on (</a:t>
            </a:r>
            <a:r>
              <a:rPr lang="en-GB" i="1" baseline="0" dirty="0"/>
              <a:t>do on board if possible).</a:t>
            </a:r>
            <a:r>
              <a:rPr lang="en-GB" i="0" baseline="0" dirty="0"/>
              <a:t> It would become:</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1"/>
                </a:solidFill>
              </a:rPr>
              <a:t>DWWDFN DW GDZQ</a:t>
            </a:r>
          </a:p>
          <a:p>
            <a:endParaRPr lang="en-GB" dirty="0"/>
          </a:p>
          <a:p>
            <a:r>
              <a:rPr lang="en-GB" b="1" dirty="0"/>
              <a:t>How</a:t>
            </a:r>
            <a:r>
              <a:rPr lang="en-GB" b="1" baseline="0" dirty="0"/>
              <a:t> about decryption – what would I do for that?</a:t>
            </a:r>
          </a:p>
          <a:p>
            <a:r>
              <a:rPr lang="en-GB" b="0" baseline="0" dirty="0"/>
              <a:t>Instead of counting forward 3 places for each letter of my message, I take the encrypted text and count </a:t>
            </a:r>
            <a:r>
              <a:rPr lang="en-GB" b="0" u="sng" baseline="0" dirty="0"/>
              <a:t>back</a:t>
            </a:r>
            <a:r>
              <a:rPr lang="en-GB" b="0" baseline="0" dirty="0"/>
              <a:t> 3 places for each letter.  </a:t>
            </a:r>
            <a:r>
              <a:rPr lang="en-GB" b="1" baseline="0" dirty="0"/>
              <a:t>So, D becomes...?</a:t>
            </a:r>
            <a:r>
              <a:rPr lang="en-GB" b="0" baseline="0" dirty="0"/>
              <a:t> ‘a’.</a:t>
            </a:r>
          </a:p>
          <a:p>
            <a:r>
              <a:rPr lang="en-GB" b="0" baseline="0" dirty="0"/>
              <a:t>If you look at the table, it is just going up instead of down; you look for your cipher letter on the bottom, and your actual letter is on the top.</a:t>
            </a:r>
          </a:p>
          <a:p>
            <a:r>
              <a:rPr lang="en-GB" b="1" baseline="0" dirty="0"/>
              <a:t>What would E become?</a:t>
            </a:r>
            <a:r>
              <a:rPr lang="en-GB" b="0" baseline="0" dirty="0"/>
              <a:t> b</a:t>
            </a:r>
            <a:endParaRPr lang="en-GB" b="1" baseline="0" dirty="0"/>
          </a:p>
          <a:p>
            <a:r>
              <a:rPr lang="en-GB" b="1" baseline="0" dirty="0"/>
              <a:t>What would Z become?</a:t>
            </a:r>
            <a:r>
              <a:rPr lang="en-GB" b="0" baseline="0" dirty="0"/>
              <a:t> w</a:t>
            </a:r>
            <a:endParaRPr lang="en-GB" b="1" baseline="0" dirty="0"/>
          </a:p>
          <a:p>
            <a:r>
              <a:rPr lang="en-GB" b="1" baseline="0" dirty="0"/>
              <a:t>What would A become?</a:t>
            </a:r>
            <a:r>
              <a:rPr lang="en-GB" b="0" baseline="0" dirty="0"/>
              <a:t> x – remember we are thinking about the alphabet like it was a circle, so ‘a’ is after ‘z’.</a:t>
            </a:r>
            <a:endParaRPr lang="en-GB" b="1" baseline="0" dirty="0"/>
          </a:p>
          <a:p>
            <a:r>
              <a:rPr lang="en-GB" b="1" baseline="0" dirty="0"/>
              <a:t>What would B become?</a:t>
            </a:r>
            <a:r>
              <a:rPr lang="en-GB" b="0" baseline="0" dirty="0"/>
              <a:t> Y</a:t>
            </a:r>
          </a:p>
          <a:p>
            <a:endParaRPr lang="en-GB"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So, if I received a message which said ‘</a:t>
            </a:r>
            <a:r>
              <a:rPr lang="en-GB" sz="1200" dirty="0">
                <a:solidFill>
                  <a:schemeClr val="accent3">
                    <a:lumMod val="75000"/>
                  </a:schemeClr>
                </a:solidFill>
              </a:rPr>
              <a:t>UHWUHDW</a:t>
            </a:r>
            <a:r>
              <a:rPr lang="en-GB" sz="1200" b="0" dirty="0">
                <a:solidFill>
                  <a:schemeClr val="tx1"/>
                </a:solidFill>
              </a:rPr>
              <a:t>’ I would know</a:t>
            </a:r>
            <a:r>
              <a:rPr lang="en-GB" sz="1200" b="0" baseline="0" dirty="0">
                <a:solidFill>
                  <a:schemeClr val="tx1"/>
                </a:solidFill>
              </a:rPr>
              <a:t> that I needed to find the capital letters on the bottom row of my table, and read off the lowercase letters on the top.  This would give me </a:t>
            </a:r>
            <a:r>
              <a:rPr lang="en-GB" sz="1200" b="0" i="1" baseline="0" dirty="0">
                <a:solidFill>
                  <a:schemeClr val="tx1"/>
                </a:solidFill>
              </a:rPr>
              <a:t>(do on board if possible)</a:t>
            </a:r>
            <a:r>
              <a:rPr lang="en-GB" sz="1200" b="0" baseline="0" dirty="0">
                <a:solidFill>
                  <a:schemeClr val="tx1"/>
                </a:solidFill>
              </a:rPr>
              <a:t>: ‘retreat’.  Remember about the capitals and lowercase!</a:t>
            </a:r>
          </a:p>
        </p:txBody>
      </p:sp>
      <p:sp>
        <p:nvSpPr>
          <p:cNvPr id="4" name="Slide Number Placeholder 3"/>
          <p:cNvSpPr>
            <a:spLocks noGrp="1"/>
          </p:cNvSpPr>
          <p:nvPr>
            <p:ph type="sldNum" sz="quarter" idx="10"/>
          </p:nvPr>
        </p:nvSpPr>
        <p:spPr/>
        <p:txBody>
          <a:bodyPr/>
          <a:lstStyle/>
          <a:p>
            <a:fld id="{D27BEE5A-71AC-4000-A338-8E8697E032F8}" type="slidenum">
              <a:rPr lang="en-GB" smtClean="0"/>
              <a:pPr/>
              <a:t>22</a:t>
            </a:fld>
            <a:endParaRPr lang="en-GB" dirty="0"/>
          </a:p>
        </p:txBody>
      </p:sp>
    </p:spTree>
    <p:extLst>
      <p:ext uri="{BB962C8B-B14F-4D97-AF65-F5344CB8AC3E}">
        <p14:creationId xmlns:p14="http://schemas.microsoft.com/office/powerpoint/2010/main" val="1533003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You can make it easier to do the table by using something called a ‘Caesar wheel’.  You put your table into a circle, so that ‘z’ is next to ‘a’. Yo</a:t>
            </a:r>
            <a:r>
              <a:rPr lang="en-GB" baseline="0" dirty="0"/>
              <a:t>u can position the inside wheel in the right place to give the correct ‘shift’; for a shift of 3, you would put the inside alphabet 3 places along from the outside alphabet, so ‘D’ is below ‘a’, just like in the table we were using before.</a:t>
            </a:r>
          </a:p>
          <a:p>
            <a:endParaRPr lang="en-GB" baseline="0" dirty="0"/>
          </a:p>
          <a:p>
            <a:r>
              <a:rPr lang="en-GB" baseline="0" dirty="0"/>
              <a:t>Remember that we were using capitals for the encrypted text and lowercase for the actual message?  If you remember this the Caesar wheel will be very easy to use.  The lowercase alphabet, for the actual message, is on the outside, and the uppercase alphabet, for the cipher text, is on the inside.  So to </a:t>
            </a:r>
            <a:r>
              <a:rPr lang="en-GB" u="sng" baseline="0" dirty="0"/>
              <a:t>encrypt</a:t>
            </a:r>
            <a:r>
              <a:rPr lang="en-GB" baseline="0" dirty="0"/>
              <a:t> a message, you are going </a:t>
            </a:r>
            <a:r>
              <a:rPr lang="en-GB" u="sng" baseline="0" dirty="0"/>
              <a:t>from the outside alphabet to the inside alphabet</a:t>
            </a:r>
            <a:r>
              <a:rPr lang="en-GB" u="none" baseline="0" dirty="0"/>
              <a:t>.</a:t>
            </a:r>
            <a:endParaRPr lang="en-GB" baseline="0"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23</a:t>
            </a:fld>
            <a:endParaRPr lang="en-GB" dirty="0"/>
          </a:p>
        </p:txBody>
      </p:sp>
    </p:spTree>
    <p:extLst>
      <p:ext uri="{BB962C8B-B14F-4D97-AF65-F5344CB8AC3E}">
        <p14:creationId xmlns:p14="http://schemas.microsoft.com/office/powerpoint/2010/main" val="4111975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a:solidFill>
                  <a:schemeClr val="tx1"/>
                </a:solidFill>
                <a:effectLst/>
                <a:latin typeface="+mn-lt"/>
                <a:ea typeface="+mn-ea"/>
                <a:cs typeface="+mn-cs"/>
              </a:rPr>
              <a:t>To </a:t>
            </a:r>
            <a:r>
              <a:rPr lang="en-GB" sz="1200" u="sng" kern="1200">
                <a:solidFill>
                  <a:schemeClr val="tx1"/>
                </a:solidFill>
                <a:effectLst/>
                <a:latin typeface="+mn-lt"/>
                <a:ea typeface="+mn-ea"/>
                <a:cs typeface="+mn-cs"/>
              </a:rPr>
              <a:t>decrypt</a:t>
            </a:r>
            <a:r>
              <a:rPr lang="en-GB" sz="1200" kern="1200">
                <a:solidFill>
                  <a:schemeClr val="tx1"/>
                </a:solidFill>
                <a:effectLst/>
                <a:latin typeface="+mn-lt"/>
                <a:ea typeface="+mn-ea"/>
                <a:cs typeface="+mn-cs"/>
              </a:rPr>
              <a:t> a message, you are going </a:t>
            </a:r>
            <a:r>
              <a:rPr lang="en-GB" sz="1200" u="sng" kern="1200">
                <a:solidFill>
                  <a:schemeClr val="tx1"/>
                </a:solidFill>
                <a:effectLst/>
                <a:latin typeface="+mn-lt"/>
                <a:ea typeface="+mn-ea"/>
                <a:cs typeface="+mn-cs"/>
              </a:rPr>
              <a:t>from the inside alphabet to the outside alphabet</a:t>
            </a:r>
            <a:r>
              <a:rPr lang="en-GB" sz="1200" kern="1200">
                <a:solidFill>
                  <a:schemeClr val="tx1"/>
                </a:solidFill>
                <a:effectLst/>
                <a:latin typeface="+mn-lt"/>
                <a:ea typeface="+mn-ea"/>
                <a:cs typeface="+mn-cs"/>
              </a:rPr>
              <a:t> – capitals to lowercase</a:t>
            </a:r>
          </a:p>
        </p:txBody>
      </p:sp>
      <p:sp>
        <p:nvSpPr>
          <p:cNvPr id="4" name="Slide Number Placeholder 3"/>
          <p:cNvSpPr>
            <a:spLocks noGrp="1"/>
          </p:cNvSpPr>
          <p:nvPr>
            <p:ph type="sldNum" sz="quarter" idx="10"/>
          </p:nvPr>
        </p:nvSpPr>
        <p:spPr/>
        <p:txBody>
          <a:bodyPr/>
          <a:lstStyle/>
          <a:p>
            <a:fld id="{D27BEE5A-71AC-4000-A338-8E8697E032F8}" type="slidenum">
              <a:rPr lang="en-GB" smtClean="0"/>
              <a:pPr/>
              <a:t>24</a:t>
            </a:fld>
            <a:endParaRPr lang="en-GB" dirty="0"/>
          </a:p>
        </p:txBody>
      </p:sp>
    </p:spTree>
    <p:extLst>
      <p:ext uri="{BB962C8B-B14F-4D97-AF65-F5344CB8AC3E}">
        <p14:creationId xmlns:p14="http://schemas.microsoft.com/office/powerpoint/2010/main" val="23848106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You need to know the ‘key’, or rule for your cipher, to make sure your Caesar wheel is in the right place. The key for this Caesar cipher is 3, because that is the shift we are using.  You have blue Caesar wheels with a ‘3’ shift on them.  Use them to do worksheet 4.  You might have time to write your own ciphers at the end of the worksheet – if you do, put your hand up and we will give you a blank Caesar wheel to create your own shift.</a:t>
            </a:r>
            <a:endParaRPr lang="en-GB"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25</a:t>
            </a:fld>
            <a:endParaRPr lang="en-GB" dirty="0"/>
          </a:p>
        </p:txBody>
      </p:sp>
    </p:spTree>
    <p:extLst>
      <p:ext uri="{BB962C8B-B14F-4D97-AF65-F5344CB8AC3E}">
        <p14:creationId xmlns:p14="http://schemas.microsoft.com/office/powerpoint/2010/main" val="22902235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Now,</a:t>
            </a:r>
            <a:r>
              <a:rPr lang="en-GB" baseline="0" dirty="0"/>
              <a:t> what if we don’t know the key but still want to read the messages?  Can we crack the cipher?</a:t>
            </a:r>
          </a:p>
          <a:p>
            <a:r>
              <a:rPr lang="en-GB" b="1" baseline="0" dirty="0"/>
              <a:t>Any ideas?</a:t>
            </a:r>
          </a:p>
          <a:p>
            <a:endParaRPr lang="en-GB" b="1" baseline="0" dirty="0"/>
          </a:p>
          <a:p>
            <a:r>
              <a:rPr lang="en-GB" b="0" baseline="0" dirty="0"/>
              <a:t>You could try all of the shifts to see which one works.  You could also try to guess letters based on how often they come up.</a:t>
            </a:r>
          </a:p>
          <a:p>
            <a:endParaRPr lang="en-GB" b="0" baseline="0"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26</a:t>
            </a:fld>
            <a:endParaRPr lang="en-GB" dirty="0"/>
          </a:p>
        </p:txBody>
      </p:sp>
    </p:spTree>
    <p:extLst>
      <p:ext uri="{BB962C8B-B14F-4D97-AF65-F5344CB8AC3E}">
        <p14:creationId xmlns:p14="http://schemas.microsoft.com/office/powerpoint/2010/main" val="32020120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You have another Caesar wheel, in pink.  Each of you has a different shift.  I am about to put up an encrypted message; try to work out what it says using your pink Caesar wheel.</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0" baseline="0" dirty="0"/>
              <a:t>Remember, the inside alphabet in capitals is the encrypted letters and the outside alphabet in lowercase will give you the letters from the actual message.</a:t>
            </a:r>
          </a:p>
          <a:p>
            <a:pPr marL="0" marR="0" indent="0" algn="l" defTabSz="914400" rtl="0" eaLnBrk="1" fontAlgn="auto" latinLnBrk="0" hangingPunct="1">
              <a:lnSpc>
                <a:spcPct val="100000"/>
              </a:lnSpc>
              <a:spcBef>
                <a:spcPts val="0"/>
              </a:spcBef>
              <a:spcAft>
                <a:spcPts val="0"/>
              </a:spcAft>
              <a:buClrTx/>
              <a:buSzTx/>
              <a:buFontTx/>
              <a:buNone/>
              <a:tabLst/>
              <a:defRPr/>
            </a:pPr>
            <a:endParaRPr lang="en-GB" b="0"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b="1" baseline="0" dirty="0"/>
              <a:t>How will you know that your Caesar wheel is the one which works?</a:t>
            </a:r>
            <a:r>
              <a:rPr lang="en-GB" b="0" baseline="0" dirty="0"/>
              <a:t> – you will be able to read the message.</a:t>
            </a:r>
            <a:endParaRPr lang="en-GB" b="1" dirty="0"/>
          </a:p>
          <a:p>
            <a:endParaRPr lang="en-GB"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27</a:t>
            </a:fld>
            <a:endParaRPr lang="en-GB" dirty="0"/>
          </a:p>
        </p:txBody>
      </p:sp>
    </p:spTree>
    <p:extLst>
      <p:ext uri="{BB962C8B-B14F-4D97-AF65-F5344CB8AC3E}">
        <p14:creationId xmlns:p14="http://schemas.microsoft.com/office/powerpoint/2010/main" val="4059732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Who thinks they</a:t>
            </a:r>
            <a:r>
              <a:rPr lang="en-GB" b="1" baseline="0" dirty="0"/>
              <a:t> have found out what the right key is?</a:t>
            </a:r>
          </a:p>
          <a:p>
            <a:r>
              <a:rPr lang="en-GB" b="1" baseline="0" dirty="0"/>
              <a:t>What was the key? </a:t>
            </a:r>
            <a:r>
              <a:rPr lang="en-GB" b="0" baseline="0" dirty="0"/>
              <a:t>Shift = 14</a:t>
            </a:r>
          </a:p>
          <a:p>
            <a:r>
              <a:rPr lang="en-GB" b="1" baseline="0" dirty="0"/>
              <a:t>Did you have time to work out what the message said?</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accent3">
                    <a:lumMod val="75000"/>
                  </a:schemeClr>
                </a:solidFill>
              </a:rPr>
              <a:t>cracking simple ciphers is easy when you try hard</a:t>
            </a:r>
            <a:endParaRPr lang="en-GB" sz="1200" b="0"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baseline="0"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1" baseline="0" dirty="0">
                <a:solidFill>
                  <a:schemeClr val="tx1"/>
                </a:solidFill>
              </a:rPr>
              <a:t>Was that difficult to crack?  Would we use it these days?</a:t>
            </a:r>
            <a:endParaRPr lang="en-GB" sz="1200" b="1" dirty="0">
              <a:solidFill>
                <a:schemeClr val="accent3">
                  <a:lumMod val="75000"/>
                </a:schemeClr>
              </a:solidFill>
            </a:endParaRPr>
          </a:p>
        </p:txBody>
      </p:sp>
      <p:sp>
        <p:nvSpPr>
          <p:cNvPr id="4" name="Slide Number Placeholder 3"/>
          <p:cNvSpPr>
            <a:spLocks noGrp="1"/>
          </p:cNvSpPr>
          <p:nvPr>
            <p:ph type="sldNum" sz="quarter" idx="10"/>
          </p:nvPr>
        </p:nvSpPr>
        <p:spPr/>
        <p:txBody>
          <a:bodyPr/>
          <a:lstStyle/>
          <a:p>
            <a:fld id="{D27BEE5A-71AC-4000-A338-8E8697E032F8}" type="slidenum">
              <a:rPr lang="en-GB" smtClean="0"/>
              <a:pPr/>
              <a:t>28</a:t>
            </a:fld>
            <a:endParaRPr lang="en-GB" dirty="0"/>
          </a:p>
        </p:txBody>
      </p:sp>
    </p:spTree>
    <p:extLst>
      <p:ext uri="{BB962C8B-B14F-4D97-AF65-F5344CB8AC3E}">
        <p14:creationId xmlns:p14="http://schemas.microsoft.com/office/powerpoint/2010/main" val="149373570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What do you think we could do to make substitution ciphers, like the Caesar shift cipher, harder</a:t>
            </a:r>
            <a:r>
              <a:rPr lang="en-GB" b="1" baseline="0" dirty="0"/>
              <a:t> to crack?</a:t>
            </a:r>
          </a:p>
          <a:p>
            <a:endParaRPr lang="en-GB" b="1" baseline="0" dirty="0"/>
          </a:p>
          <a:p>
            <a:pPr>
              <a:buFontTx/>
              <a:buChar char="-"/>
            </a:pPr>
            <a:r>
              <a:rPr lang="en-GB" b="0" baseline="0" dirty="0"/>
              <a:t>Changing the shift after each letter</a:t>
            </a:r>
          </a:p>
          <a:p>
            <a:pPr>
              <a:buFontTx/>
              <a:buChar char="-"/>
            </a:pPr>
            <a:r>
              <a:rPr lang="en-GB" b="0" baseline="0" dirty="0"/>
              <a:t>Using several shifts, one after the other, for each letter, changing the shifts each time.</a:t>
            </a:r>
          </a:p>
          <a:p>
            <a:pPr>
              <a:buFontTx/>
              <a:buChar char="-"/>
            </a:pPr>
            <a:r>
              <a:rPr lang="en-GB" b="0" baseline="0" dirty="0"/>
              <a:t>Other ideas?</a:t>
            </a:r>
          </a:p>
          <a:p>
            <a:pPr>
              <a:buFontTx/>
              <a:buChar char="-"/>
            </a:pPr>
            <a:endParaRPr lang="en-GB" b="0" baseline="0" dirty="0"/>
          </a:p>
          <a:p>
            <a:pPr>
              <a:buFontTx/>
              <a:buChar char="-"/>
            </a:pPr>
            <a:r>
              <a:rPr lang="en-GB" b="0" baseline="0" dirty="0"/>
              <a:t>Of course, these can be broken in other ways, especially using computers.</a:t>
            </a:r>
            <a:endParaRPr lang="en-GB" b="0" dirty="0"/>
          </a:p>
        </p:txBody>
      </p:sp>
      <p:sp>
        <p:nvSpPr>
          <p:cNvPr id="4" name="Slide Number Placeholder 3"/>
          <p:cNvSpPr>
            <a:spLocks noGrp="1"/>
          </p:cNvSpPr>
          <p:nvPr>
            <p:ph type="sldNum" sz="quarter" idx="10"/>
          </p:nvPr>
        </p:nvSpPr>
        <p:spPr/>
        <p:txBody>
          <a:bodyPr/>
          <a:lstStyle/>
          <a:p>
            <a:fld id="{D27BEE5A-71AC-4000-A338-8E8697E032F8}" type="slidenum">
              <a:rPr lang="en-GB" smtClean="0"/>
              <a:pPr/>
              <a:t>29</a:t>
            </a:fld>
            <a:endParaRPr lang="en-GB" dirty="0"/>
          </a:p>
        </p:txBody>
      </p:sp>
    </p:spTree>
    <p:extLst>
      <p:ext uri="{BB962C8B-B14F-4D97-AF65-F5344CB8AC3E}">
        <p14:creationId xmlns:p14="http://schemas.microsoft.com/office/powerpoint/2010/main" val="439398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Ri is a science communication charity which has been around since 1799. We’ve got a huge amount of history and lots of famous scientists lived and worked at the Ri. Most importantly, we’ve always been about communicating science to the general public – and that’s something we still do today. We do talks and activities for the public as well as with schools all across the UK.</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27927138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baseline="0" dirty="0"/>
              <a:t>How can we make transposition ciphers more unbreakable?</a:t>
            </a:r>
          </a:p>
          <a:p>
            <a:endParaRPr lang="en-GB" b="1" baseline="0" dirty="0"/>
          </a:p>
          <a:p>
            <a:r>
              <a:rPr lang="en-GB" b="0" baseline="0" dirty="0"/>
              <a:t>One idea is to change the direction of how we read off the encrypted text; this would make it harder to work out.  However, we then need to describe what we have done to the person we are sending the message to.</a:t>
            </a:r>
          </a:p>
          <a:p>
            <a:endParaRPr lang="en-GB" b="0"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30</a:t>
            </a:fld>
            <a:endParaRPr lang="en-GB"/>
          </a:p>
        </p:txBody>
      </p:sp>
    </p:spTree>
    <p:extLst>
      <p:ext uri="{BB962C8B-B14F-4D97-AF65-F5344CB8AC3E}">
        <p14:creationId xmlns:p14="http://schemas.microsoft.com/office/powerpoint/2010/main" val="23759332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Another, slightly simpler solution is to change the order we</a:t>
            </a:r>
            <a:r>
              <a:rPr lang="en-GB" baseline="0" dirty="0"/>
              <a:t> write down the columns of text.  Instead of doing column one, column two, column three and then column four, we could do 1, 3, 4 2.  Then we just need to send the column order, which we will call the ‘key’.</a:t>
            </a:r>
          </a:p>
          <a:p>
            <a:endParaRPr lang="en-GB" baseline="0" dirty="0"/>
          </a:p>
          <a:p>
            <a:r>
              <a:rPr lang="en-GB" baseline="0" dirty="0"/>
              <a:t>If time: worksheet on creating own messages and keys.</a:t>
            </a:r>
            <a:endParaRPr lang="en-GB"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31</a:t>
            </a:fld>
            <a:endParaRPr lang="en-GB"/>
          </a:p>
        </p:txBody>
      </p:sp>
    </p:spTree>
    <p:extLst>
      <p:ext uri="{BB962C8B-B14F-4D97-AF65-F5344CB8AC3E}">
        <p14:creationId xmlns:p14="http://schemas.microsoft.com/office/powerpoint/2010/main" val="36020209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It is time to finish now,</a:t>
            </a:r>
            <a:r>
              <a:rPr lang="en-GB" baseline="0" dirty="0"/>
              <a:t> but I have one final challenge for you to try at home or in school: try to come up with a cipher which is nearly unbreakable.</a:t>
            </a:r>
            <a:endParaRPr lang="en-GB" dirty="0"/>
          </a:p>
          <a:p>
            <a:endParaRPr lang="en-GB" dirty="0"/>
          </a:p>
        </p:txBody>
      </p:sp>
      <p:sp>
        <p:nvSpPr>
          <p:cNvPr id="4" name="Slide Number Placeholder 3"/>
          <p:cNvSpPr>
            <a:spLocks noGrp="1"/>
          </p:cNvSpPr>
          <p:nvPr>
            <p:ph type="sldNum" sz="quarter" idx="10"/>
          </p:nvPr>
        </p:nvSpPr>
        <p:spPr/>
        <p:txBody>
          <a:bodyPr/>
          <a:lstStyle/>
          <a:p>
            <a:fld id="{AB6BEEEB-5ACC-4070-8A9E-A511B7AAFD60}" type="slidenum">
              <a:rPr lang="en-GB" smtClean="0"/>
              <a:pPr/>
              <a:t>32</a:t>
            </a:fld>
            <a:endParaRPr lang="en-GB"/>
          </a:p>
        </p:txBody>
      </p:sp>
    </p:spTree>
    <p:extLst>
      <p:ext uri="{BB962C8B-B14F-4D97-AF65-F5344CB8AC3E}">
        <p14:creationId xmlns:p14="http://schemas.microsoft.com/office/powerpoint/2010/main" val="149730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Don’t forget to collect any questions which arise, and email them to the Masterclass team at the Royal Institution: </a:t>
            </a:r>
            <a:r>
              <a:rPr lang="en-GB" sz="1200" u="sng" kern="1200" dirty="0">
                <a:solidFill>
                  <a:schemeClr val="tx1"/>
                </a:solidFill>
                <a:effectLst/>
                <a:latin typeface="+mn-lt"/>
                <a:ea typeface="+mn-ea"/>
                <a:cs typeface="+mn-cs"/>
                <a:hlinkClick r:id="rId3"/>
              </a:rPr>
              <a:t>masterclasses@ri.ac.uk</a:t>
            </a:r>
            <a:endParaRPr lang="en-GB"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u="none" strike="noStrike" kern="1200" dirty="0">
                <a:solidFill>
                  <a:schemeClr val="tx1"/>
                </a:solidFill>
                <a:effectLst/>
                <a:latin typeface="+mn-lt"/>
                <a:ea typeface="+mn-ea"/>
                <a:cs typeface="+mn-cs"/>
              </a:rPr>
              <a:t>We will send you answers as soon as possible. Then these can be reported back to the children at their next Masterclass session</a:t>
            </a:r>
            <a:r>
              <a:rPr lang="en-GB" sz="1200" u="sng" kern="1200" dirty="0">
                <a:solidFill>
                  <a:schemeClr val="tx1"/>
                </a:solidFill>
                <a:effectLst/>
                <a:latin typeface="+mn-lt"/>
                <a:ea typeface="+mn-ea"/>
                <a:cs typeface="+mn-cs"/>
              </a:rPr>
              <a:t>. In this way you cannot be “caught out” by a question. It also demonstrates the point that not everything in maths is known, but some questions need time and research to find answers sometimes, and sometimes the answer has not been found by anyone yet, of course! Maybe our Masterclass students will be the ones who solve the problem when they are older?</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44790431-14A4-4088-A1B3-5AB8287637DD}" type="slidenum">
              <a:rPr lang="en-GB" smtClean="0"/>
              <a:t>33</a:t>
            </a:fld>
            <a:endParaRPr lang="en-GB"/>
          </a:p>
        </p:txBody>
      </p:sp>
    </p:spTree>
    <p:extLst>
      <p:ext uri="{BB962C8B-B14F-4D97-AF65-F5344CB8AC3E}">
        <p14:creationId xmlns:p14="http://schemas.microsoft.com/office/powerpoint/2010/main" val="9359629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out the take-home worksheets (the frequency analysis</a:t>
            </a:r>
            <a:r>
              <a:rPr lang="en-GB" baseline="0" dirty="0"/>
              <a:t> one is very difficult and should only be used with older groups).</a:t>
            </a:r>
          </a:p>
          <a:p>
            <a:endParaRPr lang="en-GB" baseline="0" dirty="0"/>
          </a:p>
          <a:p>
            <a:r>
              <a:rPr lang="en-GB" baseline="0" dirty="0"/>
              <a:t>Students can also try the following NRICH challenges to further develop their code breaking and reasoning skills.</a:t>
            </a:r>
            <a:endParaRPr lang="en-GB" dirty="0"/>
          </a:p>
        </p:txBody>
      </p:sp>
      <p:sp>
        <p:nvSpPr>
          <p:cNvPr id="4" name="Slide Number Placeholder 3"/>
          <p:cNvSpPr>
            <a:spLocks noGrp="1"/>
          </p:cNvSpPr>
          <p:nvPr>
            <p:ph type="sldNum" sz="quarter" idx="10"/>
          </p:nvPr>
        </p:nvSpPr>
        <p:spPr/>
        <p:txBody>
          <a:bodyPr/>
          <a:lstStyle/>
          <a:p>
            <a:fld id="{44790431-14A4-4088-A1B3-5AB8287637DD}" type="slidenum">
              <a:rPr lang="en-GB" smtClean="0"/>
              <a:t>34</a:t>
            </a:fld>
            <a:endParaRPr lang="en-GB"/>
          </a:p>
        </p:txBody>
      </p:sp>
    </p:spTree>
    <p:extLst>
      <p:ext uri="{BB962C8B-B14F-4D97-AF65-F5344CB8AC3E}">
        <p14:creationId xmlns:p14="http://schemas.microsoft.com/office/powerpoint/2010/main" val="529798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are some of the things that the Ri does today. We especially</a:t>
            </a:r>
            <a:r>
              <a:rPr lang="en-GB" sz="1200" kern="1200" baseline="0" dirty="0">
                <a:solidFill>
                  <a:schemeClr val="tx1"/>
                </a:solidFill>
                <a:effectLst/>
                <a:latin typeface="+mn-lt"/>
                <a:ea typeface="+mn-ea"/>
                <a:cs typeface="+mn-cs"/>
              </a:rPr>
              <a:t> have lots going on in London, so if you enjoy your Masterclasses there are a range of holiday workshops at the Ri which you might like to take part in. </a:t>
            </a:r>
            <a:endParaRPr lang="en-GB" dirty="0"/>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3889184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sz="1200" b="0" i="0" kern="1200" dirty="0">
                <a:solidFill>
                  <a:schemeClr val="tx1"/>
                </a:solidFill>
                <a:effectLst/>
                <a:latin typeface="+mn-lt"/>
                <a:ea typeface="+mn-ea"/>
                <a:cs typeface="+mn-cs"/>
              </a:rPr>
              <a:t>Begun by Michael Faraday in 1825, the CHRISTMAS LECTURES are now broadcast on UK television every December and have formed part of the British Christmas tradition for generations.</a:t>
            </a:r>
            <a:r>
              <a:rPr lang="en-GB" sz="1200" b="0" i="0" kern="1200" baseline="0" dirty="0">
                <a:solidFill>
                  <a:schemeClr val="tx1"/>
                </a:solidFill>
                <a:effectLst/>
                <a:latin typeface="+mn-lt"/>
                <a:ea typeface="+mn-ea"/>
                <a:cs typeface="+mn-cs"/>
              </a:rPr>
              <a:t> The Lectures have been broadcast on TV since 1936 – we think they were the very first science programme on television.</a:t>
            </a:r>
            <a:r>
              <a:rPr lang="en-GB" sz="1200" b="0" i="0" kern="1200" dirty="0">
                <a:solidFill>
                  <a:schemeClr val="tx1"/>
                </a:solidFill>
                <a:effectLst/>
                <a:latin typeface="+mn-lt"/>
                <a:ea typeface="+mn-ea"/>
                <a:cs typeface="+mn-cs"/>
              </a:rPr>
              <a:t> The theme changes every year, with</a:t>
            </a:r>
            <a:r>
              <a:rPr lang="en-GB" sz="1200" b="0" i="0" kern="1200" baseline="0" dirty="0">
                <a:solidFill>
                  <a:schemeClr val="tx1"/>
                </a:solidFill>
                <a:effectLst/>
                <a:latin typeface="+mn-lt"/>
                <a:ea typeface="+mn-ea"/>
                <a:cs typeface="+mn-cs"/>
              </a:rPr>
              <a:t> the Lectures</a:t>
            </a:r>
            <a:r>
              <a:rPr lang="en-GB" sz="1200" b="0" i="0" kern="1200" dirty="0">
                <a:solidFill>
                  <a:schemeClr val="tx1"/>
                </a:solidFill>
                <a:effectLst/>
                <a:latin typeface="+mn-lt"/>
                <a:ea typeface="+mn-ea"/>
                <a:cs typeface="+mn-cs"/>
              </a:rPr>
              <a:t> delivered by an expert in their field. Many world-famous</a:t>
            </a:r>
            <a:r>
              <a:rPr lang="en-GB" sz="1200" b="0" i="0" kern="1200" baseline="0" dirty="0">
                <a:solidFill>
                  <a:schemeClr val="tx1"/>
                </a:solidFill>
                <a:effectLst/>
                <a:latin typeface="+mn-lt"/>
                <a:ea typeface="+mn-ea"/>
                <a:cs typeface="+mn-cs"/>
              </a:rPr>
              <a:t> scientists have given the Lectures since 1925, including David Attenborough, Carl Sagan, Richard Dawkins, and our latest Lecturer Sophie Scott. You can watch all of the recent CHRISTMAS LECTURES on our website, along with many of the older ones – and more are going online all the time. Ri members and UK schools can apply for tickets to see them being filmed live – but no adults can attend without someone aged 11-17 accompanying them! To find out more about the Lectures (or Ri Membership) visit our website, www.rigb.org.</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The first mathematics CHRISTMAS LECTURES were not until 1978, and were delivered by Professor Sir Christopher Zeeman. They were extremely popular and demonstrated all sorts of mathematical concepts, including mathematical proof – some of which you will see in your Masterclasses. In fact, the lectures were so popular that they started off the Masterclass programme and Christopher Zeeman delivered many of the sessions in the first few series of workshops in London. The most recent maths-themed CHRSITMAS LECTURES were delivered by Marcus Du </a:t>
            </a:r>
            <a:r>
              <a:rPr lang="en-GB" sz="1200" b="0" i="0" kern="1200" baseline="0" dirty="0" err="1">
                <a:solidFill>
                  <a:schemeClr val="tx1"/>
                </a:solidFill>
                <a:effectLst/>
                <a:latin typeface="+mn-lt"/>
                <a:ea typeface="+mn-ea"/>
                <a:cs typeface="+mn-cs"/>
              </a:rPr>
              <a:t>Sautoy</a:t>
            </a:r>
            <a:r>
              <a:rPr lang="en-GB" sz="1200" b="0" i="0" kern="1200" baseline="0" dirty="0">
                <a:solidFill>
                  <a:schemeClr val="tx1"/>
                </a:solidFill>
                <a:effectLst/>
                <a:latin typeface="+mn-lt"/>
                <a:ea typeface="+mn-ea"/>
                <a:cs typeface="+mn-cs"/>
              </a:rPr>
              <a:t> in 2006.</a:t>
            </a:r>
            <a:endParaRPr lang="en-GB" sz="1200" b="0" i="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Watch Prof Sir Christopher Zeeman’s 1978 CHRISTMAS LECTURES:</a:t>
            </a:r>
          </a:p>
          <a:p>
            <a:r>
              <a:rPr lang="en-GB" sz="1200" kern="1200" dirty="0">
                <a:solidFill>
                  <a:schemeClr val="tx1"/>
                </a:solidFill>
                <a:effectLst/>
                <a:latin typeface="+mn-lt"/>
                <a:ea typeface="+mn-ea"/>
                <a:cs typeface="+mn-cs"/>
              </a:rPr>
              <a:t>http://www.rigb.org/christmas-lectures/watch/1978/mathematics-into-pictures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Watch Marcus du </a:t>
            </a:r>
            <a:r>
              <a:rPr lang="en-GB" sz="1200" kern="1200" dirty="0" err="1">
                <a:solidFill>
                  <a:schemeClr val="tx1"/>
                </a:solidFill>
                <a:effectLst/>
                <a:latin typeface="+mn-lt"/>
                <a:ea typeface="+mn-ea"/>
                <a:cs typeface="+mn-cs"/>
              </a:rPr>
              <a:t>Sautoy’s</a:t>
            </a:r>
            <a:r>
              <a:rPr lang="en-GB" sz="1200" kern="1200" dirty="0">
                <a:solidFill>
                  <a:schemeClr val="tx1"/>
                </a:solidFill>
                <a:effectLst/>
                <a:latin typeface="+mn-lt"/>
                <a:ea typeface="+mn-ea"/>
                <a:cs typeface="+mn-cs"/>
              </a:rPr>
              <a:t> 2006 CHRISTMAS LECTURES:</a:t>
            </a:r>
          </a:p>
          <a:p>
            <a:r>
              <a:rPr lang="en-GB" sz="1200" u="sng" kern="1200" dirty="0">
                <a:solidFill>
                  <a:schemeClr val="tx1"/>
                </a:solidFill>
                <a:effectLst/>
                <a:latin typeface="+mn-lt"/>
                <a:ea typeface="+mn-ea"/>
                <a:cs typeface="+mn-cs"/>
                <a:hlinkClick r:id="rId3"/>
              </a:rPr>
              <a:t>http://www.rigb.org/christmas-lectures/watch/2006/the-num8er-my5teries/lecture-1</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228448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We have a huge video channel on YouTube – if</a:t>
            </a:r>
            <a:r>
              <a:rPr lang="en-GB" sz="1200" kern="1200" baseline="0" dirty="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a:solidFill>
                  <a:schemeClr val="tx1"/>
                </a:solidFill>
                <a:effectLst/>
                <a:latin typeface="+mn-lt"/>
                <a:ea typeface="+mn-ea"/>
                <a:cs typeface="+mn-cs"/>
              </a:rPr>
              <a:t>ExpeRimental</a:t>
            </a:r>
            <a:r>
              <a:rPr lang="en-GB" sz="1200" kern="1200" baseline="0" dirty="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a:solidFill>
                  <a:schemeClr val="tx1"/>
                </a:solidFill>
                <a:effectLst/>
                <a:latin typeface="+mn-lt"/>
                <a:ea typeface="+mn-ea"/>
                <a:cs typeface="+mn-cs"/>
              </a:rPr>
              <a:t> our videos you can search for the Royal Institution on YouTube.</a:t>
            </a:r>
            <a:r>
              <a:rPr lang="en-GB" sz="1200" kern="1200" dirty="0">
                <a:solidFill>
                  <a:schemeClr val="tx1"/>
                </a:solidFill>
                <a:effectLst/>
                <a:latin typeface="+mn-lt"/>
                <a:ea typeface="+mn-ea"/>
                <a:cs typeface="+mn-cs"/>
              </a:rPr>
              <a:t>  We hope that you will be able to find lots of fascinating things to watch and</a:t>
            </a:r>
            <a:r>
              <a:rPr lang="en-GB" sz="1200" kern="1200" baseline="0" dirty="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2272186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We have a huge video channel on YouTube – if</a:t>
            </a:r>
            <a:r>
              <a:rPr lang="en-GB" sz="1200" kern="1200" baseline="0" dirty="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a:solidFill>
                  <a:schemeClr val="tx1"/>
                </a:solidFill>
                <a:effectLst/>
                <a:latin typeface="+mn-lt"/>
                <a:ea typeface="+mn-ea"/>
                <a:cs typeface="+mn-cs"/>
              </a:rPr>
              <a:t>ExpeRimental</a:t>
            </a:r>
            <a:r>
              <a:rPr lang="en-GB" sz="1200" kern="1200" baseline="0" dirty="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a:solidFill>
                  <a:schemeClr val="tx1"/>
                </a:solidFill>
                <a:effectLst/>
                <a:latin typeface="+mn-lt"/>
                <a:ea typeface="+mn-ea"/>
                <a:cs typeface="+mn-cs"/>
              </a:rPr>
              <a:t> our videos you can search for the Royal Institution on YouTube.</a:t>
            </a:r>
            <a:r>
              <a:rPr lang="en-GB" sz="1200" kern="1200" dirty="0">
                <a:solidFill>
                  <a:schemeClr val="tx1"/>
                </a:solidFill>
                <a:effectLst/>
                <a:latin typeface="+mn-lt"/>
                <a:ea typeface="+mn-ea"/>
                <a:cs typeface="+mn-cs"/>
              </a:rPr>
              <a:t>  We hope that you will be able to find lots of fascinating things to watch and</a:t>
            </a:r>
            <a:r>
              <a:rPr lang="en-GB" sz="1200" kern="1200" baseline="0" dirty="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28151252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We have a huge video channel on YouTube – if</a:t>
            </a:r>
            <a:r>
              <a:rPr lang="en-GB" sz="1200" kern="1200" baseline="0" dirty="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a:solidFill>
                  <a:schemeClr val="tx1"/>
                </a:solidFill>
                <a:effectLst/>
                <a:latin typeface="+mn-lt"/>
                <a:ea typeface="+mn-ea"/>
                <a:cs typeface="+mn-cs"/>
              </a:rPr>
              <a:t>ExpeRimental</a:t>
            </a:r>
            <a:r>
              <a:rPr lang="en-GB" sz="1200" kern="1200" baseline="0" dirty="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a:solidFill>
                  <a:schemeClr val="tx1"/>
                </a:solidFill>
                <a:effectLst/>
                <a:latin typeface="+mn-lt"/>
                <a:ea typeface="+mn-ea"/>
                <a:cs typeface="+mn-cs"/>
              </a:rPr>
              <a:t> our videos you can search for the Royal Institution on YouTube.</a:t>
            </a:r>
            <a:r>
              <a:rPr lang="en-GB" sz="1200" kern="1200" dirty="0">
                <a:solidFill>
                  <a:schemeClr val="tx1"/>
                </a:solidFill>
                <a:effectLst/>
                <a:latin typeface="+mn-lt"/>
                <a:ea typeface="+mn-ea"/>
                <a:cs typeface="+mn-cs"/>
              </a:rPr>
              <a:t>  We hope that you will be able to find lots of fascinating things to watch and</a:t>
            </a:r>
            <a:r>
              <a:rPr lang="en-GB" sz="1200" kern="1200" baseline="0" dirty="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211217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a:t>Who was able to break this code?  What does it say? </a:t>
            </a:r>
            <a:r>
              <a:rPr lang="en-GB" dirty="0"/>
              <a:t>– write on board</a:t>
            </a:r>
          </a:p>
        </p:txBody>
      </p:sp>
      <p:sp>
        <p:nvSpPr>
          <p:cNvPr id="4" name="Slide Number Placeholder 3"/>
          <p:cNvSpPr>
            <a:spLocks noGrp="1"/>
          </p:cNvSpPr>
          <p:nvPr>
            <p:ph type="sldNum" sz="quarter" idx="10"/>
          </p:nvPr>
        </p:nvSpPr>
        <p:spPr/>
        <p:txBody>
          <a:bodyPr/>
          <a:lstStyle/>
          <a:p>
            <a:fld id="{D27BEE5A-71AC-4000-A338-8E8697E032F8}" type="slidenum">
              <a:rPr lang="en-GB" smtClean="0"/>
              <a:pPr/>
              <a:t>9</a:t>
            </a:fld>
            <a:endParaRPr lang="en-GB" dirty="0"/>
          </a:p>
        </p:txBody>
      </p:sp>
    </p:spTree>
    <p:extLst>
      <p:ext uri="{BB962C8B-B14F-4D97-AF65-F5344CB8AC3E}">
        <p14:creationId xmlns:p14="http://schemas.microsoft.com/office/powerpoint/2010/main" val="1986943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59632" y="1916832"/>
            <a:ext cx="7198568" cy="1470025"/>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259632" y="3672607"/>
            <a:ext cx="72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lvl1pPr>
              <a:defRPr/>
            </a:lvl1pPr>
          </a:lstStyle>
          <a:p>
            <a:r>
              <a:rPr lang="en-GB" dirty="0"/>
              <a:t>Image credits: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1187624" y="274638"/>
            <a:ext cx="5289376"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r>
              <a:rPr lang="en-GB" dirty="0"/>
              <a:t>Image credits: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87623" y="3489027"/>
            <a:ext cx="7307089" cy="1362075"/>
          </a:xfrm>
        </p:spPr>
        <p:txBody>
          <a:bodyPr anchor="t"/>
          <a:lstStyle>
            <a:lvl1pPr algn="l">
              <a:defRPr sz="4000" b="1" cap="all"/>
            </a:lvl1pPr>
          </a:lstStyle>
          <a:p>
            <a:r>
              <a:rPr lang="en-US" dirty="0"/>
              <a:t>Click to edit Master title style</a:t>
            </a:r>
            <a:endParaRPr lang="en-GB" dirty="0"/>
          </a:p>
        </p:txBody>
      </p:sp>
      <p:sp>
        <p:nvSpPr>
          <p:cNvPr id="3" name="Text Placeholder 2"/>
          <p:cNvSpPr>
            <a:spLocks noGrp="1"/>
          </p:cNvSpPr>
          <p:nvPr>
            <p:ph type="body" idx="1"/>
          </p:nvPr>
        </p:nvSpPr>
        <p:spPr>
          <a:xfrm>
            <a:off x="1187623" y="1988840"/>
            <a:ext cx="730708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638"/>
            <a:ext cx="7427167" cy="1143000"/>
          </a:xfrm>
        </p:spPr>
        <p:txBody>
          <a:bodyPr/>
          <a:lstStyle/>
          <a:p>
            <a:r>
              <a:rPr lang="en-US"/>
              <a:t>Click to edit Master title style</a:t>
            </a:r>
            <a:endParaRPr lang="en-GB"/>
          </a:p>
        </p:txBody>
      </p:sp>
      <p:sp>
        <p:nvSpPr>
          <p:cNvPr id="3" name="Content Placeholder 2"/>
          <p:cNvSpPr>
            <a:spLocks noGrp="1"/>
          </p:cNvSpPr>
          <p:nvPr>
            <p:ph sz="half" idx="1"/>
          </p:nvPr>
        </p:nvSpPr>
        <p:spPr>
          <a:xfrm>
            <a:off x="1259632" y="1628800"/>
            <a:ext cx="37505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148064" y="1628800"/>
            <a:ext cx="353873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E8026B6E-FFEB-4846-8A52-B3BEF8728C74}" type="datetimeFigureOut">
              <a:rPr lang="en-GB" smtClean="0"/>
              <a:pPr/>
              <a:t>16/03/2020</a:t>
            </a:fld>
            <a:endParaRPr lang="en-GB"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dirty="0"/>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C0C801C5-846E-4F5B-B5E6-E57EAFBADE04}" type="slidenum">
              <a:rPr lang="en-GB" smtClean="0"/>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03647"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211960" y="273050"/>
            <a:ext cx="447484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1203647"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026B6E-FFEB-4846-8A52-B3BEF8728C74}" type="datetimeFigureOut">
              <a:rPr lang="en-GB" smtClean="0"/>
              <a:pPr/>
              <a:t>16/03/2020</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pic>
        <p:nvPicPr>
          <p:cNvPr id="8" name="Picture 7"/>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6781800" y="5947956"/>
            <a:ext cx="1966664" cy="764814"/>
          </a:xfrm>
          <a:prstGeom prst="rect">
            <a:avLst/>
          </a:prstGeom>
        </p:spPr>
      </p:pic>
      <p:sp>
        <p:nvSpPr>
          <p:cNvPr id="2" name="Title Placeholder 1"/>
          <p:cNvSpPr>
            <a:spLocks noGrp="1"/>
          </p:cNvSpPr>
          <p:nvPr>
            <p:ph type="title"/>
          </p:nvPr>
        </p:nvSpPr>
        <p:spPr>
          <a:xfrm>
            <a:off x="1308734" y="274638"/>
            <a:ext cx="7378065"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308734" y="1600200"/>
            <a:ext cx="7378065"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27584" y="6299433"/>
            <a:ext cx="3456384" cy="365125"/>
          </a:xfrm>
          <a:prstGeom prst="rect">
            <a:avLst/>
          </a:prstGeom>
        </p:spPr>
        <p:txBody>
          <a:bodyPr vert="horz" lIns="91440" tIns="45720" rIns="91440" bIns="45720" rtlCol="0" anchor="ctr"/>
          <a:lstStyle>
            <a:lvl1pPr algn="l">
              <a:defRPr sz="1200">
                <a:solidFill>
                  <a:schemeClr val="tx1">
                    <a:lumMod val="75000"/>
                    <a:lumOff val="25000"/>
                  </a:schemeClr>
                </a:solidFill>
                <a:latin typeface="+mn-lt"/>
              </a:defRPr>
            </a:lvl1pPr>
          </a:lstStyle>
          <a:p>
            <a:r>
              <a:rPr lang="en-GB" dirty="0"/>
              <a:t>Image credits: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lumMod val="75000"/>
              <a:lumOff val="25000"/>
            </a:schemeClr>
          </a:solidFill>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microsoft.com/office/2007/relationships/hdphoto" Target="../media/hdphoto1.wdp"/></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hyperlink" Target="mailto:masterclasses@ri.ac.uk"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hyperlink" Target="https://nrich.maths.org/6554" TargetMode="External"/><Relationship Id="rId5" Type="http://schemas.openxmlformats.org/officeDocument/2006/relationships/hyperlink" Target="https://nrich.maths.org/2186" TargetMode="External"/><Relationship Id="rId4" Type="http://schemas.openxmlformats.org/officeDocument/2006/relationships/hyperlink" Target="https://nrich.maths.org/1172"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968" y="836712"/>
            <a:ext cx="7946032" cy="1143000"/>
          </a:xfrm>
        </p:spPr>
        <p:txBody>
          <a:bodyPr/>
          <a:lstStyle/>
          <a:p>
            <a:pPr algn="l"/>
            <a:r>
              <a:rPr lang="en-GB" b="1" dirty="0">
                <a:solidFill>
                  <a:srgbClr val="009FA5"/>
                </a:solidFill>
              </a:rPr>
              <a:t>Can you read it?</a:t>
            </a:r>
          </a:p>
        </p:txBody>
      </p:sp>
      <p:sp>
        <p:nvSpPr>
          <p:cNvPr id="3" name="Content Placeholder 2"/>
          <p:cNvSpPr>
            <a:spLocks noGrp="1"/>
          </p:cNvSpPr>
          <p:nvPr>
            <p:ph idx="1"/>
          </p:nvPr>
        </p:nvSpPr>
        <p:spPr>
          <a:xfrm>
            <a:off x="1187624" y="1844824"/>
            <a:ext cx="7946032" cy="3921299"/>
          </a:xfrm>
        </p:spPr>
        <p:txBody>
          <a:bodyPr anchor="ctr"/>
          <a:lstStyle/>
          <a:p>
            <a:pPr algn="ctr">
              <a:lnSpc>
                <a:spcPct val="150000"/>
              </a:lnSpc>
              <a:buNone/>
            </a:pPr>
            <a:r>
              <a:rPr lang="en-GB" dirty="0">
                <a:solidFill>
                  <a:schemeClr val="tx1">
                    <a:lumMod val="65000"/>
                    <a:lumOff val="35000"/>
                  </a:schemeClr>
                </a:solidFill>
              </a:rPr>
              <a:t>YankeeOscarUniform CharlieAlphaNovember BravoRomeoEchoAlphaKilo CharlieOscarDeltaEchoSierra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8283"/>
            <a:ext cx="5832648" cy="1143000"/>
          </a:xfrm>
        </p:spPr>
        <p:txBody>
          <a:bodyPr>
            <a:normAutofit fontScale="90000"/>
          </a:bodyPr>
          <a:lstStyle/>
          <a:p>
            <a:pPr algn="l"/>
            <a:r>
              <a:rPr lang="en-GB" b="1" dirty="0">
                <a:solidFill>
                  <a:schemeClr val="tx1">
                    <a:lumMod val="65000"/>
                    <a:lumOff val="35000"/>
                  </a:schemeClr>
                </a:solidFill>
              </a:rPr>
              <a:t>Phonetic alphabet</a:t>
            </a:r>
          </a:p>
        </p:txBody>
      </p:sp>
      <p:sp>
        <p:nvSpPr>
          <p:cNvPr id="4" name="TextBox 3"/>
          <p:cNvSpPr txBox="1"/>
          <p:nvPr/>
        </p:nvSpPr>
        <p:spPr>
          <a:xfrm>
            <a:off x="6372200" y="1766421"/>
            <a:ext cx="2664296" cy="4832092"/>
          </a:xfrm>
          <a:prstGeom prst="rect">
            <a:avLst/>
          </a:prstGeom>
          <a:solidFill>
            <a:schemeClr val="bg1"/>
          </a:solidFill>
        </p:spPr>
        <p:txBody>
          <a:bodyPr wrap="square" rtlCol="0">
            <a:spAutoFit/>
          </a:bodyPr>
          <a:lstStyle/>
          <a:p>
            <a:r>
              <a:rPr lang="en-GB" sz="2800" dirty="0">
                <a:solidFill>
                  <a:schemeClr val="tx1">
                    <a:lumMod val="65000"/>
                    <a:lumOff val="35000"/>
                  </a:schemeClr>
                </a:solidFill>
              </a:rPr>
              <a:t>Each letter is assigned a ‘code word’. This is a type of </a:t>
            </a:r>
            <a:r>
              <a:rPr lang="en-GB" sz="2800" b="1" dirty="0">
                <a:solidFill>
                  <a:schemeClr val="tx1">
                    <a:lumMod val="65000"/>
                    <a:lumOff val="35000"/>
                  </a:schemeClr>
                </a:solidFill>
              </a:rPr>
              <a:t>cipher</a:t>
            </a:r>
            <a:r>
              <a:rPr lang="en-GB" sz="2800" dirty="0">
                <a:solidFill>
                  <a:schemeClr val="tx1">
                    <a:lumMod val="65000"/>
                    <a:lumOff val="35000"/>
                  </a:schemeClr>
                </a:solidFill>
              </a:rPr>
              <a:t>.</a:t>
            </a:r>
          </a:p>
          <a:p>
            <a:endParaRPr lang="en-GB" sz="2800" dirty="0">
              <a:solidFill>
                <a:schemeClr val="tx1">
                  <a:lumMod val="65000"/>
                  <a:lumOff val="35000"/>
                </a:schemeClr>
              </a:solidFill>
            </a:endParaRPr>
          </a:p>
          <a:p>
            <a:r>
              <a:rPr lang="en-GB" sz="2800" dirty="0">
                <a:solidFill>
                  <a:schemeClr val="tx1">
                    <a:lumMod val="65000"/>
                    <a:lumOff val="35000"/>
                  </a:schemeClr>
                </a:solidFill>
              </a:rPr>
              <a:t>This is used to help spell things on the phone or over radios.</a:t>
            </a:r>
          </a:p>
        </p:txBody>
      </p:sp>
      <p:graphicFrame>
        <p:nvGraphicFramePr>
          <p:cNvPr id="5" name="Table 4"/>
          <p:cNvGraphicFramePr>
            <a:graphicFrameLocks noGrp="1"/>
          </p:cNvGraphicFramePr>
          <p:nvPr>
            <p:extLst>
              <p:ext uri="{D42A27DB-BD31-4B8C-83A1-F6EECF244321}">
                <p14:modId xmlns:p14="http://schemas.microsoft.com/office/powerpoint/2010/main" val="2080878285"/>
              </p:ext>
            </p:extLst>
          </p:nvPr>
        </p:nvGraphicFramePr>
        <p:xfrm>
          <a:off x="1331640" y="1766421"/>
          <a:ext cx="4896544" cy="4820920"/>
        </p:xfrm>
        <a:graphic>
          <a:graphicData uri="http://schemas.openxmlformats.org/drawingml/2006/table">
            <a:tbl>
              <a:tblPr firstRow="1" bandRow="1">
                <a:tableStyleId>{5C22544A-7EE6-4342-B048-85BDC9FD1C3A}</a:tableStyleId>
              </a:tblPr>
              <a:tblGrid>
                <a:gridCol w="527720">
                  <a:extLst>
                    <a:ext uri="{9D8B030D-6E8A-4147-A177-3AD203B41FA5}">
                      <a16:colId xmlns:a16="http://schemas.microsoft.com/office/drawing/2014/main" val="20000"/>
                    </a:ext>
                  </a:extLst>
                </a:gridCol>
                <a:gridCol w="1848544">
                  <a:extLst>
                    <a:ext uri="{9D8B030D-6E8A-4147-A177-3AD203B41FA5}">
                      <a16:colId xmlns:a16="http://schemas.microsoft.com/office/drawing/2014/main" val="20001"/>
                    </a:ext>
                  </a:extLst>
                </a:gridCol>
                <a:gridCol w="576064">
                  <a:extLst>
                    <a:ext uri="{9D8B030D-6E8A-4147-A177-3AD203B41FA5}">
                      <a16:colId xmlns:a16="http://schemas.microsoft.com/office/drawing/2014/main" val="20002"/>
                    </a:ext>
                  </a:extLst>
                </a:gridCol>
                <a:gridCol w="1944216">
                  <a:extLst>
                    <a:ext uri="{9D8B030D-6E8A-4147-A177-3AD203B41FA5}">
                      <a16:colId xmlns:a16="http://schemas.microsoft.com/office/drawing/2014/main" val="20003"/>
                    </a:ext>
                  </a:extLst>
                </a:gridCol>
              </a:tblGrid>
              <a:tr h="370840">
                <a:tc>
                  <a:txBody>
                    <a:bodyPr/>
                    <a:lstStyle/>
                    <a:p>
                      <a:r>
                        <a:rPr lang="en-GB" b="1" dirty="0">
                          <a:solidFill>
                            <a:schemeClr val="tx1">
                              <a:lumMod val="65000"/>
                              <a:lumOff val="35000"/>
                            </a:schemeClr>
                          </a:solidFill>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chemeClr val="tx1">
                              <a:lumMod val="65000"/>
                              <a:lumOff val="35000"/>
                            </a:schemeClr>
                          </a:solidFill>
                        </a:rPr>
                        <a:t>Alpha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a:solidFill>
                            <a:schemeClr val="tx1">
                              <a:lumMod val="65000"/>
                              <a:lumOff val="35000"/>
                            </a:schemeClr>
                          </a:solidFill>
                        </a:rPr>
                        <a:t>November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lang="en-GB" b="1" dirty="0">
                          <a:solidFill>
                            <a:schemeClr val="tx1">
                              <a:lumMod val="65000"/>
                              <a:lumOff val="35000"/>
                            </a:schemeClr>
                          </a:solidFill>
                        </a:rPr>
                        <a:t>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Bravo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Oscar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en-GB" b="1" dirty="0">
                          <a:solidFill>
                            <a:schemeClr val="tx1">
                              <a:lumMod val="65000"/>
                              <a:lumOff val="35000"/>
                            </a:schemeClr>
                          </a:solidFill>
                        </a:rPr>
                        <a: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Charlie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Papa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r>
                        <a:rPr lang="en-GB" b="1" dirty="0">
                          <a:solidFill>
                            <a:schemeClr val="tx1">
                              <a:lumMod val="65000"/>
                              <a:lumOff val="35000"/>
                            </a:schemeClr>
                          </a:solidFill>
                        </a:rPr>
                        <a: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Delta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Q</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Quebec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r>
                        <a:rPr lang="en-GB" b="1" dirty="0">
                          <a:solidFill>
                            <a:schemeClr val="tx1">
                              <a:lumMod val="65000"/>
                              <a:lumOff val="35000"/>
                            </a:schemeClr>
                          </a:solidFill>
                        </a:rPr>
                        <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Echo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Romeo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r>
                        <a:rPr lang="en-GB" b="1" dirty="0">
                          <a:solidFill>
                            <a:schemeClr val="tx1">
                              <a:lumMod val="65000"/>
                              <a:lumOff val="35000"/>
                            </a:schemeClr>
                          </a:solidFill>
                        </a:rPr>
                        <a:t>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Foxtrot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Sierra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r>
                        <a:rPr lang="en-GB" b="1" dirty="0">
                          <a:solidFill>
                            <a:schemeClr val="tx1">
                              <a:lumMod val="65000"/>
                              <a:lumOff val="35000"/>
                            </a:schemeClr>
                          </a:solidFill>
                        </a:rPr>
                        <a:t>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Golf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Tango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r>
                        <a:rPr lang="en-GB" b="1" dirty="0">
                          <a:solidFill>
                            <a:schemeClr val="tx1">
                              <a:lumMod val="65000"/>
                              <a:lumOff val="35000"/>
                            </a:schemeClr>
                          </a:solidFill>
                        </a:rPr>
                        <a: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Hotel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Uniform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70840">
                <a:tc>
                  <a:txBody>
                    <a:bodyPr/>
                    <a:lstStyle/>
                    <a:p>
                      <a:r>
                        <a:rPr lang="en-GB" b="1" dirty="0">
                          <a:solidFill>
                            <a:schemeClr val="tx1">
                              <a:lumMod val="65000"/>
                              <a:lumOff val="35000"/>
                            </a:schemeClr>
                          </a:solidFill>
                        </a:rPr>
                        <a:t>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India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Victor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r h="370840">
                <a:tc>
                  <a:txBody>
                    <a:bodyPr/>
                    <a:lstStyle/>
                    <a:p>
                      <a:r>
                        <a:rPr lang="en-GB" b="1" dirty="0">
                          <a:solidFill>
                            <a:schemeClr val="tx1">
                              <a:lumMod val="65000"/>
                              <a:lumOff val="35000"/>
                            </a:schemeClr>
                          </a:solidFill>
                        </a:rPr>
                        <a:t>J</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Juliet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Whiskey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9"/>
                  </a:ext>
                </a:extLst>
              </a:tr>
              <a:tr h="370840">
                <a:tc>
                  <a:txBody>
                    <a:bodyPr/>
                    <a:lstStyle/>
                    <a:p>
                      <a:r>
                        <a:rPr lang="en-GB" b="1" dirty="0">
                          <a:solidFill>
                            <a:schemeClr val="tx1">
                              <a:lumMod val="65000"/>
                              <a:lumOff val="35000"/>
                            </a:schemeClr>
                          </a:solidFill>
                        </a:rPr>
                        <a:t>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Kilo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X-ray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0"/>
                  </a:ext>
                </a:extLst>
              </a:tr>
              <a:tr h="370840">
                <a:tc>
                  <a:txBody>
                    <a:bodyPr/>
                    <a:lstStyle/>
                    <a:p>
                      <a:r>
                        <a:rPr lang="en-GB" b="1" dirty="0">
                          <a:solidFill>
                            <a:schemeClr val="tx1">
                              <a:lumMod val="65000"/>
                              <a:lumOff val="35000"/>
                            </a:schemeClr>
                          </a:solidFill>
                        </a:rPr>
                        <a:t>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Lima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Yankee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1"/>
                  </a:ext>
                </a:extLst>
              </a:tr>
              <a:tr h="370840">
                <a:tc>
                  <a:txBody>
                    <a:bodyPr/>
                    <a:lstStyle/>
                    <a:p>
                      <a:r>
                        <a:rPr lang="en-GB" b="1" dirty="0">
                          <a:solidFill>
                            <a:schemeClr val="tx1">
                              <a:lumMod val="65000"/>
                              <a:lumOff val="35000"/>
                            </a:schemeClr>
                          </a:solidFill>
                        </a:rPr>
                        <a:t>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Mike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a:solidFill>
                            <a:schemeClr val="tx1">
                              <a:lumMod val="65000"/>
                              <a:lumOff val="35000"/>
                            </a:schemeClr>
                          </a:solidFill>
                        </a:rPr>
                        <a:t>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chemeClr val="tx1">
                              <a:lumMod val="65000"/>
                              <a:lumOff val="35000"/>
                            </a:schemeClr>
                          </a:solidFill>
                        </a:rPr>
                        <a:t>Zulu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12"/>
                  </a:ext>
                </a:extLst>
              </a:tr>
            </a:tbl>
          </a:graphicData>
        </a:graphic>
      </p:graphicFrame>
      <p:sp>
        <p:nvSpPr>
          <p:cNvPr id="6" name="Title 1">
            <a:extLst>
              <a:ext uri="{FF2B5EF4-FFF2-40B4-BE49-F238E27FC236}">
                <a16:creationId xmlns:a16="http://schemas.microsoft.com/office/drawing/2014/main" id="{DECF8648-2C85-4FB0-9231-CA9ED575ACAD}"/>
              </a:ext>
            </a:extLst>
          </p:cNvPr>
          <p:cNvSpPr txBox="1">
            <a:spLocks/>
          </p:cNvSpPr>
          <p:nvPr/>
        </p:nvSpPr>
        <p:spPr>
          <a:xfrm>
            <a:off x="1331640" y="105668"/>
            <a:ext cx="3950096" cy="504056"/>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lumMod val="75000"/>
                    <a:lumOff val="25000"/>
                  </a:schemeClr>
                </a:solidFill>
                <a:latin typeface="+mn-lt"/>
                <a:ea typeface="+mj-ea"/>
                <a:cs typeface="+mj-cs"/>
              </a:defRPr>
            </a:lvl1pPr>
          </a:lstStyle>
          <a:p>
            <a:pPr algn="l"/>
            <a:r>
              <a:rPr lang="en-GB" sz="3200" b="1" dirty="0">
                <a:solidFill>
                  <a:srgbClr val="009FA5"/>
                </a:solidFill>
              </a:rPr>
              <a:t>Can you read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629816"/>
            <a:ext cx="5832648" cy="1143000"/>
          </a:xfrm>
        </p:spPr>
        <p:txBody>
          <a:bodyPr/>
          <a:lstStyle/>
          <a:p>
            <a:pPr algn="l"/>
            <a:r>
              <a:rPr lang="en-GB" b="1" dirty="0">
                <a:solidFill>
                  <a:schemeClr val="tx1">
                    <a:lumMod val="65000"/>
                    <a:lumOff val="35000"/>
                  </a:schemeClr>
                </a:solidFill>
              </a:rPr>
              <a:t>Helpful or secret?</a:t>
            </a:r>
          </a:p>
        </p:txBody>
      </p:sp>
      <p:sp>
        <p:nvSpPr>
          <p:cNvPr id="3" name="TextBox 2"/>
          <p:cNvSpPr txBox="1"/>
          <p:nvPr/>
        </p:nvSpPr>
        <p:spPr>
          <a:xfrm>
            <a:off x="1331640" y="2492896"/>
            <a:ext cx="7344816" cy="2554545"/>
          </a:xfrm>
          <a:prstGeom prst="rect">
            <a:avLst/>
          </a:prstGeom>
          <a:noFill/>
        </p:spPr>
        <p:txBody>
          <a:bodyPr wrap="square" rtlCol="0">
            <a:spAutoFit/>
          </a:bodyPr>
          <a:lstStyle/>
          <a:p>
            <a:r>
              <a:rPr lang="en-GB" sz="3200" dirty="0">
                <a:solidFill>
                  <a:schemeClr val="tx1">
                    <a:lumMod val="65000"/>
                    <a:lumOff val="35000"/>
                  </a:schemeClr>
                </a:solidFill>
              </a:rPr>
              <a:t>These types of code make it easier to understand a message.</a:t>
            </a:r>
          </a:p>
          <a:p>
            <a:endParaRPr lang="en-GB" sz="3200" dirty="0">
              <a:solidFill>
                <a:schemeClr val="tx1">
                  <a:lumMod val="65000"/>
                  <a:lumOff val="35000"/>
                </a:schemeClr>
              </a:solidFill>
            </a:endParaRPr>
          </a:p>
          <a:p>
            <a:r>
              <a:rPr lang="en-GB" sz="3200" b="1" dirty="0">
                <a:solidFill>
                  <a:srgbClr val="009FA5"/>
                </a:solidFill>
              </a:rPr>
              <a:t>What could you do to keep messages secret?</a:t>
            </a:r>
          </a:p>
        </p:txBody>
      </p:sp>
      <p:sp>
        <p:nvSpPr>
          <p:cNvPr id="4" name="Title 1">
            <a:extLst>
              <a:ext uri="{FF2B5EF4-FFF2-40B4-BE49-F238E27FC236}">
                <a16:creationId xmlns:a16="http://schemas.microsoft.com/office/drawing/2014/main" id="{5C8AA1DF-190A-4811-8562-ED205C62D158}"/>
              </a:ext>
            </a:extLst>
          </p:cNvPr>
          <p:cNvSpPr txBox="1">
            <a:spLocks/>
          </p:cNvSpPr>
          <p:nvPr/>
        </p:nvSpPr>
        <p:spPr>
          <a:xfrm>
            <a:off x="1331640" y="105668"/>
            <a:ext cx="3950096" cy="504056"/>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lumMod val="75000"/>
                    <a:lumOff val="25000"/>
                  </a:schemeClr>
                </a:solidFill>
                <a:latin typeface="+mn-lt"/>
                <a:ea typeface="+mj-ea"/>
                <a:cs typeface="+mj-cs"/>
              </a:defRPr>
            </a:lvl1pPr>
          </a:lstStyle>
          <a:p>
            <a:pPr algn="l"/>
            <a:r>
              <a:rPr lang="en-GB" sz="3200" b="1" dirty="0">
                <a:solidFill>
                  <a:srgbClr val="009FA5"/>
                </a:solidFill>
              </a:rPr>
              <a:t>Can you read it?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99392"/>
            <a:ext cx="5904656" cy="1143000"/>
          </a:xfrm>
        </p:spPr>
        <p:txBody>
          <a:bodyPr/>
          <a:lstStyle/>
          <a:p>
            <a:pPr algn="l"/>
            <a:r>
              <a:rPr lang="en-GB" b="1" dirty="0">
                <a:solidFill>
                  <a:schemeClr val="tx1">
                    <a:lumMod val="65000"/>
                    <a:lumOff val="35000"/>
                  </a:schemeClr>
                </a:solidFill>
              </a:rPr>
              <a:t>Definitions</a:t>
            </a:r>
          </a:p>
        </p:txBody>
      </p:sp>
      <p:sp>
        <p:nvSpPr>
          <p:cNvPr id="3" name="Content Placeholder 2"/>
          <p:cNvSpPr>
            <a:spLocks noGrp="1"/>
          </p:cNvSpPr>
          <p:nvPr>
            <p:ph idx="1"/>
          </p:nvPr>
        </p:nvSpPr>
        <p:spPr>
          <a:xfrm>
            <a:off x="1259632" y="1110754"/>
            <a:ext cx="3312368" cy="576064"/>
          </a:xfrm>
        </p:spPr>
        <p:txBody>
          <a:bodyPr>
            <a:normAutofit lnSpcReduction="10000"/>
          </a:bodyPr>
          <a:lstStyle/>
          <a:p>
            <a:r>
              <a:rPr lang="en-GB" b="1" dirty="0">
                <a:solidFill>
                  <a:schemeClr val="tx1">
                    <a:lumMod val="65000"/>
                    <a:lumOff val="35000"/>
                  </a:schemeClr>
                </a:solidFill>
              </a:rPr>
              <a:t>Encryption:</a:t>
            </a:r>
          </a:p>
        </p:txBody>
      </p:sp>
      <p:sp>
        <p:nvSpPr>
          <p:cNvPr id="4" name="Content Placeholder 2"/>
          <p:cNvSpPr txBox="1">
            <a:spLocks/>
          </p:cNvSpPr>
          <p:nvPr/>
        </p:nvSpPr>
        <p:spPr>
          <a:xfrm>
            <a:off x="1186326" y="2530480"/>
            <a:ext cx="3456384" cy="576064"/>
          </a:xfrm>
          <a:prstGeom prst="rect">
            <a:avLst/>
          </a:prstGeom>
        </p:spPr>
        <p:txBody>
          <a:bodyPr vert="horz" lIns="91440" tIns="45720" rIns="91440" bIns="45720" rtlCol="0">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0" u="none" strike="noStrike" kern="1200" cap="none" spc="0" normalizeH="0" baseline="0" noProof="0" dirty="0">
                <a:ln>
                  <a:noFill/>
                </a:ln>
                <a:solidFill>
                  <a:schemeClr val="tx1">
                    <a:lumMod val="65000"/>
                    <a:lumOff val="35000"/>
                  </a:schemeClr>
                </a:solidFill>
                <a:effectLst/>
                <a:uLnTx/>
                <a:uFillTx/>
                <a:latin typeface="+mn-lt"/>
                <a:ea typeface="+mn-ea"/>
                <a:cs typeface="+mn-cs"/>
              </a:rPr>
              <a:t>Decryption:</a:t>
            </a:r>
          </a:p>
        </p:txBody>
      </p:sp>
      <p:sp>
        <p:nvSpPr>
          <p:cNvPr id="6" name="Rectangle 5"/>
          <p:cNvSpPr/>
          <p:nvPr/>
        </p:nvSpPr>
        <p:spPr>
          <a:xfrm>
            <a:off x="1613450" y="1614810"/>
            <a:ext cx="7351038" cy="523220"/>
          </a:xfrm>
          <a:prstGeom prst="rect">
            <a:avLst/>
          </a:prstGeom>
        </p:spPr>
        <p:txBody>
          <a:bodyPr wrap="square">
            <a:spAutoFit/>
          </a:bodyPr>
          <a:lstStyle/>
          <a:p>
            <a:r>
              <a:rPr lang="en-GB" sz="2800" dirty="0">
                <a:solidFill>
                  <a:schemeClr val="tx1">
                    <a:lumMod val="65000"/>
                    <a:lumOff val="35000"/>
                  </a:schemeClr>
                </a:solidFill>
              </a:rPr>
              <a:t>process of creating a coded message</a:t>
            </a:r>
          </a:p>
        </p:txBody>
      </p:sp>
      <p:sp>
        <p:nvSpPr>
          <p:cNvPr id="7" name="Rectangle 6"/>
          <p:cNvSpPr/>
          <p:nvPr/>
        </p:nvSpPr>
        <p:spPr>
          <a:xfrm>
            <a:off x="1609451" y="3034536"/>
            <a:ext cx="7353739" cy="954107"/>
          </a:xfrm>
          <a:prstGeom prst="rect">
            <a:avLst/>
          </a:prstGeom>
        </p:spPr>
        <p:txBody>
          <a:bodyPr wrap="square">
            <a:spAutoFit/>
          </a:bodyPr>
          <a:lstStyle/>
          <a:p>
            <a:r>
              <a:rPr lang="en-GB" sz="2800" dirty="0">
                <a:solidFill>
                  <a:schemeClr val="tx1">
                    <a:lumMod val="65000"/>
                    <a:lumOff val="35000"/>
                  </a:schemeClr>
                </a:solidFill>
              </a:rPr>
              <a:t>process of returning to the original message</a:t>
            </a:r>
          </a:p>
        </p:txBody>
      </p:sp>
      <p:sp>
        <p:nvSpPr>
          <p:cNvPr id="8" name="Content Placeholder 2">
            <a:extLst>
              <a:ext uri="{FF2B5EF4-FFF2-40B4-BE49-F238E27FC236}">
                <a16:creationId xmlns:a16="http://schemas.microsoft.com/office/drawing/2014/main" id="{BC1D2281-1113-4DFD-8A85-3235EBB4A137}"/>
              </a:ext>
            </a:extLst>
          </p:cNvPr>
          <p:cNvSpPr txBox="1">
            <a:spLocks/>
          </p:cNvSpPr>
          <p:nvPr/>
        </p:nvSpPr>
        <p:spPr>
          <a:xfrm>
            <a:off x="1218171" y="4203085"/>
            <a:ext cx="3312368" cy="576064"/>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lumMod val="75000"/>
                    <a:lumOff val="2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75000"/>
                    <a:lumOff val="2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75000"/>
                    <a:lumOff val="2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b="1" dirty="0">
                <a:solidFill>
                  <a:schemeClr val="tx1">
                    <a:lumMod val="65000"/>
                    <a:lumOff val="35000"/>
                  </a:schemeClr>
                </a:solidFill>
              </a:rPr>
              <a:t>Key:</a:t>
            </a:r>
          </a:p>
        </p:txBody>
      </p:sp>
      <p:sp>
        <p:nvSpPr>
          <p:cNvPr id="9" name="Rectangle 8">
            <a:extLst>
              <a:ext uri="{FF2B5EF4-FFF2-40B4-BE49-F238E27FC236}">
                <a16:creationId xmlns:a16="http://schemas.microsoft.com/office/drawing/2014/main" id="{8496053F-C311-4DCE-BC09-E5940F6D5059}"/>
              </a:ext>
            </a:extLst>
          </p:cNvPr>
          <p:cNvSpPr/>
          <p:nvPr/>
        </p:nvSpPr>
        <p:spPr>
          <a:xfrm>
            <a:off x="1571989" y="4707141"/>
            <a:ext cx="7351038" cy="954107"/>
          </a:xfrm>
          <a:prstGeom prst="rect">
            <a:avLst/>
          </a:prstGeom>
        </p:spPr>
        <p:txBody>
          <a:bodyPr wrap="square">
            <a:spAutoFit/>
          </a:bodyPr>
          <a:lstStyle/>
          <a:p>
            <a:r>
              <a:rPr lang="en-GB" sz="2800" dirty="0">
                <a:solidFill>
                  <a:schemeClr val="tx1">
                    <a:lumMod val="65000"/>
                    <a:lumOff val="35000"/>
                  </a:schemeClr>
                </a:solidFill>
              </a:rPr>
              <a:t>Information you need to be able to decipher an encrypted message</a:t>
            </a:r>
          </a:p>
        </p:txBody>
      </p:sp>
    </p:spTree>
    <p:extLst>
      <p:ext uri="{BB962C8B-B14F-4D97-AF65-F5344CB8AC3E}">
        <p14:creationId xmlns:p14="http://schemas.microsoft.com/office/powerpoint/2010/main" val="121609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6" grpId="0"/>
      <p:bldP spid="7" grpId="0"/>
      <p:bldP spid="8" grpId="0" build="p"/>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638"/>
            <a:ext cx="6264696" cy="1143000"/>
          </a:xfrm>
        </p:spPr>
        <p:txBody>
          <a:bodyPr>
            <a:normAutofit fontScale="90000"/>
          </a:bodyPr>
          <a:lstStyle/>
          <a:p>
            <a:pPr algn="l"/>
            <a:r>
              <a:rPr lang="en-GB" sz="4000" b="1" dirty="0">
                <a:solidFill>
                  <a:schemeClr val="tx1">
                    <a:lumMod val="65000"/>
                    <a:lumOff val="35000"/>
                  </a:schemeClr>
                </a:solidFill>
              </a:rPr>
              <a:t>Transposition Ciphers</a:t>
            </a:r>
          </a:p>
        </p:txBody>
      </p:sp>
      <p:sp>
        <p:nvSpPr>
          <p:cNvPr id="3" name="Content Placeholder 2"/>
          <p:cNvSpPr>
            <a:spLocks noGrp="1"/>
          </p:cNvSpPr>
          <p:nvPr>
            <p:ph idx="1"/>
          </p:nvPr>
        </p:nvSpPr>
        <p:spPr>
          <a:xfrm>
            <a:off x="1259632" y="1528192"/>
            <a:ext cx="7540152" cy="1180728"/>
          </a:xfrm>
        </p:spPr>
        <p:txBody>
          <a:bodyPr>
            <a:normAutofit/>
          </a:bodyPr>
          <a:lstStyle/>
          <a:p>
            <a:r>
              <a:rPr lang="en-GB" sz="2800" dirty="0">
                <a:solidFill>
                  <a:schemeClr val="tx1">
                    <a:lumMod val="65000"/>
                    <a:lumOff val="35000"/>
                  </a:schemeClr>
                </a:solidFill>
              </a:rPr>
              <a:t>This is where all the letters stay the same but their order is changed</a:t>
            </a:r>
          </a:p>
        </p:txBody>
      </p:sp>
      <p:sp>
        <p:nvSpPr>
          <p:cNvPr id="4" name="Content Placeholder 2"/>
          <p:cNvSpPr txBox="1">
            <a:spLocks/>
          </p:cNvSpPr>
          <p:nvPr/>
        </p:nvSpPr>
        <p:spPr>
          <a:xfrm>
            <a:off x="1547664" y="2693061"/>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800" b="1" dirty="0">
                <a:solidFill>
                  <a:schemeClr val="accent1"/>
                </a:solidFill>
              </a:rPr>
              <a:t>s</a:t>
            </a:r>
            <a:r>
              <a:rPr kumimoji="0" lang="en-GB" sz="2800" b="1" i="0" u="none" strike="noStrike" kern="1200" cap="none" spc="0" normalizeH="0" baseline="0" noProof="0" dirty="0">
                <a:ln>
                  <a:noFill/>
                </a:ln>
                <a:solidFill>
                  <a:schemeClr val="accent1"/>
                </a:solidFill>
                <a:effectLst/>
                <a:uLnTx/>
                <a:uFillTx/>
              </a:rPr>
              <a:t>end cakes</a:t>
            </a:r>
          </a:p>
        </p:txBody>
      </p:sp>
      <p:sp>
        <p:nvSpPr>
          <p:cNvPr id="5" name="Down Arrow 4"/>
          <p:cNvSpPr/>
          <p:nvPr/>
        </p:nvSpPr>
        <p:spPr>
          <a:xfrm rot="16200000" flipH="1">
            <a:off x="4644008" y="2765069"/>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6" name="Rectangle 5"/>
          <p:cNvSpPr/>
          <p:nvPr/>
        </p:nvSpPr>
        <p:spPr>
          <a:xfrm>
            <a:off x="5076056" y="2693061"/>
            <a:ext cx="2664296" cy="523220"/>
          </a:xfrm>
          <a:prstGeom prst="rect">
            <a:avLst/>
          </a:prstGeom>
        </p:spPr>
        <p:txBody>
          <a:bodyPr wrap="square">
            <a:spAutoFit/>
          </a:bodyPr>
          <a:lstStyle/>
          <a:p>
            <a:pPr algn="ctr">
              <a:buNone/>
            </a:pPr>
            <a:r>
              <a:rPr lang="en-GB" sz="2800" b="1" dirty="0">
                <a:solidFill>
                  <a:schemeClr val="accent1"/>
                </a:solidFill>
              </a:rPr>
              <a:t>DCSAKSEEN</a:t>
            </a:r>
          </a:p>
        </p:txBody>
      </p:sp>
      <p:sp>
        <p:nvSpPr>
          <p:cNvPr id="7" name="Multiply 6"/>
          <p:cNvSpPr/>
          <p:nvPr/>
        </p:nvSpPr>
        <p:spPr>
          <a:xfrm>
            <a:off x="7596336" y="2549045"/>
            <a:ext cx="1008112" cy="864096"/>
          </a:xfrm>
          <a:prstGeom prst="mathMultiply">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8" name="Content Placeholder 2"/>
          <p:cNvSpPr txBox="1">
            <a:spLocks/>
          </p:cNvSpPr>
          <p:nvPr/>
        </p:nvSpPr>
        <p:spPr>
          <a:xfrm>
            <a:off x="1547664" y="3413141"/>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800" b="1" dirty="0">
                <a:solidFill>
                  <a:schemeClr val="accent1"/>
                </a:solidFill>
              </a:rPr>
              <a:t>s</a:t>
            </a:r>
            <a:r>
              <a:rPr kumimoji="0" lang="en-GB" sz="2800" b="1" i="0" u="none" strike="noStrike" kern="1200" cap="none" spc="0" normalizeH="0" baseline="0" noProof="0" dirty="0">
                <a:ln>
                  <a:noFill/>
                </a:ln>
                <a:solidFill>
                  <a:schemeClr val="accent1"/>
                </a:solidFill>
                <a:effectLst/>
                <a:uLnTx/>
                <a:uFillTx/>
              </a:rPr>
              <a:t>end cakes</a:t>
            </a:r>
          </a:p>
        </p:txBody>
      </p:sp>
      <p:sp>
        <p:nvSpPr>
          <p:cNvPr id="9" name="Down Arrow 8"/>
          <p:cNvSpPr/>
          <p:nvPr/>
        </p:nvSpPr>
        <p:spPr>
          <a:xfrm rot="16200000" flipH="1">
            <a:off x="4644008" y="3485149"/>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0" name="Rectangle 9"/>
          <p:cNvSpPr/>
          <p:nvPr/>
        </p:nvSpPr>
        <p:spPr>
          <a:xfrm>
            <a:off x="5076056" y="3413141"/>
            <a:ext cx="2664296" cy="523220"/>
          </a:xfrm>
          <a:prstGeom prst="rect">
            <a:avLst/>
          </a:prstGeom>
        </p:spPr>
        <p:txBody>
          <a:bodyPr wrap="square">
            <a:spAutoFit/>
          </a:bodyPr>
          <a:lstStyle/>
          <a:p>
            <a:pPr algn="ctr">
              <a:buNone/>
            </a:pPr>
            <a:r>
              <a:rPr lang="en-GB" sz="2800" b="1" dirty="0">
                <a:solidFill>
                  <a:schemeClr val="accent1"/>
                </a:solidFill>
              </a:rPr>
              <a:t>SNCKSEDAE</a:t>
            </a:r>
          </a:p>
        </p:txBody>
      </p:sp>
      <p:sp>
        <p:nvSpPr>
          <p:cNvPr id="11" name="Smiley Face 10"/>
          <p:cNvSpPr/>
          <p:nvPr/>
        </p:nvSpPr>
        <p:spPr>
          <a:xfrm>
            <a:off x="7740352" y="3341133"/>
            <a:ext cx="720080" cy="648072"/>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2" name="Content Placeholder 2"/>
          <p:cNvSpPr txBox="1">
            <a:spLocks/>
          </p:cNvSpPr>
          <p:nvPr/>
        </p:nvSpPr>
        <p:spPr>
          <a:xfrm>
            <a:off x="1547664" y="4133221"/>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800" b="1" dirty="0">
                <a:solidFill>
                  <a:schemeClr val="accent1"/>
                </a:solidFill>
              </a:rPr>
              <a:t>s</a:t>
            </a:r>
            <a:r>
              <a:rPr kumimoji="0" lang="en-GB" sz="2800" b="1" i="0" u="none" strike="noStrike" kern="1200" cap="none" spc="0" normalizeH="0" baseline="0" noProof="0" dirty="0">
                <a:ln>
                  <a:noFill/>
                </a:ln>
                <a:solidFill>
                  <a:schemeClr val="accent1"/>
                </a:solidFill>
                <a:effectLst/>
                <a:uLnTx/>
                <a:uFillTx/>
              </a:rPr>
              <a:t>end cakes</a:t>
            </a:r>
          </a:p>
        </p:txBody>
      </p:sp>
      <p:sp>
        <p:nvSpPr>
          <p:cNvPr id="13" name="Down Arrow 12"/>
          <p:cNvSpPr/>
          <p:nvPr/>
        </p:nvSpPr>
        <p:spPr>
          <a:xfrm rot="16200000" flipH="1">
            <a:off x="4644008" y="4205229"/>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4" name="Rectangle 13"/>
          <p:cNvSpPr/>
          <p:nvPr/>
        </p:nvSpPr>
        <p:spPr>
          <a:xfrm>
            <a:off x="5076056" y="4133221"/>
            <a:ext cx="2664296" cy="523220"/>
          </a:xfrm>
          <a:prstGeom prst="rect">
            <a:avLst/>
          </a:prstGeom>
        </p:spPr>
        <p:txBody>
          <a:bodyPr wrap="square">
            <a:spAutoFit/>
          </a:bodyPr>
          <a:lstStyle/>
          <a:p>
            <a:pPr algn="ctr">
              <a:buNone/>
            </a:pPr>
            <a:r>
              <a:rPr lang="en-GB" sz="2800" b="1" dirty="0">
                <a:solidFill>
                  <a:schemeClr val="accent1"/>
                </a:solidFill>
              </a:rPr>
              <a:t>SDKECENAS</a:t>
            </a:r>
          </a:p>
        </p:txBody>
      </p:sp>
      <p:sp>
        <p:nvSpPr>
          <p:cNvPr id="15" name="Smiley Face 14"/>
          <p:cNvSpPr/>
          <p:nvPr/>
        </p:nvSpPr>
        <p:spPr>
          <a:xfrm>
            <a:off x="7740352" y="4061213"/>
            <a:ext cx="720080" cy="648072"/>
          </a:xfrm>
          <a:prstGeom prst="smileyFace">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p>
        </p:txBody>
      </p:sp>
      <p:sp>
        <p:nvSpPr>
          <p:cNvPr id="16" name="Content Placeholder 2"/>
          <p:cNvSpPr txBox="1">
            <a:spLocks/>
          </p:cNvSpPr>
          <p:nvPr/>
        </p:nvSpPr>
        <p:spPr>
          <a:xfrm>
            <a:off x="1382960" y="4919304"/>
            <a:ext cx="7416824" cy="118072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dirty="0">
                <a:ln>
                  <a:noFill/>
                </a:ln>
                <a:solidFill>
                  <a:schemeClr val="tx1">
                    <a:lumMod val="65000"/>
                    <a:lumOff val="35000"/>
                  </a:schemeClr>
                </a:solidFill>
                <a:effectLst/>
                <a:uLnTx/>
                <a:uFillTx/>
                <a:latin typeface="+mn-lt"/>
                <a:ea typeface="+mn-ea"/>
                <a:cs typeface="+mn-cs"/>
              </a:rPr>
              <a:t>Used by Ancient Greeks and soldiers on battlefields in the world wars</a:t>
            </a:r>
          </a:p>
        </p:txBody>
      </p:sp>
    </p:spTree>
    <p:extLst>
      <p:ext uri="{BB962C8B-B14F-4D97-AF65-F5344CB8AC3E}">
        <p14:creationId xmlns:p14="http://schemas.microsoft.com/office/powerpoint/2010/main" val="1295897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animBg="1"/>
      <p:bldP spid="6" grpId="0"/>
      <p:bldP spid="7" grpId="0" animBg="1"/>
      <p:bldP spid="8" grpId="0" build="p"/>
      <p:bldP spid="9" grpId="0" animBg="1"/>
      <p:bldP spid="10" grpId="0"/>
      <p:bldP spid="11" grpId="0" animBg="1"/>
      <p:bldP spid="12" grpId="0" build="p"/>
      <p:bldP spid="13" grpId="0" animBg="1"/>
      <p:bldP spid="14" grpId="0"/>
      <p:bldP spid="15" grpId="0" animBg="1"/>
      <p:bldP spid="1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12" y="85540"/>
            <a:ext cx="5832648" cy="668887"/>
          </a:xfrm>
        </p:spPr>
        <p:txBody>
          <a:bodyPr>
            <a:noAutofit/>
          </a:bodyPr>
          <a:lstStyle/>
          <a:p>
            <a:pPr algn="l"/>
            <a:r>
              <a:rPr lang="en-GB" sz="4000" b="1" dirty="0">
                <a:solidFill>
                  <a:schemeClr val="tx1">
                    <a:lumMod val="65000"/>
                    <a:lumOff val="35000"/>
                  </a:schemeClr>
                </a:solidFill>
              </a:rPr>
              <a:t>Route cipher</a:t>
            </a:r>
          </a:p>
        </p:txBody>
      </p:sp>
      <p:sp>
        <p:nvSpPr>
          <p:cNvPr id="4" name="Content Placeholder 2"/>
          <p:cNvSpPr>
            <a:spLocks noGrp="1"/>
          </p:cNvSpPr>
          <p:nvPr>
            <p:ph idx="1"/>
          </p:nvPr>
        </p:nvSpPr>
        <p:spPr>
          <a:xfrm>
            <a:off x="1254389" y="1412776"/>
            <a:ext cx="7571184" cy="3024336"/>
          </a:xfrm>
        </p:spPr>
        <p:txBody>
          <a:bodyPr>
            <a:noAutofit/>
          </a:bodyPr>
          <a:lstStyle/>
          <a:p>
            <a:pPr marL="514350" indent="-514350">
              <a:spcAft>
                <a:spcPts val="1800"/>
              </a:spcAft>
              <a:buFont typeface="+mj-lt"/>
              <a:buAutoNum type="arabicPeriod"/>
            </a:pPr>
            <a:r>
              <a:rPr lang="en-GB" sz="2800" dirty="0">
                <a:solidFill>
                  <a:schemeClr val="tx1">
                    <a:lumMod val="65000"/>
                    <a:lumOff val="35000"/>
                  </a:schemeClr>
                </a:solidFill>
              </a:rPr>
              <a:t>Write your message from left to right:</a:t>
            </a:r>
          </a:p>
          <a:p>
            <a:pPr marL="514350" indent="-514350">
              <a:buFont typeface="+mj-lt"/>
              <a:buAutoNum type="arabicPeriod"/>
            </a:pPr>
            <a:endParaRPr lang="en-GB" sz="2800" dirty="0">
              <a:solidFill>
                <a:schemeClr val="tx1">
                  <a:lumMod val="65000"/>
                  <a:lumOff val="35000"/>
                </a:schemeClr>
              </a:solidFill>
            </a:endParaRPr>
          </a:p>
          <a:p>
            <a:pPr marL="514350" indent="-514350">
              <a:buFont typeface="+mj-lt"/>
              <a:buAutoNum type="arabicPeriod"/>
            </a:pPr>
            <a:endParaRPr lang="en-GB" sz="2800" dirty="0">
              <a:solidFill>
                <a:schemeClr val="tx1">
                  <a:lumMod val="65000"/>
                  <a:lumOff val="35000"/>
                </a:schemeClr>
              </a:solidFill>
            </a:endParaRPr>
          </a:p>
          <a:p>
            <a:pPr marL="514350" indent="-514350">
              <a:buFont typeface="+mj-lt"/>
              <a:buAutoNum type="arabicPeriod"/>
            </a:pPr>
            <a:r>
              <a:rPr lang="en-GB" sz="2800" dirty="0">
                <a:solidFill>
                  <a:schemeClr val="tx1">
                    <a:lumMod val="65000"/>
                    <a:lumOff val="35000"/>
                  </a:schemeClr>
                </a:solidFill>
              </a:rPr>
              <a:t>To encrypt it, write out the letters in order from top to bottom down each column:</a:t>
            </a:r>
          </a:p>
        </p:txBody>
      </p:sp>
      <p:sp>
        <p:nvSpPr>
          <p:cNvPr id="5" name="Rectangle 4"/>
          <p:cNvSpPr/>
          <p:nvPr/>
        </p:nvSpPr>
        <p:spPr>
          <a:xfrm>
            <a:off x="1240582" y="692698"/>
            <a:ext cx="2664296" cy="523220"/>
          </a:xfrm>
          <a:prstGeom prst="rect">
            <a:avLst/>
          </a:prstGeom>
        </p:spPr>
        <p:txBody>
          <a:bodyPr wrap="square">
            <a:spAutoFit/>
          </a:bodyPr>
          <a:lstStyle/>
          <a:p>
            <a:pPr>
              <a:buNone/>
            </a:pPr>
            <a:r>
              <a:rPr lang="en-GB" sz="2800" b="1" dirty="0">
                <a:solidFill>
                  <a:schemeClr val="accent1"/>
                </a:solidFill>
              </a:rPr>
              <a:t>Encryption:</a:t>
            </a:r>
          </a:p>
        </p:txBody>
      </p:sp>
      <p:graphicFrame>
        <p:nvGraphicFramePr>
          <p:cNvPr id="6" name="Table 5"/>
          <p:cNvGraphicFramePr>
            <a:graphicFrameLocks noGrp="1"/>
          </p:cNvGraphicFramePr>
          <p:nvPr>
            <p:extLst>
              <p:ext uri="{D42A27DB-BD31-4B8C-83A1-F6EECF244321}">
                <p14:modId xmlns:p14="http://schemas.microsoft.com/office/powerpoint/2010/main" val="2801617481"/>
              </p:ext>
            </p:extLst>
          </p:nvPr>
        </p:nvGraphicFramePr>
        <p:xfrm>
          <a:off x="5837384" y="1956440"/>
          <a:ext cx="1440159" cy="1112520"/>
        </p:xfrm>
        <a:graphic>
          <a:graphicData uri="http://schemas.openxmlformats.org/drawingml/2006/table">
            <a:tbl>
              <a:tblPr firstRow="1" bandRow="1">
                <a:tableStyleId>{5C22544A-7EE6-4342-B048-85BDC9FD1C3A}</a:tableStyleId>
              </a:tblPr>
              <a:tblGrid>
                <a:gridCol w="480053">
                  <a:extLst>
                    <a:ext uri="{9D8B030D-6E8A-4147-A177-3AD203B41FA5}">
                      <a16:colId xmlns:a16="http://schemas.microsoft.com/office/drawing/2014/main" val="20000"/>
                    </a:ext>
                  </a:extLst>
                </a:gridCol>
                <a:gridCol w="480053">
                  <a:extLst>
                    <a:ext uri="{9D8B030D-6E8A-4147-A177-3AD203B41FA5}">
                      <a16:colId xmlns:a16="http://schemas.microsoft.com/office/drawing/2014/main" val="20001"/>
                    </a:ext>
                  </a:extLst>
                </a:gridCol>
                <a:gridCol w="480053">
                  <a:extLst>
                    <a:ext uri="{9D8B030D-6E8A-4147-A177-3AD203B41FA5}">
                      <a16:colId xmlns:a16="http://schemas.microsoft.com/office/drawing/2014/main" val="20002"/>
                    </a:ext>
                  </a:extLst>
                </a:gridCol>
              </a:tblGrid>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n</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k</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pSp>
        <p:nvGrpSpPr>
          <p:cNvPr id="17" name="Group 16"/>
          <p:cNvGrpSpPr/>
          <p:nvPr/>
        </p:nvGrpSpPr>
        <p:grpSpPr>
          <a:xfrm>
            <a:off x="1866457" y="2213272"/>
            <a:ext cx="3456384" cy="576063"/>
            <a:chOff x="1187624" y="2924944"/>
            <a:chExt cx="3456384" cy="576063"/>
          </a:xfrm>
        </p:grpSpPr>
        <p:sp>
          <p:nvSpPr>
            <p:cNvPr id="7" name="Content Placeholder 2"/>
            <p:cNvSpPr txBox="1">
              <a:spLocks/>
            </p:cNvSpPr>
            <p:nvPr/>
          </p:nvSpPr>
          <p:spPr>
            <a:xfrm>
              <a:off x="1187624" y="2924944"/>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800" b="1" dirty="0">
                  <a:solidFill>
                    <a:schemeClr val="accent1"/>
                  </a:solidFill>
                </a:rPr>
                <a:t>s</a:t>
              </a:r>
              <a:r>
                <a:rPr kumimoji="0" lang="en-GB" sz="2800" b="1" i="0" u="none" strike="noStrike" kern="1200" cap="none" spc="0" normalizeH="0" baseline="0" noProof="0" dirty="0">
                  <a:ln>
                    <a:noFill/>
                  </a:ln>
                  <a:solidFill>
                    <a:schemeClr val="accent1"/>
                  </a:solidFill>
                  <a:effectLst/>
                  <a:uLnTx/>
                  <a:uFillTx/>
                </a:rPr>
                <a:t>end cakes</a:t>
              </a:r>
            </a:p>
          </p:txBody>
        </p:sp>
        <p:sp>
          <p:nvSpPr>
            <p:cNvPr id="8" name="Down Arrow 7"/>
            <p:cNvSpPr/>
            <p:nvPr/>
          </p:nvSpPr>
          <p:spPr>
            <a:xfrm rot="16200000" flipH="1">
              <a:off x="4283968" y="2996952"/>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grpSp>
      <p:cxnSp>
        <p:nvCxnSpPr>
          <p:cNvPr id="10" name="Straight Arrow Connector 9"/>
          <p:cNvCxnSpPr/>
          <p:nvPr/>
        </p:nvCxnSpPr>
        <p:spPr>
          <a:xfrm>
            <a:off x="5909392" y="2172464"/>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909392" y="2532504"/>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5909392" y="2892544"/>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8" name="Table 17"/>
          <p:cNvGraphicFramePr>
            <a:graphicFrameLocks noGrp="1"/>
          </p:cNvGraphicFramePr>
          <p:nvPr>
            <p:extLst>
              <p:ext uri="{D42A27DB-BD31-4B8C-83A1-F6EECF244321}">
                <p14:modId xmlns:p14="http://schemas.microsoft.com/office/powerpoint/2010/main" val="875373555"/>
              </p:ext>
            </p:extLst>
          </p:nvPr>
        </p:nvGraphicFramePr>
        <p:xfrm>
          <a:off x="3074410" y="4709052"/>
          <a:ext cx="1440159" cy="1112520"/>
        </p:xfrm>
        <a:graphic>
          <a:graphicData uri="http://schemas.openxmlformats.org/drawingml/2006/table">
            <a:tbl>
              <a:tblPr firstRow="1" bandRow="1">
                <a:tableStyleId>{5C22544A-7EE6-4342-B048-85BDC9FD1C3A}</a:tableStyleId>
              </a:tblPr>
              <a:tblGrid>
                <a:gridCol w="480053">
                  <a:extLst>
                    <a:ext uri="{9D8B030D-6E8A-4147-A177-3AD203B41FA5}">
                      <a16:colId xmlns:a16="http://schemas.microsoft.com/office/drawing/2014/main" val="20000"/>
                    </a:ext>
                  </a:extLst>
                </a:gridCol>
                <a:gridCol w="480053">
                  <a:extLst>
                    <a:ext uri="{9D8B030D-6E8A-4147-A177-3AD203B41FA5}">
                      <a16:colId xmlns:a16="http://schemas.microsoft.com/office/drawing/2014/main" val="20001"/>
                    </a:ext>
                  </a:extLst>
                </a:gridCol>
                <a:gridCol w="480053">
                  <a:extLst>
                    <a:ext uri="{9D8B030D-6E8A-4147-A177-3AD203B41FA5}">
                      <a16:colId xmlns:a16="http://schemas.microsoft.com/office/drawing/2014/main" val="20002"/>
                    </a:ext>
                  </a:extLst>
                </a:gridCol>
              </a:tblGrid>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n</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k</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accent1">
                              <a:lumMod val="75000"/>
                            </a:schemeClr>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cxnSp>
        <p:nvCxnSpPr>
          <p:cNvPr id="20" name="Straight Arrow Connector 19"/>
          <p:cNvCxnSpPr/>
          <p:nvPr/>
        </p:nvCxnSpPr>
        <p:spPr>
          <a:xfrm>
            <a:off x="3290434" y="4797152"/>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3794490" y="4797152"/>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298546" y="4797152"/>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rot="16200000" flipH="1">
            <a:off x="4962801" y="4994157"/>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cxnSp>
        <p:nvCxnSpPr>
          <p:cNvPr id="25" name="Straight Connector 24"/>
          <p:cNvCxnSpPr/>
          <p:nvPr/>
        </p:nvCxnSpPr>
        <p:spPr>
          <a:xfrm flipV="1">
            <a:off x="5643219" y="5425414"/>
            <a:ext cx="2679918" cy="1"/>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787235" y="4963750"/>
            <a:ext cx="1008112" cy="461665"/>
          </a:xfrm>
          <a:prstGeom prst="rect">
            <a:avLst/>
          </a:prstGeom>
          <a:noFill/>
        </p:spPr>
        <p:txBody>
          <a:bodyPr wrap="square" rtlCol="0">
            <a:spAutoFit/>
          </a:bodyPr>
          <a:lstStyle/>
          <a:p>
            <a:r>
              <a:rPr lang="en-GB" sz="2400" dirty="0">
                <a:solidFill>
                  <a:schemeClr val="accent1"/>
                </a:solidFill>
              </a:rPr>
              <a:t>SDK</a:t>
            </a:r>
          </a:p>
        </p:txBody>
      </p:sp>
      <p:sp>
        <p:nvSpPr>
          <p:cNvPr id="27" name="TextBox 26"/>
          <p:cNvSpPr txBox="1"/>
          <p:nvPr/>
        </p:nvSpPr>
        <p:spPr>
          <a:xfrm>
            <a:off x="6586396" y="4963750"/>
            <a:ext cx="792088" cy="461665"/>
          </a:xfrm>
          <a:prstGeom prst="rect">
            <a:avLst/>
          </a:prstGeom>
          <a:noFill/>
        </p:spPr>
        <p:txBody>
          <a:bodyPr wrap="square" rtlCol="0">
            <a:spAutoFit/>
          </a:bodyPr>
          <a:lstStyle/>
          <a:p>
            <a:r>
              <a:rPr lang="en-GB" sz="2400" dirty="0">
                <a:solidFill>
                  <a:schemeClr val="accent1"/>
                </a:solidFill>
              </a:rPr>
              <a:t>ECE</a:t>
            </a:r>
          </a:p>
        </p:txBody>
      </p:sp>
      <p:sp>
        <p:nvSpPr>
          <p:cNvPr id="28" name="TextBox 27"/>
          <p:cNvSpPr txBox="1"/>
          <p:nvPr/>
        </p:nvSpPr>
        <p:spPr>
          <a:xfrm>
            <a:off x="7354489" y="4963749"/>
            <a:ext cx="968648" cy="461665"/>
          </a:xfrm>
          <a:prstGeom prst="rect">
            <a:avLst/>
          </a:prstGeom>
          <a:noFill/>
        </p:spPr>
        <p:txBody>
          <a:bodyPr wrap="square" rtlCol="0">
            <a:spAutoFit/>
          </a:bodyPr>
          <a:lstStyle/>
          <a:p>
            <a:r>
              <a:rPr lang="en-GB" sz="2400" dirty="0">
                <a:solidFill>
                  <a:schemeClr val="accent1"/>
                </a:solidFill>
              </a:rPr>
              <a:t>NAS</a:t>
            </a:r>
          </a:p>
        </p:txBody>
      </p:sp>
      <p:sp>
        <p:nvSpPr>
          <p:cNvPr id="24" name="TextBox 23"/>
          <p:cNvSpPr txBox="1"/>
          <p:nvPr/>
        </p:nvSpPr>
        <p:spPr>
          <a:xfrm>
            <a:off x="1356163" y="6039514"/>
            <a:ext cx="5194920" cy="584775"/>
          </a:xfrm>
          <a:prstGeom prst="rect">
            <a:avLst/>
          </a:prstGeom>
          <a:noFill/>
        </p:spPr>
        <p:txBody>
          <a:bodyPr wrap="square" rtlCol="0">
            <a:spAutoFit/>
          </a:bodyPr>
          <a:lstStyle/>
          <a:p>
            <a:r>
              <a:rPr lang="en-GB" sz="3200" b="1" dirty="0">
                <a:solidFill>
                  <a:srgbClr val="009FA5"/>
                </a:solidFill>
              </a:rPr>
              <a:t>Now try worksheet 1</a:t>
            </a:r>
          </a:p>
        </p:txBody>
      </p:sp>
    </p:spTree>
    <p:extLst>
      <p:ext uri="{BB962C8B-B14F-4D97-AF65-F5344CB8AC3E}">
        <p14:creationId xmlns:p14="http://schemas.microsoft.com/office/powerpoint/2010/main" val="424686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7"/>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animBg="1"/>
      <p:bldP spid="26" grpId="0"/>
      <p:bldP spid="27" grpId="0"/>
      <p:bldP spid="28"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0CD1767-2249-4400-9C3A-D7B6A51862FF}"/>
              </a:ext>
            </a:extLst>
          </p:cNvPr>
          <p:cNvSpPr/>
          <p:nvPr/>
        </p:nvSpPr>
        <p:spPr>
          <a:xfrm>
            <a:off x="6624228" y="5847656"/>
            <a:ext cx="2340260" cy="853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Content Placeholder 2"/>
          <p:cNvSpPr>
            <a:spLocks noGrp="1"/>
          </p:cNvSpPr>
          <p:nvPr>
            <p:ph idx="1"/>
          </p:nvPr>
        </p:nvSpPr>
        <p:spPr>
          <a:xfrm>
            <a:off x="1259632" y="1398510"/>
            <a:ext cx="7812360" cy="1296144"/>
          </a:xfrm>
        </p:spPr>
        <p:txBody>
          <a:bodyPr>
            <a:noAutofit/>
          </a:bodyPr>
          <a:lstStyle/>
          <a:p>
            <a:pPr marL="514350" indent="-514350">
              <a:buFont typeface="+mj-lt"/>
              <a:buAutoNum type="arabicPeriod"/>
            </a:pPr>
            <a:r>
              <a:rPr lang="en-GB" sz="2800" dirty="0">
                <a:solidFill>
                  <a:schemeClr val="tx1">
                    <a:lumMod val="65000"/>
                    <a:lumOff val="35000"/>
                  </a:schemeClr>
                </a:solidFill>
              </a:rPr>
              <a:t>Write the encrypted message in order from top to bottom down each column:</a:t>
            </a:r>
          </a:p>
        </p:txBody>
      </p:sp>
      <p:sp>
        <p:nvSpPr>
          <p:cNvPr id="5" name="Rectangle 4"/>
          <p:cNvSpPr/>
          <p:nvPr/>
        </p:nvSpPr>
        <p:spPr>
          <a:xfrm>
            <a:off x="1230225" y="692696"/>
            <a:ext cx="2664296" cy="523220"/>
          </a:xfrm>
          <a:prstGeom prst="rect">
            <a:avLst/>
          </a:prstGeom>
        </p:spPr>
        <p:txBody>
          <a:bodyPr wrap="square">
            <a:spAutoFit/>
          </a:bodyPr>
          <a:lstStyle/>
          <a:p>
            <a:pPr>
              <a:buNone/>
            </a:pPr>
            <a:r>
              <a:rPr lang="en-GB" sz="2800" b="1" dirty="0">
                <a:solidFill>
                  <a:schemeClr val="accent3">
                    <a:lumMod val="75000"/>
                  </a:schemeClr>
                </a:solidFill>
              </a:rPr>
              <a:t>Decryption:</a:t>
            </a:r>
          </a:p>
        </p:txBody>
      </p:sp>
      <p:graphicFrame>
        <p:nvGraphicFramePr>
          <p:cNvPr id="6" name="Table 5"/>
          <p:cNvGraphicFramePr>
            <a:graphicFrameLocks noGrp="1"/>
          </p:cNvGraphicFramePr>
          <p:nvPr>
            <p:extLst>
              <p:ext uri="{D42A27DB-BD31-4B8C-83A1-F6EECF244321}">
                <p14:modId xmlns:p14="http://schemas.microsoft.com/office/powerpoint/2010/main" val="731570531"/>
              </p:ext>
            </p:extLst>
          </p:nvPr>
        </p:nvGraphicFramePr>
        <p:xfrm>
          <a:off x="5011047" y="2379518"/>
          <a:ext cx="1440159" cy="1112520"/>
        </p:xfrm>
        <a:graphic>
          <a:graphicData uri="http://schemas.openxmlformats.org/drawingml/2006/table">
            <a:tbl>
              <a:tblPr firstRow="1" bandRow="1">
                <a:tableStyleId>{5C22544A-7EE6-4342-B048-85BDC9FD1C3A}</a:tableStyleId>
              </a:tblPr>
              <a:tblGrid>
                <a:gridCol w="480053">
                  <a:extLst>
                    <a:ext uri="{9D8B030D-6E8A-4147-A177-3AD203B41FA5}">
                      <a16:colId xmlns:a16="http://schemas.microsoft.com/office/drawing/2014/main" val="20000"/>
                    </a:ext>
                  </a:extLst>
                </a:gridCol>
                <a:gridCol w="480053">
                  <a:extLst>
                    <a:ext uri="{9D8B030D-6E8A-4147-A177-3AD203B41FA5}">
                      <a16:colId xmlns:a16="http://schemas.microsoft.com/office/drawing/2014/main" val="20001"/>
                    </a:ext>
                  </a:extLst>
                </a:gridCol>
                <a:gridCol w="480053">
                  <a:extLst>
                    <a:ext uri="{9D8B030D-6E8A-4147-A177-3AD203B41FA5}">
                      <a16:colId xmlns:a16="http://schemas.microsoft.com/office/drawing/2014/main" val="20002"/>
                    </a:ext>
                  </a:extLst>
                </a:gridCol>
              </a:tblGrid>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H</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O</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O</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L</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A</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T</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grpSp>
        <p:nvGrpSpPr>
          <p:cNvPr id="3" name="Group 16"/>
          <p:cNvGrpSpPr/>
          <p:nvPr/>
        </p:nvGrpSpPr>
        <p:grpSpPr>
          <a:xfrm>
            <a:off x="1115615" y="2535666"/>
            <a:ext cx="3456384" cy="576063"/>
            <a:chOff x="1187624" y="2924944"/>
            <a:chExt cx="3456384" cy="576063"/>
          </a:xfrm>
        </p:grpSpPr>
        <p:sp>
          <p:nvSpPr>
            <p:cNvPr id="7" name="Content Placeholder 2"/>
            <p:cNvSpPr txBox="1">
              <a:spLocks/>
            </p:cNvSpPr>
            <p:nvPr/>
          </p:nvSpPr>
          <p:spPr>
            <a:xfrm>
              <a:off x="1187624" y="2924944"/>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2800" b="1" dirty="0">
                  <a:solidFill>
                    <a:schemeClr val="accent3">
                      <a:lumMod val="75000"/>
                    </a:schemeClr>
                  </a:solidFill>
                </a:rPr>
                <a:t>CCAHOTOLE</a:t>
              </a:r>
              <a:endParaRPr kumimoji="0" lang="en-GB" sz="2800" b="1" i="0" u="none" strike="noStrike" kern="1200" cap="none" spc="0" normalizeH="0" baseline="0" noProof="0" dirty="0">
                <a:ln>
                  <a:noFill/>
                </a:ln>
                <a:solidFill>
                  <a:schemeClr val="accent3">
                    <a:lumMod val="75000"/>
                  </a:schemeClr>
                </a:solidFill>
                <a:effectLst/>
                <a:uLnTx/>
                <a:uFillTx/>
              </a:endParaRPr>
            </a:p>
          </p:txBody>
        </p:sp>
        <p:sp>
          <p:nvSpPr>
            <p:cNvPr id="8" name="Down Arrow 7"/>
            <p:cNvSpPr/>
            <p:nvPr/>
          </p:nvSpPr>
          <p:spPr>
            <a:xfrm rot="16200000" flipH="1">
              <a:off x="4283968" y="2996952"/>
              <a:ext cx="216024"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grpSp>
      <p:cxnSp>
        <p:nvCxnSpPr>
          <p:cNvPr id="10" name="Straight Arrow Connector 9"/>
          <p:cNvCxnSpPr/>
          <p:nvPr/>
        </p:nvCxnSpPr>
        <p:spPr>
          <a:xfrm>
            <a:off x="2483767" y="5010393"/>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483767" y="5370433"/>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483767" y="5730473"/>
            <a:ext cx="129614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5227071" y="2451526"/>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731127" y="2451526"/>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235183" y="2451526"/>
            <a:ext cx="0" cy="1008112"/>
          </a:xfrm>
          <a:prstGeom prst="straightConnector1">
            <a:avLst/>
          </a:prstGeom>
          <a:ln w="1905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3" name="Down Arrow 22"/>
          <p:cNvSpPr/>
          <p:nvPr/>
        </p:nvSpPr>
        <p:spPr>
          <a:xfrm rot="16200000" flipH="1">
            <a:off x="4211959" y="5113846"/>
            <a:ext cx="216024"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cxnSp>
        <p:nvCxnSpPr>
          <p:cNvPr id="25" name="Straight Connector 24"/>
          <p:cNvCxnSpPr>
            <a:cxnSpLocks/>
          </p:cNvCxnSpPr>
          <p:nvPr/>
        </p:nvCxnSpPr>
        <p:spPr>
          <a:xfrm>
            <a:off x="4940259" y="5301208"/>
            <a:ext cx="2888541" cy="0"/>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012267" y="4797152"/>
            <a:ext cx="1152128" cy="461665"/>
          </a:xfrm>
          <a:prstGeom prst="rect">
            <a:avLst/>
          </a:prstGeom>
          <a:noFill/>
        </p:spPr>
        <p:txBody>
          <a:bodyPr wrap="square" rtlCol="0">
            <a:spAutoFit/>
          </a:bodyPr>
          <a:lstStyle/>
          <a:p>
            <a:r>
              <a:rPr lang="en-GB" sz="2400" dirty="0">
                <a:solidFill>
                  <a:schemeClr val="accent3">
                    <a:lumMod val="75000"/>
                  </a:schemeClr>
                </a:solidFill>
              </a:rPr>
              <a:t>c-h-o-</a:t>
            </a:r>
          </a:p>
        </p:txBody>
      </p:sp>
      <p:sp>
        <p:nvSpPr>
          <p:cNvPr id="27" name="TextBox 26"/>
          <p:cNvSpPr txBox="1"/>
          <p:nvPr/>
        </p:nvSpPr>
        <p:spPr>
          <a:xfrm>
            <a:off x="5984375" y="4797152"/>
            <a:ext cx="1080120" cy="461665"/>
          </a:xfrm>
          <a:prstGeom prst="rect">
            <a:avLst/>
          </a:prstGeom>
          <a:noFill/>
        </p:spPr>
        <p:txBody>
          <a:bodyPr wrap="square" rtlCol="0">
            <a:spAutoFit/>
          </a:bodyPr>
          <a:lstStyle/>
          <a:p>
            <a:r>
              <a:rPr lang="en-GB" sz="2400" dirty="0">
                <a:solidFill>
                  <a:schemeClr val="accent3">
                    <a:lumMod val="75000"/>
                  </a:schemeClr>
                </a:solidFill>
              </a:rPr>
              <a:t>c-o-l-</a:t>
            </a:r>
          </a:p>
        </p:txBody>
      </p:sp>
      <p:sp>
        <p:nvSpPr>
          <p:cNvPr id="28" name="TextBox 27"/>
          <p:cNvSpPr txBox="1"/>
          <p:nvPr/>
        </p:nvSpPr>
        <p:spPr>
          <a:xfrm>
            <a:off x="6820688" y="4796196"/>
            <a:ext cx="1008112" cy="461665"/>
          </a:xfrm>
          <a:prstGeom prst="rect">
            <a:avLst/>
          </a:prstGeom>
          <a:noFill/>
        </p:spPr>
        <p:txBody>
          <a:bodyPr wrap="square" rtlCol="0">
            <a:spAutoFit/>
          </a:bodyPr>
          <a:lstStyle/>
          <a:p>
            <a:r>
              <a:rPr lang="en-GB" sz="2400" dirty="0">
                <a:solidFill>
                  <a:schemeClr val="accent3">
                    <a:lumMod val="75000"/>
                  </a:schemeClr>
                </a:solidFill>
              </a:rPr>
              <a:t>a-t-e</a:t>
            </a:r>
          </a:p>
        </p:txBody>
      </p:sp>
      <p:sp>
        <p:nvSpPr>
          <p:cNvPr id="24" name="Rectangle 23"/>
          <p:cNvSpPr/>
          <p:nvPr/>
        </p:nvSpPr>
        <p:spPr>
          <a:xfrm>
            <a:off x="1305980" y="3414734"/>
            <a:ext cx="7766012" cy="1384995"/>
          </a:xfrm>
          <a:prstGeom prst="rect">
            <a:avLst/>
          </a:prstGeom>
        </p:spPr>
        <p:txBody>
          <a:bodyPr wrap="square">
            <a:spAutoFit/>
          </a:bodyPr>
          <a:lstStyle/>
          <a:p>
            <a:pPr marL="514350" indent="-514350">
              <a:buFont typeface="+mj-lt"/>
              <a:buAutoNum type="arabicPeriod" startAt="2"/>
            </a:pPr>
            <a:r>
              <a:rPr lang="en-GB" sz="2800" dirty="0">
                <a:solidFill>
                  <a:schemeClr val="tx1">
                    <a:lumMod val="65000"/>
                    <a:lumOff val="35000"/>
                  </a:schemeClr>
                </a:solidFill>
              </a:rPr>
              <a:t>To decrypt, write the letters out from left to right on the grid (put spaces in in the correct places if needed):</a:t>
            </a:r>
          </a:p>
        </p:txBody>
      </p:sp>
      <p:graphicFrame>
        <p:nvGraphicFramePr>
          <p:cNvPr id="29" name="Table 28"/>
          <p:cNvGraphicFramePr>
            <a:graphicFrameLocks noGrp="1"/>
          </p:cNvGraphicFramePr>
          <p:nvPr>
            <p:extLst>
              <p:ext uri="{D42A27DB-BD31-4B8C-83A1-F6EECF244321}">
                <p14:modId xmlns:p14="http://schemas.microsoft.com/office/powerpoint/2010/main" val="1427063969"/>
              </p:ext>
            </p:extLst>
          </p:nvPr>
        </p:nvGraphicFramePr>
        <p:xfrm>
          <a:off x="2411759" y="4794369"/>
          <a:ext cx="1440159" cy="1112520"/>
        </p:xfrm>
        <a:graphic>
          <a:graphicData uri="http://schemas.openxmlformats.org/drawingml/2006/table">
            <a:tbl>
              <a:tblPr firstRow="1" bandRow="1">
                <a:tableStyleId>{5C22544A-7EE6-4342-B048-85BDC9FD1C3A}</a:tableStyleId>
              </a:tblPr>
              <a:tblGrid>
                <a:gridCol w="480053">
                  <a:extLst>
                    <a:ext uri="{9D8B030D-6E8A-4147-A177-3AD203B41FA5}">
                      <a16:colId xmlns:a16="http://schemas.microsoft.com/office/drawing/2014/main" val="20000"/>
                    </a:ext>
                  </a:extLst>
                </a:gridCol>
                <a:gridCol w="480053">
                  <a:extLst>
                    <a:ext uri="{9D8B030D-6E8A-4147-A177-3AD203B41FA5}">
                      <a16:colId xmlns:a16="http://schemas.microsoft.com/office/drawing/2014/main" val="20001"/>
                    </a:ext>
                  </a:extLst>
                </a:gridCol>
                <a:gridCol w="480053">
                  <a:extLst>
                    <a:ext uri="{9D8B030D-6E8A-4147-A177-3AD203B41FA5}">
                      <a16:colId xmlns:a16="http://schemas.microsoft.com/office/drawing/2014/main" val="20002"/>
                    </a:ext>
                  </a:extLst>
                </a:gridCol>
              </a:tblGrid>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H</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O</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C</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O</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L</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A</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T</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accent3">
                              <a:lumMod val="75000"/>
                            </a:schemeClr>
                          </a:solidFill>
                          <a:latin typeface="Verdana" pitchFamily="34" charset="0"/>
                          <a:ea typeface="Verdana" pitchFamily="34" charset="0"/>
                          <a:cs typeface="Verdana" pitchFamily="34" charset="0"/>
                        </a:rPr>
                        <a:t>E</a:t>
                      </a:r>
                    </a:p>
                  </a:txBody>
                  <a:tcPr anchor="ctr">
                    <a:lnL w="12700" cap="flat" cmpd="sng" algn="ctr">
                      <a:solidFill>
                        <a:schemeClr val="accent3">
                          <a:lumMod val="75000"/>
                        </a:schemeClr>
                      </a:solidFill>
                      <a:prstDash val="solid"/>
                      <a:round/>
                      <a:headEnd type="none" w="med" len="med"/>
                      <a:tailEnd type="none" w="med" len="med"/>
                    </a:lnL>
                    <a:lnR w="12700" cap="flat" cmpd="sng" algn="ctr">
                      <a:solidFill>
                        <a:schemeClr val="accent3">
                          <a:lumMod val="75000"/>
                        </a:schemeClr>
                      </a:solidFill>
                      <a:prstDash val="solid"/>
                      <a:round/>
                      <a:headEnd type="none" w="med" len="med"/>
                      <a:tailEnd type="none" w="med" len="med"/>
                    </a:lnR>
                    <a:lnT w="12700" cap="flat" cmpd="sng" algn="ctr">
                      <a:solidFill>
                        <a:schemeClr val="accent3">
                          <a:lumMod val="75000"/>
                        </a:schemeClr>
                      </a:solidFill>
                      <a:prstDash val="solid"/>
                      <a:round/>
                      <a:headEnd type="none" w="med" len="med"/>
                      <a:tailEnd type="none" w="med" len="med"/>
                    </a:lnT>
                    <a:lnB w="12700" cap="flat" cmpd="sng" algn="ctr">
                      <a:solidFill>
                        <a:schemeClr val="accent3">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cxnSp>
        <p:nvCxnSpPr>
          <p:cNvPr id="30" name="Straight Connector 29"/>
          <p:cNvCxnSpPr>
            <a:cxnSpLocks/>
          </p:cNvCxnSpPr>
          <p:nvPr/>
        </p:nvCxnSpPr>
        <p:spPr>
          <a:xfrm>
            <a:off x="4940259" y="5949280"/>
            <a:ext cx="2888541" cy="0"/>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788024" y="5445224"/>
            <a:ext cx="4104456" cy="461665"/>
          </a:xfrm>
          <a:prstGeom prst="rect">
            <a:avLst/>
          </a:prstGeom>
          <a:noFill/>
        </p:spPr>
        <p:txBody>
          <a:bodyPr wrap="square" rtlCol="0">
            <a:spAutoFit/>
          </a:bodyPr>
          <a:lstStyle/>
          <a:p>
            <a:r>
              <a:rPr lang="en-GB" sz="2400" dirty="0">
                <a:solidFill>
                  <a:schemeClr val="accent3">
                    <a:lumMod val="75000"/>
                  </a:schemeClr>
                </a:solidFill>
              </a:rPr>
              <a:t>= </a:t>
            </a:r>
            <a:r>
              <a:rPr lang="en-GB" sz="2400" b="1" dirty="0">
                <a:solidFill>
                  <a:schemeClr val="accent3">
                    <a:lumMod val="75000"/>
                  </a:schemeClr>
                </a:solidFill>
              </a:rPr>
              <a:t>chocolate</a:t>
            </a:r>
            <a:endParaRPr lang="en-GB" sz="2400" dirty="0">
              <a:solidFill>
                <a:schemeClr val="accent3">
                  <a:lumMod val="75000"/>
                </a:schemeClr>
              </a:solidFill>
            </a:endParaRPr>
          </a:p>
        </p:txBody>
      </p:sp>
      <p:sp>
        <p:nvSpPr>
          <p:cNvPr id="33" name="TextBox 32">
            <a:extLst>
              <a:ext uri="{FF2B5EF4-FFF2-40B4-BE49-F238E27FC236}">
                <a16:creationId xmlns:a16="http://schemas.microsoft.com/office/drawing/2014/main" id="{4AA2C7C0-A169-47E3-B4CE-FD420F269A6C}"/>
              </a:ext>
            </a:extLst>
          </p:cNvPr>
          <p:cNvSpPr txBox="1"/>
          <p:nvPr/>
        </p:nvSpPr>
        <p:spPr>
          <a:xfrm>
            <a:off x="2007044" y="6104843"/>
            <a:ext cx="5129910" cy="584775"/>
          </a:xfrm>
          <a:prstGeom prst="rect">
            <a:avLst/>
          </a:prstGeom>
          <a:noFill/>
        </p:spPr>
        <p:txBody>
          <a:bodyPr wrap="square" rtlCol="0">
            <a:spAutoFit/>
          </a:bodyPr>
          <a:lstStyle/>
          <a:p>
            <a:r>
              <a:rPr lang="en-GB" sz="3200" b="1" dirty="0">
                <a:solidFill>
                  <a:srgbClr val="009FA5"/>
                </a:solidFill>
              </a:rPr>
              <a:t>Now try worksheet 2</a:t>
            </a:r>
          </a:p>
        </p:txBody>
      </p:sp>
      <p:sp>
        <p:nvSpPr>
          <p:cNvPr id="34" name="Title 1">
            <a:extLst>
              <a:ext uri="{FF2B5EF4-FFF2-40B4-BE49-F238E27FC236}">
                <a16:creationId xmlns:a16="http://schemas.microsoft.com/office/drawing/2014/main" id="{CF006238-26C6-420E-BDBD-684DA82C239F}"/>
              </a:ext>
            </a:extLst>
          </p:cNvPr>
          <p:cNvSpPr txBox="1">
            <a:spLocks/>
          </p:cNvSpPr>
          <p:nvPr/>
        </p:nvSpPr>
        <p:spPr>
          <a:xfrm>
            <a:off x="1219212" y="85540"/>
            <a:ext cx="5832648" cy="66888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lumMod val="75000"/>
                    <a:lumOff val="25000"/>
                  </a:schemeClr>
                </a:solidFill>
                <a:latin typeface="+mn-lt"/>
                <a:ea typeface="+mj-ea"/>
                <a:cs typeface="+mj-cs"/>
              </a:defRPr>
            </a:lvl1pPr>
          </a:lstStyle>
          <a:p>
            <a:pPr algn="l"/>
            <a:r>
              <a:rPr lang="en-GB" sz="4000" b="1">
                <a:solidFill>
                  <a:schemeClr val="tx1">
                    <a:lumMod val="65000"/>
                    <a:lumOff val="35000"/>
                  </a:schemeClr>
                </a:solidFill>
              </a:rPr>
              <a:t>Route cipher</a:t>
            </a:r>
            <a:endParaRPr lang="en-GB" sz="4000" b="1" dirty="0">
              <a:solidFill>
                <a:schemeClr val="tx1">
                  <a:lumMod val="65000"/>
                  <a:lumOff val="35000"/>
                </a:schemeClr>
              </a:solidFill>
            </a:endParaRPr>
          </a:p>
        </p:txBody>
      </p:sp>
    </p:spTree>
    <p:extLst>
      <p:ext uri="{BB962C8B-B14F-4D97-AF65-F5344CB8AC3E}">
        <p14:creationId xmlns:p14="http://schemas.microsoft.com/office/powerpoint/2010/main" val="269174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animBg="1"/>
      <p:bldP spid="26" grpId="0"/>
      <p:bldP spid="27" grpId="0"/>
      <p:bldP spid="28" grpId="0"/>
      <p:bldP spid="24" grpId="0"/>
      <p:bldP spid="31"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5832648" cy="1143000"/>
          </a:xfrm>
        </p:spPr>
        <p:txBody>
          <a:bodyPr>
            <a:normAutofit fontScale="90000"/>
          </a:bodyPr>
          <a:lstStyle/>
          <a:p>
            <a:pPr algn="l"/>
            <a:r>
              <a:rPr lang="en-GB" sz="3600" b="1" dirty="0">
                <a:solidFill>
                  <a:schemeClr val="tx1">
                    <a:lumMod val="65000"/>
                    <a:lumOff val="35000"/>
                  </a:schemeClr>
                </a:solidFill>
              </a:rPr>
              <a:t>Route cipher decryption</a:t>
            </a:r>
          </a:p>
        </p:txBody>
      </p:sp>
      <p:sp>
        <p:nvSpPr>
          <p:cNvPr id="3" name="Content Placeholder 2"/>
          <p:cNvSpPr>
            <a:spLocks noGrp="1"/>
          </p:cNvSpPr>
          <p:nvPr>
            <p:ph idx="1"/>
          </p:nvPr>
        </p:nvSpPr>
        <p:spPr>
          <a:xfrm>
            <a:off x="1308734" y="1124744"/>
            <a:ext cx="7378065" cy="4525963"/>
          </a:xfrm>
        </p:spPr>
        <p:txBody>
          <a:bodyPr anchor="ctr">
            <a:normAutofit/>
          </a:bodyPr>
          <a:lstStyle/>
          <a:p>
            <a:r>
              <a:rPr lang="en-GB" sz="2800" dirty="0">
                <a:solidFill>
                  <a:schemeClr val="tx1">
                    <a:lumMod val="65000"/>
                    <a:lumOff val="35000"/>
                  </a:schemeClr>
                </a:solidFill>
              </a:rPr>
              <a:t>In route ciphers like this, the grid size is the key.</a:t>
            </a:r>
          </a:p>
          <a:p>
            <a:pPr>
              <a:buNone/>
            </a:pPr>
            <a:endParaRPr lang="en-GB" sz="2800" dirty="0">
              <a:solidFill>
                <a:schemeClr val="tx1">
                  <a:lumMod val="65000"/>
                  <a:lumOff val="35000"/>
                </a:schemeClr>
              </a:solidFill>
            </a:endParaRPr>
          </a:p>
          <a:p>
            <a:r>
              <a:rPr lang="en-GB" sz="2800" dirty="0">
                <a:solidFill>
                  <a:schemeClr val="tx1">
                    <a:lumMod val="65000"/>
                    <a:lumOff val="35000"/>
                  </a:schemeClr>
                </a:solidFill>
              </a:rPr>
              <a:t>Can we figure out a message encrypted with a Route cipher </a:t>
            </a:r>
            <a:r>
              <a:rPr lang="en-GB" sz="2800" b="1" dirty="0">
                <a:solidFill>
                  <a:schemeClr val="tx1">
                    <a:lumMod val="65000"/>
                    <a:lumOff val="35000"/>
                  </a:schemeClr>
                </a:solidFill>
              </a:rPr>
              <a:t>without</a:t>
            </a:r>
            <a:r>
              <a:rPr lang="en-GB" sz="2800" dirty="0">
                <a:solidFill>
                  <a:schemeClr val="tx1">
                    <a:lumMod val="65000"/>
                    <a:lumOff val="35000"/>
                  </a:schemeClr>
                </a:solidFill>
              </a:rPr>
              <a:t> knowing the key?</a:t>
            </a:r>
          </a:p>
          <a:p>
            <a:endParaRPr lang="en-GB" sz="2800" dirty="0">
              <a:solidFill>
                <a:schemeClr val="tx1">
                  <a:lumMod val="65000"/>
                  <a:lumOff val="35000"/>
                </a:schemeClr>
              </a:solidFill>
            </a:endParaRPr>
          </a:p>
          <a:p>
            <a:r>
              <a:rPr lang="en-GB" sz="2800" dirty="0">
                <a:solidFill>
                  <a:schemeClr val="tx1">
                    <a:lumMod val="65000"/>
                    <a:lumOff val="35000"/>
                  </a:schemeClr>
                </a:solidFill>
              </a:rPr>
              <a:t>How?</a:t>
            </a:r>
          </a:p>
        </p:txBody>
      </p:sp>
    </p:spTree>
    <p:extLst>
      <p:ext uri="{BB962C8B-B14F-4D97-AF65-F5344CB8AC3E}">
        <p14:creationId xmlns:p14="http://schemas.microsoft.com/office/powerpoint/2010/main" val="3677236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DD376AE3-CB6A-47A6-97C0-0B9E6F3D375A}"/>
              </a:ext>
            </a:extLst>
          </p:cNvPr>
          <p:cNvSpPr/>
          <p:nvPr/>
        </p:nvSpPr>
        <p:spPr>
          <a:xfrm>
            <a:off x="0" y="1124744"/>
            <a:ext cx="1204674" cy="4104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187624" y="-27384"/>
            <a:ext cx="6635080" cy="862331"/>
          </a:xfrm>
        </p:spPr>
        <p:txBody>
          <a:bodyPr>
            <a:normAutofit/>
          </a:bodyPr>
          <a:lstStyle/>
          <a:p>
            <a:pPr algn="l"/>
            <a:r>
              <a:rPr lang="en-GB" sz="3600" b="1" dirty="0">
                <a:solidFill>
                  <a:schemeClr val="tx1">
                    <a:lumMod val="65000"/>
                    <a:lumOff val="35000"/>
                  </a:schemeClr>
                </a:solidFill>
              </a:rPr>
              <a:t>What size </a:t>
            </a:r>
            <a:r>
              <a:rPr lang="en-GB" sz="3600" b="1" u="sng" dirty="0">
                <a:solidFill>
                  <a:schemeClr val="tx1">
                    <a:lumMod val="65000"/>
                    <a:lumOff val="35000"/>
                  </a:schemeClr>
                </a:solidFill>
              </a:rPr>
              <a:t>square</a:t>
            </a:r>
            <a:r>
              <a:rPr lang="en-GB" sz="3600" b="1" dirty="0">
                <a:solidFill>
                  <a:schemeClr val="tx1">
                    <a:lumMod val="65000"/>
                    <a:lumOff val="35000"/>
                  </a:schemeClr>
                </a:solidFill>
              </a:rPr>
              <a:t> grids?</a:t>
            </a:r>
          </a:p>
        </p:txBody>
      </p:sp>
      <p:sp>
        <p:nvSpPr>
          <p:cNvPr id="12" name="Rectangle 11"/>
          <p:cNvSpPr/>
          <p:nvPr/>
        </p:nvSpPr>
        <p:spPr>
          <a:xfrm>
            <a:off x="1257059" y="5101305"/>
            <a:ext cx="5386768" cy="523220"/>
          </a:xfrm>
          <a:prstGeom prst="rect">
            <a:avLst/>
          </a:prstGeom>
        </p:spPr>
        <p:txBody>
          <a:bodyPr wrap="square">
            <a:spAutoFit/>
          </a:bodyPr>
          <a:lstStyle/>
          <a:p>
            <a:pPr lvl="0">
              <a:spcBef>
                <a:spcPct val="20000"/>
              </a:spcBef>
              <a:defRPr/>
            </a:pPr>
            <a:r>
              <a:rPr lang="en-GB" sz="2800" dirty="0">
                <a:solidFill>
                  <a:srgbClr val="7030A0"/>
                </a:solidFill>
              </a:rPr>
              <a:t>Add 5 letters to make it 16</a:t>
            </a:r>
          </a:p>
        </p:txBody>
      </p:sp>
      <p:graphicFrame>
        <p:nvGraphicFramePr>
          <p:cNvPr id="13" name="Table 12"/>
          <p:cNvGraphicFramePr>
            <a:graphicFrameLocks noGrp="1"/>
          </p:cNvGraphicFramePr>
          <p:nvPr>
            <p:extLst>
              <p:ext uri="{D42A27DB-BD31-4B8C-83A1-F6EECF244321}">
                <p14:modId xmlns:p14="http://schemas.microsoft.com/office/powerpoint/2010/main" val="3226305400"/>
              </p:ext>
            </p:extLst>
          </p:nvPr>
        </p:nvGraphicFramePr>
        <p:xfrm>
          <a:off x="6732240" y="5176522"/>
          <a:ext cx="1958616" cy="1463040"/>
        </p:xfrm>
        <a:graphic>
          <a:graphicData uri="http://schemas.openxmlformats.org/drawingml/2006/table">
            <a:tbl>
              <a:tblPr firstRow="1" bandRow="1">
                <a:tableStyleId>{5C22544A-7EE6-4342-B048-85BDC9FD1C3A}</a:tableStyleId>
              </a:tblPr>
              <a:tblGrid>
                <a:gridCol w="489654">
                  <a:extLst>
                    <a:ext uri="{9D8B030D-6E8A-4147-A177-3AD203B41FA5}">
                      <a16:colId xmlns:a16="http://schemas.microsoft.com/office/drawing/2014/main" val="20000"/>
                    </a:ext>
                  </a:extLst>
                </a:gridCol>
                <a:gridCol w="489654">
                  <a:extLst>
                    <a:ext uri="{9D8B030D-6E8A-4147-A177-3AD203B41FA5}">
                      <a16:colId xmlns:a16="http://schemas.microsoft.com/office/drawing/2014/main" val="20001"/>
                    </a:ext>
                  </a:extLst>
                </a:gridCol>
                <a:gridCol w="489654">
                  <a:extLst>
                    <a:ext uri="{9D8B030D-6E8A-4147-A177-3AD203B41FA5}">
                      <a16:colId xmlns:a16="http://schemas.microsoft.com/office/drawing/2014/main" val="20002"/>
                    </a:ext>
                  </a:extLst>
                </a:gridCol>
                <a:gridCol w="489654">
                  <a:extLst>
                    <a:ext uri="{9D8B030D-6E8A-4147-A177-3AD203B41FA5}">
                      <a16:colId xmlns:a16="http://schemas.microsoft.com/office/drawing/2014/main" val="20003"/>
                    </a:ext>
                  </a:extLst>
                </a:gridCol>
              </a:tblGrid>
              <a:tr h="331237">
                <a:tc>
                  <a:txBody>
                    <a:bodyPr/>
                    <a:lstStyle/>
                    <a:p>
                      <a:pPr algn="ctr"/>
                      <a:r>
                        <a:rPr lang="en-GB" b="0" dirty="0">
                          <a:solidFill>
                            <a:srgbClr val="7030A0"/>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m</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1237">
                <a:tc>
                  <a:txBody>
                    <a:bodyPr/>
                    <a:lstStyle/>
                    <a:p>
                      <a:pPr algn="ctr"/>
                      <a:r>
                        <a:rPr lang="en-GB" b="0" dirty="0">
                          <a:solidFill>
                            <a:srgbClr val="7030A0"/>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n</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w</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1237">
                <a:tc>
                  <a:txBody>
                    <a:bodyPr/>
                    <a:lstStyle/>
                    <a:p>
                      <a:pPr algn="ctr"/>
                      <a:r>
                        <a:rPr lang="en-GB" b="0" dirty="0" err="1">
                          <a:solidFill>
                            <a:srgbClr val="7030A0"/>
                          </a:solidFill>
                          <a:latin typeface="Verdana" pitchFamily="34" charset="0"/>
                          <a:ea typeface="Verdana" pitchFamily="34" charset="0"/>
                          <a:cs typeface="Verdana" pitchFamily="34" charset="0"/>
                        </a:rPr>
                        <a:t>i</a:t>
                      </a:r>
                      <a:endParaRPr lang="en-GB" b="0" dirty="0">
                        <a:solidFill>
                          <a:srgbClr val="7030A0"/>
                        </a:solidFill>
                        <a:latin typeface="Verdana" pitchFamily="34" charset="0"/>
                        <a:ea typeface="Verdana" pitchFamily="34" charset="0"/>
                        <a:cs typeface="Verdana" pitchFamily="34" charset="0"/>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highlight>
                            <a:srgbClr val="FFFF00"/>
                          </a:highlight>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31237">
                <a:tc>
                  <a:txBody>
                    <a:bodyPr/>
                    <a:lstStyle/>
                    <a:p>
                      <a:pPr algn="ctr"/>
                      <a:r>
                        <a:rPr lang="en-GB" b="0" dirty="0">
                          <a:solidFill>
                            <a:srgbClr val="7030A0"/>
                          </a:solidFill>
                          <a:highlight>
                            <a:srgbClr val="FFFF00"/>
                          </a:highlight>
                          <a:latin typeface="Verdana" pitchFamily="34" charset="0"/>
                          <a:ea typeface="Verdana" pitchFamily="34" charset="0"/>
                          <a:cs typeface="Verdana" pitchFamily="34" charset="0"/>
                        </a:rPr>
                        <a:t>b</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highlight>
                            <a:srgbClr val="FFFF00"/>
                          </a:highlight>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highlight>
                            <a:srgbClr val="FFFF00"/>
                          </a:highlight>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tc>
                  <a:txBody>
                    <a:bodyPr/>
                    <a:lstStyle/>
                    <a:p>
                      <a:pPr algn="ctr"/>
                      <a:r>
                        <a:rPr lang="en-GB" b="0" dirty="0">
                          <a:solidFill>
                            <a:srgbClr val="7030A0"/>
                          </a:solidFill>
                          <a:highlight>
                            <a:srgbClr val="FFFF00"/>
                          </a:highlight>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bl>
          </a:graphicData>
        </a:graphic>
      </p:graphicFrame>
      <p:sp>
        <p:nvSpPr>
          <p:cNvPr id="14" name="Rectangle 13"/>
          <p:cNvSpPr/>
          <p:nvPr/>
        </p:nvSpPr>
        <p:spPr>
          <a:xfrm>
            <a:off x="1257059" y="5624525"/>
            <a:ext cx="5386768" cy="954107"/>
          </a:xfrm>
          <a:prstGeom prst="rect">
            <a:avLst/>
          </a:prstGeom>
        </p:spPr>
        <p:txBody>
          <a:bodyPr wrap="square">
            <a:spAutoFit/>
          </a:bodyPr>
          <a:lstStyle/>
          <a:p>
            <a:pPr lvl="0">
              <a:spcBef>
                <a:spcPct val="20000"/>
              </a:spcBef>
              <a:defRPr/>
            </a:pPr>
            <a:r>
              <a:rPr lang="en-GB" sz="2800" b="1" dirty="0">
                <a:solidFill>
                  <a:schemeClr val="accent1"/>
                </a:solidFill>
              </a:rPr>
              <a:t>Cipher text: </a:t>
            </a:r>
            <a:r>
              <a:rPr lang="en-GB" sz="2800" dirty="0">
                <a:solidFill>
                  <a:schemeClr val="accent1"/>
                </a:solidFill>
              </a:rPr>
              <a:t>HAIBANCCMDHDSWAE</a:t>
            </a:r>
          </a:p>
        </p:txBody>
      </p:sp>
      <p:sp>
        <p:nvSpPr>
          <p:cNvPr id="3" name="Content Placeholder 2"/>
          <p:cNvSpPr>
            <a:spLocks noGrp="1"/>
          </p:cNvSpPr>
          <p:nvPr>
            <p:ph idx="1"/>
          </p:nvPr>
        </p:nvSpPr>
        <p:spPr>
          <a:xfrm>
            <a:off x="323528" y="1233475"/>
            <a:ext cx="8640960" cy="936104"/>
          </a:xfrm>
        </p:spPr>
        <p:txBody>
          <a:bodyPr>
            <a:noAutofit/>
          </a:bodyPr>
          <a:lstStyle/>
          <a:p>
            <a:r>
              <a:rPr lang="en-GB" sz="2800" dirty="0">
                <a:solidFill>
                  <a:schemeClr val="tx1">
                    <a:lumMod val="65000"/>
                    <a:lumOff val="35000"/>
                  </a:schemeClr>
                </a:solidFill>
              </a:rPr>
              <a:t>Count the letters and fit them into a square:</a:t>
            </a:r>
          </a:p>
          <a:p>
            <a:pPr>
              <a:buNone/>
            </a:pPr>
            <a:endParaRPr lang="en-GB" sz="2800" dirty="0">
              <a:solidFill>
                <a:schemeClr val="tx1">
                  <a:lumMod val="65000"/>
                  <a:lumOff val="35000"/>
                </a:schemeClr>
              </a:solidFill>
            </a:endParaRPr>
          </a:p>
        </p:txBody>
      </p:sp>
      <p:sp>
        <p:nvSpPr>
          <p:cNvPr id="7" name="Content Placeholder 2"/>
          <p:cNvSpPr txBox="1">
            <a:spLocks/>
          </p:cNvSpPr>
          <p:nvPr/>
        </p:nvSpPr>
        <p:spPr>
          <a:xfrm>
            <a:off x="320955" y="4032986"/>
            <a:ext cx="8640960" cy="899381"/>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2800" dirty="0">
                <a:solidFill>
                  <a:schemeClr val="tx1">
                    <a:lumMod val="65000"/>
                    <a:lumOff val="35000"/>
                  </a:schemeClr>
                </a:solidFill>
              </a:rPr>
              <a:t>Us the next biggest square and add random letters</a:t>
            </a:r>
            <a:r>
              <a:rPr kumimoji="0" lang="en-GB" sz="2800" b="0" i="0" u="none" strike="noStrike" kern="1200" cap="none" spc="0" normalizeH="0" baseline="0" noProof="0" dirty="0">
                <a:ln>
                  <a:noFill/>
                </a:ln>
                <a:solidFill>
                  <a:schemeClr val="tx1">
                    <a:lumMod val="65000"/>
                    <a:lumOff val="35000"/>
                  </a:schemeClr>
                </a:solidFill>
                <a:effectLst/>
                <a:uLnTx/>
                <a:uFillTx/>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GB" sz="2800" b="0" i="0" u="none" strike="noStrike" kern="1200" cap="none" spc="0" normalizeH="0" baseline="0" noProof="0" dirty="0">
              <a:ln>
                <a:noFill/>
              </a:ln>
              <a:solidFill>
                <a:schemeClr val="tx1">
                  <a:lumMod val="65000"/>
                  <a:lumOff val="35000"/>
                </a:schemeClr>
              </a:solidFill>
              <a:effectLst/>
              <a:uLnTx/>
              <a:uFillTx/>
            </a:endParaRPr>
          </a:p>
        </p:txBody>
      </p:sp>
      <p:sp>
        <p:nvSpPr>
          <p:cNvPr id="4" name="Rectangle 3"/>
          <p:cNvSpPr/>
          <p:nvPr/>
        </p:nvSpPr>
        <p:spPr>
          <a:xfrm>
            <a:off x="320955" y="1932630"/>
            <a:ext cx="4458272" cy="523220"/>
          </a:xfrm>
          <a:prstGeom prst="rect">
            <a:avLst/>
          </a:prstGeom>
        </p:spPr>
        <p:txBody>
          <a:bodyPr wrap="none">
            <a:spAutoFit/>
          </a:bodyPr>
          <a:lstStyle/>
          <a:p>
            <a:pPr marL="342900" lvl="0" indent="-342900" algn="ctr">
              <a:spcBef>
                <a:spcPct val="20000"/>
              </a:spcBef>
              <a:defRPr/>
            </a:pPr>
            <a:r>
              <a:rPr lang="en-GB" sz="2800" b="1" dirty="0">
                <a:solidFill>
                  <a:schemeClr val="accent1"/>
                </a:solidFill>
              </a:rPr>
              <a:t>send cakes </a:t>
            </a:r>
            <a:r>
              <a:rPr lang="en-GB" sz="2800" dirty="0">
                <a:solidFill>
                  <a:schemeClr val="accent1"/>
                </a:solidFill>
              </a:rPr>
              <a:t>= 9 letters</a:t>
            </a:r>
            <a:endParaRPr lang="en-GB" sz="2800" b="1" dirty="0">
              <a:solidFill>
                <a:schemeClr val="accent1"/>
              </a:solidFill>
            </a:endParaRPr>
          </a:p>
        </p:txBody>
      </p:sp>
      <p:sp>
        <p:nvSpPr>
          <p:cNvPr id="5" name="Down Arrow 4"/>
          <p:cNvSpPr/>
          <p:nvPr/>
        </p:nvSpPr>
        <p:spPr>
          <a:xfrm rot="16200000" flipH="1">
            <a:off x="4958542" y="1951795"/>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6" name="Rectangle 5"/>
          <p:cNvSpPr/>
          <p:nvPr/>
        </p:nvSpPr>
        <p:spPr>
          <a:xfrm>
            <a:off x="5430411" y="1911435"/>
            <a:ext cx="2192428" cy="523220"/>
          </a:xfrm>
          <a:prstGeom prst="rect">
            <a:avLst/>
          </a:prstGeom>
        </p:spPr>
        <p:txBody>
          <a:bodyPr wrap="square">
            <a:spAutoFit/>
          </a:bodyPr>
          <a:lstStyle/>
          <a:p>
            <a:pPr marL="342900" lvl="0" indent="-342900" algn="ctr">
              <a:spcBef>
                <a:spcPct val="20000"/>
              </a:spcBef>
              <a:defRPr/>
            </a:pPr>
            <a:r>
              <a:rPr lang="en-GB" sz="2800" dirty="0">
                <a:solidFill>
                  <a:srgbClr val="7030A0"/>
                </a:solidFill>
              </a:rPr>
              <a:t>3x3 square</a:t>
            </a:r>
          </a:p>
        </p:txBody>
      </p:sp>
      <p:sp>
        <p:nvSpPr>
          <p:cNvPr id="8" name="Rectangle 7"/>
          <p:cNvSpPr/>
          <p:nvPr/>
        </p:nvSpPr>
        <p:spPr>
          <a:xfrm>
            <a:off x="1365162" y="2716483"/>
            <a:ext cx="3183833" cy="954107"/>
          </a:xfrm>
          <a:prstGeom prst="rect">
            <a:avLst/>
          </a:prstGeom>
        </p:spPr>
        <p:txBody>
          <a:bodyPr wrap="square">
            <a:spAutoFit/>
          </a:bodyPr>
          <a:lstStyle/>
          <a:p>
            <a:pPr lvl="0" algn="ctr">
              <a:spcBef>
                <a:spcPct val="20000"/>
              </a:spcBef>
              <a:defRPr/>
            </a:pPr>
            <a:r>
              <a:rPr lang="en-GB" sz="2800" b="1" dirty="0">
                <a:solidFill>
                  <a:schemeClr val="accent1"/>
                </a:solidFill>
              </a:rPr>
              <a:t>ham sandwich </a:t>
            </a:r>
            <a:r>
              <a:rPr lang="en-GB" sz="2800" dirty="0">
                <a:solidFill>
                  <a:schemeClr val="accent1"/>
                </a:solidFill>
              </a:rPr>
              <a:t>= 11 letters</a:t>
            </a:r>
            <a:endParaRPr lang="en-GB" sz="2800" b="1" dirty="0">
              <a:solidFill>
                <a:schemeClr val="accent1"/>
              </a:solidFill>
            </a:endParaRPr>
          </a:p>
        </p:txBody>
      </p:sp>
      <p:sp>
        <p:nvSpPr>
          <p:cNvPr id="9" name="Down Arrow 8"/>
          <p:cNvSpPr/>
          <p:nvPr/>
        </p:nvSpPr>
        <p:spPr>
          <a:xfrm rot="16200000" flipH="1">
            <a:off x="4958542" y="2924944"/>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p>
        </p:txBody>
      </p:sp>
      <p:sp>
        <p:nvSpPr>
          <p:cNvPr id="10" name="Rectangle 9"/>
          <p:cNvSpPr/>
          <p:nvPr/>
        </p:nvSpPr>
        <p:spPr>
          <a:xfrm>
            <a:off x="5439689" y="2656632"/>
            <a:ext cx="3617373" cy="523220"/>
          </a:xfrm>
          <a:prstGeom prst="rect">
            <a:avLst/>
          </a:prstGeom>
        </p:spPr>
        <p:txBody>
          <a:bodyPr wrap="square">
            <a:spAutoFit/>
          </a:bodyPr>
          <a:lstStyle/>
          <a:p>
            <a:pPr marL="342900" lvl="0" indent="-342900">
              <a:spcBef>
                <a:spcPct val="20000"/>
              </a:spcBef>
              <a:defRPr/>
            </a:pPr>
            <a:r>
              <a:rPr lang="en-GB" sz="2800" dirty="0">
                <a:solidFill>
                  <a:srgbClr val="7030A0"/>
                </a:solidFill>
              </a:rPr>
              <a:t>Too many for 3x3</a:t>
            </a:r>
          </a:p>
        </p:txBody>
      </p:sp>
      <p:sp>
        <p:nvSpPr>
          <p:cNvPr id="11" name="Rectangle 10"/>
          <p:cNvSpPr/>
          <p:nvPr/>
        </p:nvSpPr>
        <p:spPr>
          <a:xfrm>
            <a:off x="5448586" y="3128127"/>
            <a:ext cx="3242270" cy="523220"/>
          </a:xfrm>
          <a:prstGeom prst="rect">
            <a:avLst/>
          </a:prstGeom>
        </p:spPr>
        <p:txBody>
          <a:bodyPr wrap="square">
            <a:spAutoFit/>
          </a:bodyPr>
          <a:lstStyle/>
          <a:p>
            <a:pPr marL="342900" lvl="0" indent="-342900">
              <a:spcBef>
                <a:spcPct val="20000"/>
              </a:spcBef>
              <a:defRPr/>
            </a:pPr>
            <a:r>
              <a:rPr lang="en-GB" sz="2800" dirty="0">
                <a:solidFill>
                  <a:srgbClr val="7030A0"/>
                </a:solidFill>
              </a:rPr>
              <a:t>Too few for 4x4</a:t>
            </a:r>
          </a:p>
        </p:txBody>
      </p:sp>
      <p:cxnSp>
        <p:nvCxnSpPr>
          <p:cNvPr id="16" name="Straight Connector 15">
            <a:extLst>
              <a:ext uri="{FF2B5EF4-FFF2-40B4-BE49-F238E27FC236}">
                <a16:creationId xmlns:a16="http://schemas.microsoft.com/office/drawing/2014/main" id="{6C0C6425-91A0-46FA-9E9C-4F5DFFCB81EE}"/>
              </a:ext>
            </a:extLst>
          </p:cNvPr>
          <p:cNvCxnSpPr>
            <a:cxnSpLocks/>
          </p:cNvCxnSpPr>
          <p:nvPr/>
        </p:nvCxnSpPr>
        <p:spPr>
          <a:xfrm>
            <a:off x="467544" y="2583717"/>
            <a:ext cx="822331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50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3" grpId="0" build="p"/>
      <p:bldP spid="7" grpId="0"/>
      <p:bldP spid="4" grpId="0"/>
      <p:bldP spid="5" grpId="0" animBg="1"/>
      <p:bldP spid="6" grpId="0"/>
      <p:bldP spid="8" grpId="0"/>
      <p:bldP spid="9" grpId="0" animBg="1"/>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292D7B-5FE2-41E2-944D-EE6BB3C05E1D}"/>
              </a:ext>
            </a:extLst>
          </p:cNvPr>
          <p:cNvSpPr/>
          <p:nvPr/>
        </p:nvSpPr>
        <p:spPr>
          <a:xfrm>
            <a:off x="6660232" y="5733256"/>
            <a:ext cx="2304256" cy="1019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163621" y="0"/>
            <a:ext cx="7704856" cy="792088"/>
          </a:xfrm>
        </p:spPr>
        <p:txBody>
          <a:bodyPr>
            <a:normAutofit/>
          </a:bodyPr>
          <a:lstStyle/>
          <a:p>
            <a:pPr algn="l"/>
            <a:r>
              <a:rPr lang="en-GB" sz="3600" b="1" dirty="0">
                <a:solidFill>
                  <a:schemeClr val="tx1">
                    <a:lumMod val="65000"/>
                    <a:lumOff val="35000"/>
                  </a:schemeClr>
                </a:solidFill>
              </a:rPr>
              <a:t>What size </a:t>
            </a:r>
            <a:r>
              <a:rPr lang="en-GB" sz="3600" b="1" u="sng" dirty="0">
                <a:solidFill>
                  <a:schemeClr val="tx1">
                    <a:lumMod val="65000"/>
                    <a:lumOff val="35000"/>
                  </a:schemeClr>
                </a:solidFill>
              </a:rPr>
              <a:t>non-square</a:t>
            </a:r>
            <a:r>
              <a:rPr lang="en-GB" sz="3600" b="1" dirty="0">
                <a:solidFill>
                  <a:schemeClr val="tx1">
                    <a:lumMod val="65000"/>
                    <a:lumOff val="35000"/>
                  </a:schemeClr>
                </a:solidFill>
              </a:rPr>
              <a:t> grids?</a:t>
            </a:r>
          </a:p>
        </p:txBody>
      </p:sp>
      <p:graphicFrame>
        <p:nvGraphicFramePr>
          <p:cNvPr id="5" name="Table 4"/>
          <p:cNvGraphicFramePr>
            <a:graphicFrameLocks noGrp="1"/>
          </p:cNvGraphicFramePr>
          <p:nvPr>
            <p:extLst>
              <p:ext uri="{D42A27DB-BD31-4B8C-83A1-F6EECF244321}">
                <p14:modId xmlns:p14="http://schemas.microsoft.com/office/powerpoint/2010/main" val="2654445336"/>
              </p:ext>
            </p:extLst>
          </p:nvPr>
        </p:nvGraphicFramePr>
        <p:xfrm>
          <a:off x="4139952" y="6171600"/>
          <a:ext cx="1584174" cy="55088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gridCol w="264029">
                  <a:extLst>
                    <a:ext uri="{9D8B030D-6E8A-4147-A177-3AD203B41FA5}">
                      <a16:colId xmlns:a16="http://schemas.microsoft.com/office/drawing/2014/main" val="20003"/>
                    </a:ext>
                  </a:extLst>
                </a:gridCol>
                <a:gridCol w="264029">
                  <a:extLst>
                    <a:ext uri="{9D8B030D-6E8A-4147-A177-3AD203B41FA5}">
                      <a16:colId xmlns:a16="http://schemas.microsoft.com/office/drawing/2014/main" val="20004"/>
                    </a:ext>
                  </a:extLst>
                </a:gridCol>
                <a:gridCol w="264029">
                  <a:extLst>
                    <a:ext uri="{9D8B030D-6E8A-4147-A177-3AD203B41FA5}">
                      <a16:colId xmlns:a16="http://schemas.microsoft.com/office/drawing/2014/main" val="20005"/>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877365417"/>
              </p:ext>
            </p:extLst>
          </p:nvPr>
        </p:nvGraphicFramePr>
        <p:xfrm>
          <a:off x="5857800" y="5883568"/>
          <a:ext cx="1056116" cy="82632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gridCol w="264029">
                  <a:extLst>
                    <a:ext uri="{9D8B030D-6E8A-4147-A177-3AD203B41FA5}">
                      <a16:colId xmlns:a16="http://schemas.microsoft.com/office/drawing/2014/main" val="20003"/>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1733441"/>
              </p:ext>
            </p:extLst>
          </p:nvPr>
        </p:nvGraphicFramePr>
        <p:xfrm>
          <a:off x="7020272" y="5595536"/>
          <a:ext cx="792087" cy="110176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13633649"/>
              </p:ext>
            </p:extLst>
          </p:nvPr>
        </p:nvGraphicFramePr>
        <p:xfrm>
          <a:off x="7956376" y="5019472"/>
          <a:ext cx="528058" cy="1656186"/>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tblGrid>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4"/>
                  </a:ext>
                </a:extLst>
              </a:tr>
              <a:tr h="276031">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12101558"/>
              </p:ext>
            </p:extLst>
          </p:nvPr>
        </p:nvGraphicFramePr>
        <p:xfrm>
          <a:off x="971600" y="6459632"/>
          <a:ext cx="3096348" cy="275440"/>
        </p:xfrm>
        <a:graphic>
          <a:graphicData uri="http://schemas.openxmlformats.org/drawingml/2006/table">
            <a:tbl>
              <a:tblPr firstRow="1" bandRow="1">
                <a:tableStyleId>{5C22544A-7EE6-4342-B048-85BDC9FD1C3A}</a:tableStyleId>
              </a:tblPr>
              <a:tblGrid>
                <a:gridCol w="258029">
                  <a:extLst>
                    <a:ext uri="{9D8B030D-6E8A-4147-A177-3AD203B41FA5}">
                      <a16:colId xmlns:a16="http://schemas.microsoft.com/office/drawing/2014/main" val="20000"/>
                    </a:ext>
                  </a:extLst>
                </a:gridCol>
                <a:gridCol w="258029">
                  <a:extLst>
                    <a:ext uri="{9D8B030D-6E8A-4147-A177-3AD203B41FA5}">
                      <a16:colId xmlns:a16="http://schemas.microsoft.com/office/drawing/2014/main" val="20001"/>
                    </a:ext>
                  </a:extLst>
                </a:gridCol>
                <a:gridCol w="258029">
                  <a:extLst>
                    <a:ext uri="{9D8B030D-6E8A-4147-A177-3AD203B41FA5}">
                      <a16:colId xmlns:a16="http://schemas.microsoft.com/office/drawing/2014/main" val="20002"/>
                    </a:ext>
                  </a:extLst>
                </a:gridCol>
                <a:gridCol w="258029">
                  <a:extLst>
                    <a:ext uri="{9D8B030D-6E8A-4147-A177-3AD203B41FA5}">
                      <a16:colId xmlns:a16="http://schemas.microsoft.com/office/drawing/2014/main" val="20003"/>
                    </a:ext>
                  </a:extLst>
                </a:gridCol>
                <a:gridCol w="258029">
                  <a:extLst>
                    <a:ext uri="{9D8B030D-6E8A-4147-A177-3AD203B41FA5}">
                      <a16:colId xmlns:a16="http://schemas.microsoft.com/office/drawing/2014/main" val="20004"/>
                    </a:ext>
                  </a:extLst>
                </a:gridCol>
                <a:gridCol w="258029">
                  <a:extLst>
                    <a:ext uri="{9D8B030D-6E8A-4147-A177-3AD203B41FA5}">
                      <a16:colId xmlns:a16="http://schemas.microsoft.com/office/drawing/2014/main" val="20005"/>
                    </a:ext>
                  </a:extLst>
                </a:gridCol>
                <a:gridCol w="258029">
                  <a:extLst>
                    <a:ext uri="{9D8B030D-6E8A-4147-A177-3AD203B41FA5}">
                      <a16:colId xmlns:a16="http://schemas.microsoft.com/office/drawing/2014/main" val="20006"/>
                    </a:ext>
                  </a:extLst>
                </a:gridCol>
                <a:gridCol w="258029">
                  <a:extLst>
                    <a:ext uri="{9D8B030D-6E8A-4147-A177-3AD203B41FA5}">
                      <a16:colId xmlns:a16="http://schemas.microsoft.com/office/drawing/2014/main" val="20007"/>
                    </a:ext>
                  </a:extLst>
                </a:gridCol>
                <a:gridCol w="258029">
                  <a:extLst>
                    <a:ext uri="{9D8B030D-6E8A-4147-A177-3AD203B41FA5}">
                      <a16:colId xmlns:a16="http://schemas.microsoft.com/office/drawing/2014/main" val="20008"/>
                    </a:ext>
                  </a:extLst>
                </a:gridCol>
                <a:gridCol w="258029">
                  <a:extLst>
                    <a:ext uri="{9D8B030D-6E8A-4147-A177-3AD203B41FA5}">
                      <a16:colId xmlns:a16="http://schemas.microsoft.com/office/drawing/2014/main" val="20009"/>
                    </a:ext>
                  </a:extLst>
                </a:gridCol>
                <a:gridCol w="258029">
                  <a:extLst>
                    <a:ext uri="{9D8B030D-6E8A-4147-A177-3AD203B41FA5}">
                      <a16:colId xmlns:a16="http://schemas.microsoft.com/office/drawing/2014/main" val="20010"/>
                    </a:ext>
                  </a:extLst>
                </a:gridCol>
                <a:gridCol w="258029">
                  <a:extLst>
                    <a:ext uri="{9D8B030D-6E8A-4147-A177-3AD203B41FA5}">
                      <a16:colId xmlns:a16="http://schemas.microsoft.com/office/drawing/2014/main" val="20011"/>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654717813"/>
              </p:ext>
            </p:extLst>
          </p:nvPr>
        </p:nvGraphicFramePr>
        <p:xfrm>
          <a:off x="8604448" y="3363288"/>
          <a:ext cx="264029" cy="330528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4"/>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5"/>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6"/>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7"/>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8"/>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9"/>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1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
        <p:nvSpPr>
          <p:cNvPr id="4" name="Rectangle 3">
            <a:extLst>
              <a:ext uri="{FF2B5EF4-FFF2-40B4-BE49-F238E27FC236}">
                <a16:creationId xmlns:a16="http://schemas.microsoft.com/office/drawing/2014/main" id="{B2490383-5666-43A8-B56E-10FECF1F30A1}"/>
              </a:ext>
            </a:extLst>
          </p:cNvPr>
          <p:cNvSpPr/>
          <p:nvPr/>
        </p:nvSpPr>
        <p:spPr>
          <a:xfrm>
            <a:off x="6258618" y="1078661"/>
            <a:ext cx="1518364" cy="523220"/>
          </a:xfrm>
          <a:prstGeom prst="rect">
            <a:avLst/>
          </a:prstGeom>
        </p:spPr>
        <p:txBody>
          <a:bodyPr wrap="none">
            <a:spAutoFit/>
          </a:bodyPr>
          <a:lstStyle/>
          <a:p>
            <a:r>
              <a:rPr lang="en-GB" sz="2800" dirty="0">
                <a:solidFill>
                  <a:srgbClr val="7030A0"/>
                </a:solidFill>
              </a:rPr>
              <a:t>e.g. </a:t>
            </a:r>
            <a:r>
              <a:rPr lang="en-GB" sz="2800" b="1" dirty="0">
                <a:solidFill>
                  <a:srgbClr val="7030A0"/>
                </a:solidFill>
              </a:rPr>
              <a:t>12</a:t>
            </a:r>
            <a:endParaRPr lang="en-GB" sz="2800" b="1" dirty="0"/>
          </a:p>
        </p:txBody>
      </p:sp>
      <p:sp>
        <p:nvSpPr>
          <p:cNvPr id="12" name="Rectangle 11">
            <a:extLst>
              <a:ext uri="{FF2B5EF4-FFF2-40B4-BE49-F238E27FC236}">
                <a16:creationId xmlns:a16="http://schemas.microsoft.com/office/drawing/2014/main" id="{1B82944A-5C6C-4557-AE97-4EB31D5C5A1B}"/>
              </a:ext>
            </a:extLst>
          </p:cNvPr>
          <p:cNvSpPr/>
          <p:nvPr/>
        </p:nvSpPr>
        <p:spPr>
          <a:xfrm>
            <a:off x="0" y="1124744"/>
            <a:ext cx="1204674" cy="41044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389006" y="1071032"/>
            <a:ext cx="8575482" cy="4525963"/>
          </a:xfrm>
        </p:spPr>
        <p:txBody>
          <a:bodyPr>
            <a:noAutofit/>
          </a:bodyPr>
          <a:lstStyle/>
          <a:p>
            <a:pPr marL="514350" indent="-514350">
              <a:spcAft>
                <a:spcPts val="1200"/>
              </a:spcAft>
              <a:buFont typeface="+mj-lt"/>
              <a:buAutoNum type="arabicPeriod"/>
            </a:pPr>
            <a:r>
              <a:rPr lang="en-GB" sz="2800" dirty="0">
                <a:solidFill>
                  <a:schemeClr val="tx1">
                    <a:lumMod val="65000"/>
                    <a:lumOff val="35000"/>
                  </a:schemeClr>
                </a:solidFill>
              </a:rPr>
              <a:t>Count the number of letters </a:t>
            </a:r>
            <a:endParaRPr lang="en-GB" sz="2800" dirty="0">
              <a:solidFill>
                <a:srgbClr val="7030A0"/>
              </a:solidFill>
            </a:endParaRPr>
          </a:p>
          <a:p>
            <a:pPr marL="0" indent="0">
              <a:buNone/>
            </a:pPr>
            <a:r>
              <a:rPr lang="en-GB" sz="2800" dirty="0">
                <a:solidFill>
                  <a:schemeClr val="tx1">
                    <a:lumMod val="65000"/>
                    <a:lumOff val="35000"/>
                  </a:schemeClr>
                </a:solidFill>
              </a:rPr>
              <a:t>2. Work out the </a:t>
            </a:r>
            <a:r>
              <a:rPr lang="en-GB" sz="2800" b="1" dirty="0">
                <a:solidFill>
                  <a:schemeClr val="tx1">
                    <a:lumMod val="65000"/>
                    <a:lumOff val="35000"/>
                  </a:schemeClr>
                </a:solidFill>
              </a:rPr>
              <a:t>factors:</a:t>
            </a:r>
          </a:p>
          <a:p>
            <a:pPr marL="400050" lvl="2" indent="0">
              <a:lnSpc>
                <a:spcPct val="110000"/>
              </a:lnSpc>
              <a:spcBef>
                <a:spcPts val="0"/>
              </a:spcBef>
              <a:buNone/>
            </a:pPr>
            <a:r>
              <a:rPr lang="en-GB" sz="2800" dirty="0">
                <a:solidFill>
                  <a:srgbClr val="009FA5"/>
                </a:solidFill>
              </a:rPr>
              <a:t>These are the smaller numbers which </a:t>
            </a:r>
            <a:r>
              <a:rPr lang="en-GB" sz="2800" b="1" dirty="0">
                <a:solidFill>
                  <a:srgbClr val="009FA5"/>
                </a:solidFill>
              </a:rPr>
              <a:t>divide into your total exactly</a:t>
            </a:r>
            <a:r>
              <a:rPr lang="en-GB" sz="2800" dirty="0">
                <a:solidFill>
                  <a:srgbClr val="009FA5"/>
                </a:solidFill>
              </a:rPr>
              <a:t>, so you have a whole number</a:t>
            </a:r>
          </a:p>
          <a:p>
            <a:pPr marL="0" lvl="1" indent="0">
              <a:lnSpc>
                <a:spcPct val="110000"/>
              </a:lnSpc>
              <a:spcBef>
                <a:spcPts val="0"/>
              </a:spcBef>
              <a:spcAft>
                <a:spcPts val="1200"/>
              </a:spcAft>
              <a:buNone/>
            </a:pPr>
            <a:r>
              <a:rPr lang="en-GB" dirty="0">
                <a:solidFill>
                  <a:srgbClr val="7030A0"/>
                </a:solidFill>
              </a:rPr>
              <a:t>   e.g. </a:t>
            </a:r>
            <a:r>
              <a:rPr lang="en-GB" b="1" dirty="0">
                <a:solidFill>
                  <a:srgbClr val="7030A0"/>
                </a:solidFill>
              </a:rPr>
              <a:t>12 = 1x12 or 2x6 or 3x4 </a:t>
            </a:r>
          </a:p>
          <a:p>
            <a:pPr marL="0" indent="0">
              <a:buNone/>
            </a:pPr>
            <a:r>
              <a:rPr lang="en-GB" sz="2800" dirty="0">
                <a:solidFill>
                  <a:schemeClr val="tx1">
                    <a:lumMod val="65000"/>
                    <a:lumOff val="35000"/>
                  </a:schemeClr>
                </a:solidFill>
              </a:rPr>
              <a:t>3. These give possible grid sizes</a:t>
            </a:r>
          </a:p>
          <a:p>
            <a:pPr marL="914400" lvl="1" indent="-514350">
              <a:buNone/>
            </a:pPr>
            <a:r>
              <a:rPr lang="en-GB" dirty="0">
                <a:solidFill>
                  <a:srgbClr val="7030A0"/>
                </a:solidFill>
              </a:rPr>
              <a:t>e.g. 12 could have:</a:t>
            </a:r>
          </a:p>
        </p:txBody>
      </p:sp>
    </p:spTree>
    <p:extLst>
      <p:ext uri="{BB962C8B-B14F-4D97-AF65-F5344CB8AC3E}">
        <p14:creationId xmlns:p14="http://schemas.microsoft.com/office/powerpoint/2010/main" val="2285884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4292D7B-5FE2-41E2-944D-EE6BB3C05E1D}"/>
              </a:ext>
            </a:extLst>
          </p:cNvPr>
          <p:cNvSpPr/>
          <p:nvPr/>
        </p:nvSpPr>
        <p:spPr>
          <a:xfrm>
            <a:off x="6660232" y="5733256"/>
            <a:ext cx="2304256" cy="10198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259632" y="260648"/>
            <a:ext cx="7704856" cy="792088"/>
          </a:xfrm>
        </p:spPr>
        <p:txBody>
          <a:bodyPr>
            <a:normAutofit/>
          </a:bodyPr>
          <a:lstStyle/>
          <a:p>
            <a:pPr algn="l"/>
            <a:r>
              <a:rPr lang="en-GB" sz="3600" b="1" dirty="0">
                <a:solidFill>
                  <a:schemeClr val="tx1">
                    <a:lumMod val="65000"/>
                    <a:lumOff val="35000"/>
                  </a:schemeClr>
                </a:solidFill>
              </a:rPr>
              <a:t>What size </a:t>
            </a:r>
            <a:r>
              <a:rPr lang="en-GB" sz="3600" b="1" u="sng" dirty="0">
                <a:solidFill>
                  <a:schemeClr val="tx1">
                    <a:lumMod val="65000"/>
                    <a:lumOff val="35000"/>
                  </a:schemeClr>
                </a:solidFill>
              </a:rPr>
              <a:t>non-square</a:t>
            </a:r>
            <a:r>
              <a:rPr lang="en-GB" sz="3600" b="1" dirty="0">
                <a:solidFill>
                  <a:schemeClr val="tx1">
                    <a:lumMod val="65000"/>
                    <a:lumOff val="35000"/>
                  </a:schemeClr>
                </a:solidFill>
              </a:rPr>
              <a:t> grids?</a:t>
            </a:r>
          </a:p>
        </p:txBody>
      </p:sp>
      <p:graphicFrame>
        <p:nvGraphicFramePr>
          <p:cNvPr id="5" name="Table 4"/>
          <p:cNvGraphicFramePr>
            <a:graphicFrameLocks noGrp="1"/>
          </p:cNvGraphicFramePr>
          <p:nvPr/>
        </p:nvGraphicFramePr>
        <p:xfrm>
          <a:off x="4139952" y="6171600"/>
          <a:ext cx="1584174" cy="55088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gridCol w="264029">
                  <a:extLst>
                    <a:ext uri="{9D8B030D-6E8A-4147-A177-3AD203B41FA5}">
                      <a16:colId xmlns:a16="http://schemas.microsoft.com/office/drawing/2014/main" val="20003"/>
                    </a:ext>
                  </a:extLst>
                </a:gridCol>
                <a:gridCol w="264029">
                  <a:extLst>
                    <a:ext uri="{9D8B030D-6E8A-4147-A177-3AD203B41FA5}">
                      <a16:colId xmlns:a16="http://schemas.microsoft.com/office/drawing/2014/main" val="20004"/>
                    </a:ext>
                  </a:extLst>
                </a:gridCol>
                <a:gridCol w="264029">
                  <a:extLst>
                    <a:ext uri="{9D8B030D-6E8A-4147-A177-3AD203B41FA5}">
                      <a16:colId xmlns:a16="http://schemas.microsoft.com/office/drawing/2014/main" val="20005"/>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p:nvGraphicFramePr>
        <p:xfrm>
          <a:off x="5857800" y="5883568"/>
          <a:ext cx="1056116" cy="82632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gridCol w="264029">
                  <a:extLst>
                    <a:ext uri="{9D8B030D-6E8A-4147-A177-3AD203B41FA5}">
                      <a16:colId xmlns:a16="http://schemas.microsoft.com/office/drawing/2014/main" val="20003"/>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8" name="Table 7"/>
          <p:cNvGraphicFramePr>
            <a:graphicFrameLocks noGrp="1"/>
          </p:cNvGraphicFramePr>
          <p:nvPr/>
        </p:nvGraphicFramePr>
        <p:xfrm>
          <a:off x="7020272" y="5595536"/>
          <a:ext cx="792087" cy="110176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gridCol w="264029">
                  <a:extLst>
                    <a:ext uri="{9D8B030D-6E8A-4147-A177-3AD203B41FA5}">
                      <a16:colId xmlns:a16="http://schemas.microsoft.com/office/drawing/2014/main" val="20002"/>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5440">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nvGraphicFramePr>
        <p:xfrm>
          <a:off x="7956376" y="5019472"/>
          <a:ext cx="528058" cy="1656186"/>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gridCol w="264029">
                  <a:extLst>
                    <a:ext uri="{9D8B030D-6E8A-4147-A177-3AD203B41FA5}">
                      <a16:colId xmlns:a16="http://schemas.microsoft.com/office/drawing/2014/main" val="20001"/>
                    </a:ext>
                  </a:extLst>
                </a:gridCol>
              </a:tblGrid>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r h="276031">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4"/>
                  </a:ext>
                </a:extLst>
              </a:tr>
              <a:tr h="276031">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graphicFrame>
        <p:nvGraphicFramePr>
          <p:cNvPr id="10" name="Table 9"/>
          <p:cNvGraphicFramePr>
            <a:graphicFrameLocks noGrp="1"/>
          </p:cNvGraphicFramePr>
          <p:nvPr/>
        </p:nvGraphicFramePr>
        <p:xfrm>
          <a:off x="971600" y="6459632"/>
          <a:ext cx="3096348" cy="275440"/>
        </p:xfrm>
        <a:graphic>
          <a:graphicData uri="http://schemas.openxmlformats.org/drawingml/2006/table">
            <a:tbl>
              <a:tblPr firstRow="1" bandRow="1">
                <a:tableStyleId>{5C22544A-7EE6-4342-B048-85BDC9FD1C3A}</a:tableStyleId>
              </a:tblPr>
              <a:tblGrid>
                <a:gridCol w="258029">
                  <a:extLst>
                    <a:ext uri="{9D8B030D-6E8A-4147-A177-3AD203B41FA5}">
                      <a16:colId xmlns:a16="http://schemas.microsoft.com/office/drawing/2014/main" val="20000"/>
                    </a:ext>
                  </a:extLst>
                </a:gridCol>
                <a:gridCol w="258029">
                  <a:extLst>
                    <a:ext uri="{9D8B030D-6E8A-4147-A177-3AD203B41FA5}">
                      <a16:colId xmlns:a16="http://schemas.microsoft.com/office/drawing/2014/main" val="20001"/>
                    </a:ext>
                  </a:extLst>
                </a:gridCol>
                <a:gridCol w="258029">
                  <a:extLst>
                    <a:ext uri="{9D8B030D-6E8A-4147-A177-3AD203B41FA5}">
                      <a16:colId xmlns:a16="http://schemas.microsoft.com/office/drawing/2014/main" val="20002"/>
                    </a:ext>
                  </a:extLst>
                </a:gridCol>
                <a:gridCol w="258029">
                  <a:extLst>
                    <a:ext uri="{9D8B030D-6E8A-4147-A177-3AD203B41FA5}">
                      <a16:colId xmlns:a16="http://schemas.microsoft.com/office/drawing/2014/main" val="20003"/>
                    </a:ext>
                  </a:extLst>
                </a:gridCol>
                <a:gridCol w="258029">
                  <a:extLst>
                    <a:ext uri="{9D8B030D-6E8A-4147-A177-3AD203B41FA5}">
                      <a16:colId xmlns:a16="http://schemas.microsoft.com/office/drawing/2014/main" val="20004"/>
                    </a:ext>
                  </a:extLst>
                </a:gridCol>
                <a:gridCol w="258029">
                  <a:extLst>
                    <a:ext uri="{9D8B030D-6E8A-4147-A177-3AD203B41FA5}">
                      <a16:colId xmlns:a16="http://schemas.microsoft.com/office/drawing/2014/main" val="20005"/>
                    </a:ext>
                  </a:extLst>
                </a:gridCol>
                <a:gridCol w="258029">
                  <a:extLst>
                    <a:ext uri="{9D8B030D-6E8A-4147-A177-3AD203B41FA5}">
                      <a16:colId xmlns:a16="http://schemas.microsoft.com/office/drawing/2014/main" val="20006"/>
                    </a:ext>
                  </a:extLst>
                </a:gridCol>
                <a:gridCol w="258029">
                  <a:extLst>
                    <a:ext uri="{9D8B030D-6E8A-4147-A177-3AD203B41FA5}">
                      <a16:colId xmlns:a16="http://schemas.microsoft.com/office/drawing/2014/main" val="20007"/>
                    </a:ext>
                  </a:extLst>
                </a:gridCol>
                <a:gridCol w="258029">
                  <a:extLst>
                    <a:ext uri="{9D8B030D-6E8A-4147-A177-3AD203B41FA5}">
                      <a16:colId xmlns:a16="http://schemas.microsoft.com/office/drawing/2014/main" val="20008"/>
                    </a:ext>
                  </a:extLst>
                </a:gridCol>
                <a:gridCol w="258029">
                  <a:extLst>
                    <a:ext uri="{9D8B030D-6E8A-4147-A177-3AD203B41FA5}">
                      <a16:colId xmlns:a16="http://schemas.microsoft.com/office/drawing/2014/main" val="20009"/>
                    </a:ext>
                  </a:extLst>
                </a:gridCol>
                <a:gridCol w="258029">
                  <a:extLst>
                    <a:ext uri="{9D8B030D-6E8A-4147-A177-3AD203B41FA5}">
                      <a16:colId xmlns:a16="http://schemas.microsoft.com/office/drawing/2014/main" val="20010"/>
                    </a:ext>
                  </a:extLst>
                </a:gridCol>
                <a:gridCol w="258029">
                  <a:extLst>
                    <a:ext uri="{9D8B030D-6E8A-4147-A177-3AD203B41FA5}">
                      <a16:colId xmlns:a16="http://schemas.microsoft.com/office/drawing/2014/main" val="20011"/>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graphicFrame>
        <p:nvGraphicFramePr>
          <p:cNvPr id="11" name="Table 10"/>
          <p:cNvGraphicFramePr>
            <a:graphicFrameLocks noGrp="1"/>
          </p:cNvGraphicFramePr>
          <p:nvPr/>
        </p:nvGraphicFramePr>
        <p:xfrm>
          <a:off x="8604448" y="3363288"/>
          <a:ext cx="264029" cy="3305280"/>
        </p:xfrm>
        <a:graphic>
          <a:graphicData uri="http://schemas.openxmlformats.org/drawingml/2006/table">
            <a:tbl>
              <a:tblPr firstRow="1" bandRow="1">
                <a:tableStyleId>{5C22544A-7EE6-4342-B048-85BDC9FD1C3A}</a:tableStyleId>
              </a:tblPr>
              <a:tblGrid>
                <a:gridCol w="264029">
                  <a:extLst>
                    <a:ext uri="{9D8B030D-6E8A-4147-A177-3AD203B41FA5}">
                      <a16:colId xmlns:a16="http://schemas.microsoft.com/office/drawing/2014/main" val="20000"/>
                    </a:ext>
                  </a:extLst>
                </a:gridCol>
              </a:tblGrid>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1"/>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2"/>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3"/>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4"/>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5"/>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6"/>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7"/>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8"/>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09"/>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10"/>
                  </a:ext>
                </a:extLst>
              </a:tr>
              <a:tr h="275440">
                <a:tc>
                  <a:txBody>
                    <a:bodyPr/>
                    <a:lstStyle/>
                    <a:p>
                      <a:endParaRPr lang="en-GB" sz="1050" dirty="0"/>
                    </a:p>
                  </a:txBody>
                  <a:tcPr>
                    <a:lnL w="12700" cap="flat" cmpd="sng" algn="ctr">
                      <a:solidFill>
                        <a:srgbClr val="7030A0"/>
                      </a:solidFill>
                      <a:prstDash val="solid"/>
                      <a:round/>
                      <a:headEnd type="none" w="med" len="med"/>
                      <a:tailEnd type="none" w="med" len="med"/>
                    </a:lnL>
                    <a:lnR w="12700" cap="flat" cmpd="sng" algn="ctr">
                      <a:solidFill>
                        <a:srgbClr val="7030A0"/>
                      </a:solidFill>
                      <a:prstDash val="solid"/>
                      <a:round/>
                      <a:headEnd type="none" w="med" len="med"/>
                      <a:tailEnd type="none" w="med" len="med"/>
                    </a:lnR>
                    <a:lnT w="12700" cap="flat" cmpd="sng" algn="ctr">
                      <a:solidFill>
                        <a:srgbClr val="7030A0"/>
                      </a:solidFill>
                      <a:prstDash val="solid"/>
                      <a:round/>
                      <a:headEnd type="none" w="med" len="med"/>
                      <a:tailEnd type="none" w="med" len="med"/>
                    </a:lnT>
                    <a:lnB w="12700" cap="flat" cmpd="sng" algn="ctr">
                      <a:solidFill>
                        <a:srgbClr val="7030A0"/>
                      </a:solidFill>
                      <a:prstDash val="solid"/>
                      <a:round/>
                      <a:headEnd type="none" w="med" len="med"/>
                      <a:tailEnd type="none" w="med" len="med"/>
                    </a:lnB>
                    <a:noFill/>
                  </a:tcPr>
                </a:tc>
                <a:extLst>
                  <a:ext uri="{0D108BD9-81ED-4DB2-BD59-A6C34878D82A}">
                    <a16:rowId xmlns:a16="http://schemas.microsoft.com/office/drawing/2014/main" val="10011"/>
                  </a:ext>
                </a:extLst>
              </a:tr>
            </a:tbl>
          </a:graphicData>
        </a:graphic>
      </p:graphicFrame>
      <p:sp>
        <p:nvSpPr>
          <p:cNvPr id="14" name="TextBox 13">
            <a:extLst>
              <a:ext uri="{FF2B5EF4-FFF2-40B4-BE49-F238E27FC236}">
                <a16:creationId xmlns:a16="http://schemas.microsoft.com/office/drawing/2014/main" id="{38554715-E9C2-403B-9FD0-FCA1954D8E2C}"/>
              </a:ext>
            </a:extLst>
          </p:cNvPr>
          <p:cNvSpPr txBox="1"/>
          <p:nvPr/>
        </p:nvSpPr>
        <p:spPr>
          <a:xfrm>
            <a:off x="1588840" y="2568143"/>
            <a:ext cx="5102224" cy="584775"/>
          </a:xfrm>
          <a:prstGeom prst="rect">
            <a:avLst/>
          </a:prstGeom>
          <a:noFill/>
        </p:spPr>
        <p:txBody>
          <a:bodyPr wrap="square" rtlCol="0">
            <a:spAutoFit/>
          </a:bodyPr>
          <a:lstStyle/>
          <a:p>
            <a:r>
              <a:rPr lang="en-GB" sz="3200" b="1" dirty="0">
                <a:solidFill>
                  <a:srgbClr val="009FA5"/>
                </a:solidFill>
              </a:rPr>
              <a:t>Now try worksheet 3</a:t>
            </a:r>
          </a:p>
        </p:txBody>
      </p:sp>
    </p:spTree>
    <p:extLst>
      <p:ext uri="{BB962C8B-B14F-4D97-AF65-F5344CB8AC3E}">
        <p14:creationId xmlns:p14="http://schemas.microsoft.com/office/powerpoint/2010/main" val="653370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9423" y="5903040"/>
            <a:ext cx="1618737" cy="553998"/>
          </a:xfrm>
          <a:prstGeom prst="rect">
            <a:avLst/>
          </a:prstGeom>
          <a:noFill/>
        </p:spPr>
        <p:txBody>
          <a:bodyPr wrap="square" rtlCol="0">
            <a:spAutoFit/>
          </a:bodyPr>
          <a:lstStyle/>
          <a:p>
            <a:r>
              <a:rPr lang="en-GB" sz="1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rigb.org</a:t>
            </a:r>
            <a:br>
              <a:rPr lang="en-GB" sz="1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br>
            <a:r>
              <a:rPr lang="en-GB" sz="1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t>
            </a:r>
            <a:r>
              <a:rPr lang="en-GB" sz="1500" b="1" dirty="0" err="1">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Ri_Science</a:t>
            </a:r>
            <a:endParaRPr lang="en-GB" sz="1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Subtitle 2"/>
          <p:cNvSpPr txBox="1">
            <a:spLocks/>
          </p:cNvSpPr>
          <p:nvPr/>
        </p:nvSpPr>
        <p:spPr>
          <a:xfrm>
            <a:off x="755576" y="6486055"/>
            <a:ext cx="3528392" cy="32469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GB" sz="1050" i="1" dirty="0"/>
              <a:t>Image credits: NSA.gov</a:t>
            </a:r>
          </a:p>
        </p:txBody>
      </p:sp>
      <p:sp>
        <p:nvSpPr>
          <p:cNvPr id="8" name="TextBox 7"/>
          <p:cNvSpPr txBox="1"/>
          <p:nvPr/>
        </p:nvSpPr>
        <p:spPr>
          <a:xfrm>
            <a:off x="1446142" y="144631"/>
            <a:ext cx="7272808" cy="553998"/>
          </a:xfrm>
          <a:prstGeom prst="rect">
            <a:avLst/>
          </a:prstGeom>
          <a:noFill/>
        </p:spPr>
        <p:txBody>
          <a:bodyPr wrap="square" rtlCol="0">
            <a:spAutoFit/>
          </a:bodyPr>
          <a:lstStyle/>
          <a:p>
            <a:r>
              <a:rPr lang="en-GB" sz="3000" dirty="0">
                <a:solidFill>
                  <a:srgbClr val="00ACAE"/>
                </a:solidFill>
                <a:latin typeface="MetaBold-Roman" panose="020B0802030000020004" pitchFamily="34" charset="0"/>
                <a:ea typeface="Verdana" pitchFamily="34" charset="0"/>
                <a:cs typeface="Verdana" pitchFamily="34" charset="0"/>
              </a:rPr>
              <a:t>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Kantor Primary Maths Masterclasses</a:t>
            </a:r>
            <a:endParaRPr lang="en-GB" sz="30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extBox 8"/>
          <p:cNvSpPr txBox="1"/>
          <p:nvPr/>
        </p:nvSpPr>
        <p:spPr>
          <a:xfrm>
            <a:off x="1231186" y="859739"/>
            <a:ext cx="7702720" cy="954107"/>
          </a:xfrm>
          <a:prstGeom prst="rect">
            <a:avLst/>
          </a:prstGeom>
          <a:noFill/>
        </p:spPr>
        <p:txBody>
          <a:bodyPr wrap="square" rtlCol="0">
            <a:spAutoFit/>
          </a:bodyPr>
          <a:lstStyle/>
          <a:p>
            <a:pPr algn="ctr"/>
            <a:r>
              <a:rPr lang="en-GB" sz="2800" dirty="0">
                <a:solidFill>
                  <a:srgbClr val="00ACAE"/>
                </a:solidFill>
                <a:latin typeface="Verdana" panose="020B0604030504040204" pitchFamily="34" charset="0"/>
                <a:ea typeface="Verdana" panose="020B0604030504040204" pitchFamily="34" charset="0"/>
                <a:cs typeface="Verdana" panose="020B0604030504040204" pitchFamily="34" charset="0"/>
              </a:rPr>
              <a:t>Off the shelf Masterclass: </a:t>
            </a:r>
          </a:p>
          <a:p>
            <a:pPr algn="ctr"/>
            <a:r>
              <a:rPr lang="en-GB" sz="2800" b="1" dirty="0">
                <a:solidFill>
                  <a:srgbClr val="00ACAE"/>
                </a:solidFill>
                <a:latin typeface="Verdana" panose="020B0604030504040204" pitchFamily="34" charset="0"/>
                <a:ea typeface="Verdana" panose="020B0604030504040204" pitchFamily="34" charset="0"/>
                <a:cs typeface="Verdana" panose="020B0604030504040204" pitchFamily="34" charset="0"/>
              </a:rPr>
              <a:t>Codebreaking and Ciphers</a:t>
            </a:r>
          </a:p>
        </p:txBody>
      </p:sp>
      <p:pic>
        <p:nvPicPr>
          <p:cNvPr id="2" name="Picture 2" descr="Image result for bomb machine">
            <a:extLst>
              <a:ext uri="{FF2B5EF4-FFF2-40B4-BE49-F238E27FC236}">
                <a16:creationId xmlns:a16="http://schemas.microsoft.com/office/drawing/2014/main" id="{FE81C4E8-7AD1-4D0A-B6F8-66504F51B7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99792" y="2251955"/>
            <a:ext cx="4016220" cy="32129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116632"/>
            <a:ext cx="6336704" cy="1143000"/>
          </a:xfrm>
        </p:spPr>
        <p:txBody>
          <a:bodyPr>
            <a:normAutofit fontScale="90000"/>
          </a:bodyPr>
          <a:lstStyle/>
          <a:p>
            <a:pPr algn="l"/>
            <a:r>
              <a:rPr lang="en-GB" b="1" dirty="0">
                <a:solidFill>
                  <a:srgbClr val="595959"/>
                </a:solidFill>
              </a:rPr>
              <a:t>Substitution</a:t>
            </a:r>
            <a:r>
              <a:rPr lang="en-GB" b="1" dirty="0">
                <a:solidFill>
                  <a:schemeClr val="tx1">
                    <a:lumMod val="65000"/>
                    <a:lumOff val="35000"/>
                  </a:schemeClr>
                </a:solidFill>
              </a:rPr>
              <a:t> Ciphers</a:t>
            </a:r>
          </a:p>
        </p:txBody>
      </p:sp>
      <p:sp>
        <p:nvSpPr>
          <p:cNvPr id="6" name="Content Placeholder 2"/>
          <p:cNvSpPr txBox="1">
            <a:spLocks/>
          </p:cNvSpPr>
          <p:nvPr/>
        </p:nvSpPr>
        <p:spPr>
          <a:xfrm>
            <a:off x="1331640" y="1417638"/>
            <a:ext cx="7822704" cy="2722731"/>
          </a:xfrm>
          <a:prstGeom prst="rect">
            <a:avLst/>
          </a:prstGeom>
        </p:spPr>
        <p:txBody>
          <a:bodyPr vert="horz" lIns="91440" tIns="45720" rIns="91440" bIns="45720" rtlCol="0">
            <a:noAutofit/>
          </a:bodyPr>
          <a:lstStyle/>
          <a:p>
            <a:pPr marL="457200" marR="0" lvl="0" indent="-457200" algn="l" defTabSz="914400" rtl="0" eaLnBrk="1" fontAlgn="auto" latinLnBrk="0" hangingPunct="1">
              <a:lnSpc>
                <a:spcPct val="100000"/>
              </a:lnSpc>
              <a:spcBef>
                <a:spcPct val="20000"/>
              </a:spcBef>
              <a:spcAft>
                <a:spcPts val="2400"/>
              </a:spcAft>
              <a:buClrTx/>
              <a:buSzTx/>
              <a:buFont typeface="Arial" panose="020B0604020202020204" pitchFamily="34" charset="0"/>
              <a:buChar char="•"/>
              <a:tabLst/>
              <a:defRPr/>
            </a:pPr>
            <a:r>
              <a:rPr kumimoji="0" lang="en-GB" sz="2800" b="0" i="0" u="none" strike="noStrike" kern="1200" cap="none" spc="0" normalizeH="0" baseline="0" noProof="0" dirty="0">
                <a:ln>
                  <a:noFill/>
                </a:ln>
                <a:solidFill>
                  <a:schemeClr val="tx1">
                    <a:lumMod val="65000"/>
                    <a:lumOff val="35000"/>
                  </a:schemeClr>
                </a:solidFill>
                <a:effectLst/>
                <a:uLnTx/>
                <a:uFillTx/>
              </a:rPr>
              <a:t>Replacing letters with different letters or symbols</a:t>
            </a:r>
          </a:p>
          <a:p>
            <a:pPr marL="457200" marR="0" lvl="0" indent="-457200" algn="l" defTabSz="914400" rtl="0" eaLnBrk="1" fontAlgn="auto" latinLnBrk="0" hangingPunct="1">
              <a:lnSpc>
                <a:spcPct val="100000"/>
              </a:lnSpc>
              <a:spcBef>
                <a:spcPct val="20000"/>
              </a:spcBef>
              <a:spcAft>
                <a:spcPts val="2400"/>
              </a:spcAft>
              <a:buClrTx/>
              <a:buSzTx/>
              <a:buFont typeface="Arial" panose="020B0604020202020204" pitchFamily="34" charset="0"/>
              <a:buChar char="•"/>
              <a:tabLst/>
              <a:defRPr/>
            </a:pPr>
            <a:r>
              <a:rPr lang="en-GB" sz="2800" dirty="0">
                <a:solidFill>
                  <a:schemeClr val="tx1">
                    <a:lumMod val="65000"/>
                    <a:lumOff val="35000"/>
                  </a:schemeClr>
                </a:solidFill>
              </a:rPr>
              <a:t>You will need a rule for each of the letter or numbers (or other symbols) you want to include in your message</a:t>
            </a:r>
            <a:endParaRPr kumimoji="0" lang="en-GB" sz="2800" b="1" i="0" u="none" strike="noStrike" kern="1200" cap="none" spc="0" normalizeH="0" baseline="0" noProof="0" dirty="0">
              <a:ln>
                <a:noFill/>
              </a:ln>
              <a:solidFill>
                <a:schemeClr val="tx1">
                  <a:lumMod val="65000"/>
                  <a:lumOff val="35000"/>
                </a:schemeClr>
              </a:solidFill>
              <a:effectLst/>
              <a:uLnTx/>
              <a:uFillTx/>
            </a:endParaRPr>
          </a:p>
        </p:txBody>
      </p:sp>
      <p:sp>
        <p:nvSpPr>
          <p:cNvPr id="9" name="Down Arrow 8"/>
          <p:cNvSpPr/>
          <p:nvPr/>
        </p:nvSpPr>
        <p:spPr>
          <a:xfrm rot="16200000">
            <a:off x="4633664" y="4212377"/>
            <a:ext cx="21602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Content Placeholder 2"/>
          <p:cNvSpPr txBox="1">
            <a:spLocks/>
          </p:cNvSpPr>
          <p:nvPr/>
        </p:nvSpPr>
        <p:spPr>
          <a:xfrm>
            <a:off x="1321296" y="4140369"/>
            <a:ext cx="3045024" cy="576063"/>
          </a:xfrm>
          <a:prstGeom prst="rect">
            <a:avLst/>
          </a:prstGeom>
        </p:spPr>
        <p:txBody>
          <a:bodyPr vert="horz" lIns="91440" tIns="45720" rIns="91440" bIns="45720" rtlCol="0" anchor="ctr">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lang="en-GB" sz="3200" b="1" dirty="0">
                <a:solidFill>
                  <a:schemeClr val="accent1"/>
                </a:solidFill>
              </a:rPr>
              <a:t>s</a:t>
            </a:r>
            <a:r>
              <a:rPr kumimoji="0" lang="en-GB" sz="3200" b="1" i="0" u="none" strike="noStrike" kern="1200" cap="none" spc="0" normalizeH="0" baseline="0" noProof="0" dirty="0">
                <a:ln>
                  <a:noFill/>
                </a:ln>
                <a:solidFill>
                  <a:schemeClr val="accent1"/>
                </a:solidFill>
                <a:effectLst/>
                <a:uLnTx/>
                <a:uFillTx/>
                <a:latin typeface="+mn-lt"/>
                <a:ea typeface="+mn-ea"/>
                <a:cs typeface="+mn-cs"/>
              </a:rPr>
              <a:t>end cake</a:t>
            </a:r>
          </a:p>
        </p:txBody>
      </p:sp>
      <p:sp>
        <p:nvSpPr>
          <p:cNvPr id="11" name="Rectangle 10"/>
          <p:cNvSpPr/>
          <p:nvPr/>
        </p:nvSpPr>
        <p:spPr>
          <a:xfrm>
            <a:off x="5209728" y="4140369"/>
            <a:ext cx="3240360" cy="584775"/>
          </a:xfrm>
          <a:prstGeom prst="rect">
            <a:avLst/>
          </a:prstGeom>
        </p:spPr>
        <p:txBody>
          <a:bodyPr wrap="square">
            <a:spAutoFit/>
          </a:bodyPr>
          <a:lstStyle/>
          <a:p>
            <a:pPr algn="ctr">
              <a:buNone/>
            </a:pPr>
            <a:r>
              <a:rPr lang="en-GB" sz="3200" b="1" dirty="0">
                <a:solidFill>
                  <a:schemeClr val="accent1"/>
                </a:solidFill>
              </a:rPr>
              <a:t>UGPF ECMG</a:t>
            </a:r>
          </a:p>
        </p:txBody>
      </p:sp>
      <p:sp>
        <p:nvSpPr>
          <p:cNvPr id="13" name="Content Placeholder 2"/>
          <p:cNvSpPr txBox="1">
            <a:spLocks/>
          </p:cNvSpPr>
          <p:nvPr/>
        </p:nvSpPr>
        <p:spPr>
          <a:xfrm>
            <a:off x="1331640" y="4941168"/>
            <a:ext cx="7365504" cy="1152128"/>
          </a:xfrm>
          <a:prstGeom prst="rect">
            <a:avLst/>
          </a:prstGeom>
        </p:spPr>
        <p:txBody>
          <a:bodyPr vert="horz" lIns="91440" tIns="45720" rIns="91440" bIns="45720" rtlCol="0">
            <a:noAutofit/>
          </a:bodyPr>
          <a:lstStyle/>
          <a:p>
            <a:pPr marL="342900" indent="-342900">
              <a:spcBef>
                <a:spcPct val="20000"/>
              </a:spcBef>
              <a:buFont typeface="Arial" pitchFamily="34" charset="0"/>
              <a:buChar char="•"/>
            </a:pPr>
            <a:r>
              <a:rPr lang="en-GB" sz="2800" dirty="0">
                <a:solidFill>
                  <a:schemeClr val="tx1">
                    <a:lumMod val="65000"/>
                    <a:lumOff val="35000"/>
                  </a:schemeClr>
                </a:solidFill>
              </a:rPr>
              <a:t>Your partner needs to know the rule you used to encrypt your message: this is called the ‘</a:t>
            </a:r>
            <a:r>
              <a:rPr lang="en-GB" sz="2800" b="1" dirty="0">
                <a:solidFill>
                  <a:schemeClr val="tx1">
                    <a:lumMod val="65000"/>
                    <a:lumOff val="35000"/>
                  </a:schemeClr>
                </a:solidFill>
              </a:rPr>
              <a:t>key</a:t>
            </a:r>
            <a:r>
              <a:rPr lang="en-GB" sz="2800" dirty="0">
                <a:solidFill>
                  <a:schemeClr val="tx1">
                    <a:lumMod val="65000"/>
                    <a:lumOff val="35000"/>
                  </a:schemeClr>
                </a:solidFill>
              </a:rPr>
              <a:t>’</a:t>
            </a:r>
            <a:endParaRPr kumimoji="0" lang="en-GB" sz="2800" i="0" u="none" strike="noStrike" kern="1200" cap="none" spc="0" normalizeH="0" baseline="0" noProof="0" dirty="0">
              <a:ln>
                <a:noFill/>
              </a:ln>
              <a:solidFill>
                <a:schemeClr val="tx1">
                  <a:lumMod val="65000"/>
                  <a:lumOff val="35000"/>
                </a:schemeClr>
              </a:solidFill>
              <a:effectLst/>
              <a:uLnTx/>
              <a:uFillTx/>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build="p"/>
      <p:bldP spid="11"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636" y="116632"/>
            <a:ext cx="5796644" cy="1143000"/>
          </a:xfrm>
        </p:spPr>
        <p:txBody>
          <a:bodyPr/>
          <a:lstStyle/>
          <a:p>
            <a:pPr algn="l"/>
            <a:r>
              <a:rPr lang="en-GB" b="1" dirty="0">
                <a:solidFill>
                  <a:srgbClr val="595959"/>
                </a:solidFill>
              </a:rPr>
              <a:t>Caesar Cipher 1</a:t>
            </a:r>
          </a:p>
        </p:txBody>
      </p:sp>
      <p:sp>
        <p:nvSpPr>
          <p:cNvPr id="3" name="Content Placeholder 2"/>
          <p:cNvSpPr>
            <a:spLocks noGrp="1"/>
          </p:cNvSpPr>
          <p:nvPr>
            <p:ph idx="1"/>
          </p:nvPr>
        </p:nvSpPr>
        <p:spPr>
          <a:xfrm>
            <a:off x="1331640" y="1412776"/>
            <a:ext cx="7797552" cy="1944216"/>
          </a:xfrm>
        </p:spPr>
        <p:txBody>
          <a:bodyPr>
            <a:noAutofit/>
          </a:bodyPr>
          <a:lstStyle/>
          <a:p>
            <a:r>
              <a:rPr lang="en-GB" sz="2800" dirty="0">
                <a:solidFill>
                  <a:srgbClr val="595959"/>
                </a:solidFill>
              </a:rPr>
              <a:t>Julias Caesar used this to send messages to his soldiers in battle</a:t>
            </a:r>
          </a:p>
          <a:p>
            <a:r>
              <a:rPr lang="en-GB" sz="2800" dirty="0">
                <a:solidFill>
                  <a:srgbClr val="595959"/>
                </a:solidFill>
              </a:rPr>
              <a:t>Substitution cipher:</a:t>
            </a:r>
          </a:p>
          <a:p>
            <a:pPr marL="457200" lvl="1" indent="0">
              <a:buNone/>
            </a:pPr>
            <a:r>
              <a:rPr lang="en-GB" dirty="0">
                <a:solidFill>
                  <a:srgbClr val="009FA5"/>
                </a:solidFill>
              </a:rPr>
              <a:t>shift the alphabet by 3 places</a:t>
            </a:r>
          </a:p>
        </p:txBody>
      </p:sp>
      <p:grpSp>
        <p:nvGrpSpPr>
          <p:cNvPr id="7" name="Group 39"/>
          <p:cNvGrpSpPr/>
          <p:nvPr/>
        </p:nvGrpSpPr>
        <p:grpSpPr>
          <a:xfrm>
            <a:off x="3358208" y="3284984"/>
            <a:ext cx="2952328" cy="523220"/>
            <a:chOff x="2915816" y="3284984"/>
            <a:chExt cx="2952328" cy="523220"/>
          </a:xfrm>
        </p:grpSpPr>
        <p:sp>
          <p:nvSpPr>
            <p:cNvPr id="5" name="Down Arrow 4"/>
            <p:cNvSpPr/>
            <p:nvPr/>
          </p:nvSpPr>
          <p:spPr>
            <a:xfrm rot="16200000">
              <a:off x="3599892" y="3320988"/>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Down Arrow 5"/>
            <p:cNvSpPr/>
            <p:nvPr/>
          </p:nvSpPr>
          <p:spPr>
            <a:xfrm rot="16200000">
              <a:off x="5544108" y="3320988"/>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2915816" y="3284984"/>
              <a:ext cx="504056" cy="523220"/>
            </a:xfrm>
            <a:prstGeom prst="rect">
              <a:avLst/>
            </a:prstGeom>
            <a:noFill/>
          </p:spPr>
          <p:txBody>
            <a:bodyPr wrap="square" rtlCol="0">
              <a:spAutoFit/>
            </a:bodyPr>
            <a:lstStyle/>
            <a:p>
              <a:r>
                <a:rPr lang="en-GB" sz="2800" dirty="0">
                  <a:solidFill>
                    <a:schemeClr val="accent1"/>
                  </a:solidFill>
                </a:rPr>
                <a:t>b</a:t>
              </a:r>
            </a:p>
          </p:txBody>
        </p:sp>
        <p:sp>
          <p:nvSpPr>
            <p:cNvPr id="13" name="TextBox 12"/>
            <p:cNvSpPr txBox="1"/>
            <p:nvPr/>
          </p:nvSpPr>
          <p:spPr>
            <a:xfrm>
              <a:off x="4860032" y="3284984"/>
              <a:ext cx="504056" cy="523220"/>
            </a:xfrm>
            <a:prstGeom prst="rect">
              <a:avLst/>
            </a:prstGeom>
            <a:noFill/>
          </p:spPr>
          <p:txBody>
            <a:bodyPr wrap="square" rtlCol="0">
              <a:spAutoFit/>
            </a:bodyPr>
            <a:lstStyle/>
            <a:p>
              <a:r>
                <a:rPr lang="en-GB" sz="2800" dirty="0">
                  <a:solidFill>
                    <a:schemeClr val="accent1"/>
                  </a:solidFill>
                </a:rPr>
                <a:t>c</a:t>
              </a:r>
            </a:p>
          </p:txBody>
        </p:sp>
      </p:grpSp>
      <p:grpSp>
        <p:nvGrpSpPr>
          <p:cNvPr id="10" name="Group 40"/>
          <p:cNvGrpSpPr/>
          <p:nvPr/>
        </p:nvGrpSpPr>
        <p:grpSpPr>
          <a:xfrm>
            <a:off x="1486000" y="3789040"/>
            <a:ext cx="1008112" cy="523220"/>
            <a:chOff x="1043608" y="3789040"/>
            <a:chExt cx="1008112" cy="523220"/>
          </a:xfrm>
        </p:grpSpPr>
        <p:sp>
          <p:nvSpPr>
            <p:cNvPr id="8" name="Down Arrow 7"/>
            <p:cNvSpPr/>
            <p:nvPr/>
          </p:nvSpPr>
          <p:spPr>
            <a:xfrm rot="16200000">
              <a:off x="1727684"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p:cNvSpPr txBox="1"/>
            <p:nvPr/>
          </p:nvSpPr>
          <p:spPr>
            <a:xfrm>
              <a:off x="1043608" y="3789040"/>
              <a:ext cx="504056" cy="523220"/>
            </a:xfrm>
            <a:prstGeom prst="rect">
              <a:avLst/>
            </a:prstGeom>
            <a:noFill/>
          </p:spPr>
          <p:txBody>
            <a:bodyPr wrap="square" rtlCol="0">
              <a:spAutoFit/>
            </a:bodyPr>
            <a:lstStyle/>
            <a:p>
              <a:r>
                <a:rPr lang="en-GB" sz="2800" dirty="0">
                  <a:solidFill>
                    <a:schemeClr val="accent1"/>
                  </a:solidFill>
                </a:rPr>
                <a:t>w</a:t>
              </a:r>
            </a:p>
          </p:txBody>
        </p:sp>
      </p:grpSp>
      <p:grpSp>
        <p:nvGrpSpPr>
          <p:cNvPr id="14" name="Group 41"/>
          <p:cNvGrpSpPr/>
          <p:nvPr/>
        </p:nvGrpSpPr>
        <p:grpSpPr>
          <a:xfrm>
            <a:off x="3358208" y="3789040"/>
            <a:ext cx="1008112" cy="523220"/>
            <a:chOff x="2915816" y="3789040"/>
            <a:chExt cx="1008112" cy="523220"/>
          </a:xfrm>
        </p:grpSpPr>
        <p:sp>
          <p:nvSpPr>
            <p:cNvPr id="9" name="Down Arrow 8"/>
            <p:cNvSpPr/>
            <p:nvPr/>
          </p:nvSpPr>
          <p:spPr>
            <a:xfrm rot="16200000">
              <a:off x="3599892"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TextBox 15"/>
            <p:cNvSpPr txBox="1"/>
            <p:nvPr/>
          </p:nvSpPr>
          <p:spPr>
            <a:xfrm>
              <a:off x="2915816" y="3789040"/>
              <a:ext cx="504056" cy="523220"/>
            </a:xfrm>
            <a:prstGeom prst="rect">
              <a:avLst/>
            </a:prstGeom>
            <a:noFill/>
          </p:spPr>
          <p:txBody>
            <a:bodyPr wrap="square" rtlCol="0">
              <a:spAutoFit/>
            </a:bodyPr>
            <a:lstStyle/>
            <a:p>
              <a:r>
                <a:rPr lang="en-GB" sz="2800" dirty="0">
                  <a:solidFill>
                    <a:schemeClr val="accent1"/>
                  </a:solidFill>
                </a:rPr>
                <a:t>x</a:t>
              </a:r>
            </a:p>
          </p:txBody>
        </p:sp>
      </p:grpSp>
      <p:grpSp>
        <p:nvGrpSpPr>
          <p:cNvPr id="19" name="Group 42"/>
          <p:cNvGrpSpPr/>
          <p:nvPr/>
        </p:nvGrpSpPr>
        <p:grpSpPr>
          <a:xfrm>
            <a:off x="5302424" y="3789040"/>
            <a:ext cx="2808312" cy="523220"/>
            <a:chOff x="4860032" y="3789040"/>
            <a:chExt cx="2808312" cy="523220"/>
          </a:xfrm>
        </p:grpSpPr>
        <p:sp>
          <p:nvSpPr>
            <p:cNvPr id="17" name="Down Arrow 16"/>
            <p:cNvSpPr/>
            <p:nvPr/>
          </p:nvSpPr>
          <p:spPr>
            <a:xfrm rot="16200000">
              <a:off x="5544108"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Down Arrow 17"/>
            <p:cNvSpPr/>
            <p:nvPr/>
          </p:nvSpPr>
          <p:spPr>
            <a:xfrm rot="16200000">
              <a:off x="7344308"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TextBox 19"/>
            <p:cNvSpPr txBox="1"/>
            <p:nvPr/>
          </p:nvSpPr>
          <p:spPr>
            <a:xfrm>
              <a:off x="4860032" y="3789040"/>
              <a:ext cx="504056" cy="523220"/>
            </a:xfrm>
            <a:prstGeom prst="rect">
              <a:avLst/>
            </a:prstGeom>
            <a:noFill/>
          </p:spPr>
          <p:txBody>
            <a:bodyPr wrap="square" rtlCol="0">
              <a:spAutoFit/>
            </a:bodyPr>
            <a:lstStyle/>
            <a:p>
              <a:r>
                <a:rPr lang="en-GB" sz="2800" dirty="0">
                  <a:solidFill>
                    <a:schemeClr val="accent1"/>
                  </a:solidFill>
                </a:rPr>
                <a:t>y</a:t>
              </a:r>
            </a:p>
          </p:txBody>
        </p:sp>
        <p:sp>
          <p:nvSpPr>
            <p:cNvPr id="21" name="TextBox 20"/>
            <p:cNvSpPr txBox="1"/>
            <p:nvPr/>
          </p:nvSpPr>
          <p:spPr>
            <a:xfrm>
              <a:off x="6660232" y="3789040"/>
              <a:ext cx="504056" cy="523220"/>
            </a:xfrm>
            <a:prstGeom prst="rect">
              <a:avLst/>
            </a:prstGeom>
            <a:noFill/>
          </p:spPr>
          <p:txBody>
            <a:bodyPr wrap="square" rtlCol="0">
              <a:spAutoFit/>
            </a:bodyPr>
            <a:lstStyle/>
            <a:p>
              <a:r>
                <a:rPr lang="en-GB" sz="2800" dirty="0">
                  <a:solidFill>
                    <a:schemeClr val="accent1"/>
                  </a:solidFill>
                </a:rPr>
                <a:t>z</a:t>
              </a:r>
            </a:p>
          </p:txBody>
        </p:sp>
      </p:grpSp>
      <p:grpSp>
        <p:nvGrpSpPr>
          <p:cNvPr id="25" name="Group 38"/>
          <p:cNvGrpSpPr/>
          <p:nvPr/>
        </p:nvGrpSpPr>
        <p:grpSpPr>
          <a:xfrm>
            <a:off x="1486000" y="3284984"/>
            <a:ext cx="1512168" cy="523220"/>
            <a:chOff x="1043608" y="3284984"/>
            <a:chExt cx="1512168" cy="523220"/>
          </a:xfrm>
        </p:grpSpPr>
        <p:sp>
          <p:nvSpPr>
            <p:cNvPr id="4" name="Down Arrow 3"/>
            <p:cNvSpPr/>
            <p:nvPr/>
          </p:nvSpPr>
          <p:spPr>
            <a:xfrm rot="16200000">
              <a:off x="1727684" y="3320988"/>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TextBox 10"/>
            <p:cNvSpPr txBox="1"/>
            <p:nvPr/>
          </p:nvSpPr>
          <p:spPr>
            <a:xfrm>
              <a:off x="1043608" y="3284984"/>
              <a:ext cx="504056" cy="523220"/>
            </a:xfrm>
            <a:prstGeom prst="rect">
              <a:avLst/>
            </a:prstGeom>
            <a:noFill/>
          </p:spPr>
          <p:txBody>
            <a:bodyPr wrap="square" rtlCol="0">
              <a:spAutoFit/>
            </a:bodyPr>
            <a:lstStyle/>
            <a:p>
              <a:r>
                <a:rPr lang="en-GB" sz="2800" dirty="0">
                  <a:solidFill>
                    <a:schemeClr val="accent1"/>
                  </a:solidFill>
                </a:rPr>
                <a:t>a</a:t>
              </a:r>
            </a:p>
          </p:txBody>
        </p:sp>
        <p:sp>
          <p:nvSpPr>
            <p:cNvPr id="22" name="TextBox 21"/>
            <p:cNvSpPr txBox="1"/>
            <p:nvPr/>
          </p:nvSpPr>
          <p:spPr>
            <a:xfrm>
              <a:off x="2051720" y="3284984"/>
              <a:ext cx="504056" cy="523220"/>
            </a:xfrm>
            <a:prstGeom prst="rect">
              <a:avLst/>
            </a:prstGeom>
            <a:noFill/>
          </p:spPr>
          <p:txBody>
            <a:bodyPr wrap="square" rtlCol="0">
              <a:spAutoFit/>
            </a:bodyPr>
            <a:lstStyle/>
            <a:p>
              <a:r>
                <a:rPr lang="en-GB" sz="2800" dirty="0">
                  <a:solidFill>
                    <a:schemeClr val="accent1"/>
                  </a:solidFill>
                </a:rPr>
                <a:t>D</a:t>
              </a:r>
            </a:p>
          </p:txBody>
        </p:sp>
      </p:grpSp>
      <p:sp>
        <p:nvSpPr>
          <p:cNvPr id="23" name="TextBox 22"/>
          <p:cNvSpPr txBox="1"/>
          <p:nvPr/>
        </p:nvSpPr>
        <p:spPr>
          <a:xfrm>
            <a:off x="4366320" y="3284984"/>
            <a:ext cx="504056" cy="523220"/>
          </a:xfrm>
          <a:prstGeom prst="rect">
            <a:avLst/>
          </a:prstGeom>
          <a:noFill/>
        </p:spPr>
        <p:txBody>
          <a:bodyPr wrap="square" rtlCol="0">
            <a:spAutoFit/>
          </a:bodyPr>
          <a:lstStyle/>
          <a:p>
            <a:r>
              <a:rPr lang="en-GB" sz="2800" dirty="0">
                <a:solidFill>
                  <a:schemeClr val="accent1"/>
                </a:solidFill>
              </a:rPr>
              <a:t>E</a:t>
            </a:r>
          </a:p>
        </p:txBody>
      </p:sp>
      <p:sp>
        <p:nvSpPr>
          <p:cNvPr id="24" name="TextBox 23"/>
          <p:cNvSpPr txBox="1"/>
          <p:nvPr/>
        </p:nvSpPr>
        <p:spPr>
          <a:xfrm>
            <a:off x="6310536" y="3284984"/>
            <a:ext cx="504056" cy="523220"/>
          </a:xfrm>
          <a:prstGeom prst="rect">
            <a:avLst/>
          </a:prstGeom>
          <a:noFill/>
        </p:spPr>
        <p:txBody>
          <a:bodyPr wrap="square" rtlCol="0">
            <a:spAutoFit/>
          </a:bodyPr>
          <a:lstStyle/>
          <a:p>
            <a:r>
              <a:rPr lang="en-GB" sz="2800" dirty="0">
                <a:solidFill>
                  <a:schemeClr val="accent1"/>
                </a:solidFill>
              </a:rPr>
              <a:t>F</a:t>
            </a:r>
          </a:p>
        </p:txBody>
      </p:sp>
      <p:sp>
        <p:nvSpPr>
          <p:cNvPr id="26" name="TextBox 25"/>
          <p:cNvSpPr txBox="1"/>
          <p:nvPr/>
        </p:nvSpPr>
        <p:spPr>
          <a:xfrm>
            <a:off x="2494112" y="3789040"/>
            <a:ext cx="504056" cy="523220"/>
          </a:xfrm>
          <a:prstGeom prst="rect">
            <a:avLst/>
          </a:prstGeom>
          <a:noFill/>
        </p:spPr>
        <p:txBody>
          <a:bodyPr wrap="square" rtlCol="0">
            <a:spAutoFit/>
          </a:bodyPr>
          <a:lstStyle/>
          <a:p>
            <a:r>
              <a:rPr lang="en-GB" sz="2800" dirty="0">
                <a:solidFill>
                  <a:schemeClr val="accent1"/>
                </a:solidFill>
              </a:rPr>
              <a:t>Z</a:t>
            </a:r>
          </a:p>
        </p:txBody>
      </p:sp>
      <p:sp>
        <p:nvSpPr>
          <p:cNvPr id="27" name="TextBox 26"/>
          <p:cNvSpPr txBox="1"/>
          <p:nvPr/>
        </p:nvSpPr>
        <p:spPr>
          <a:xfrm>
            <a:off x="4366320" y="3789040"/>
            <a:ext cx="504056" cy="523220"/>
          </a:xfrm>
          <a:prstGeom prst="rect">
            <a:avLst/>
          </a:prstGeom>
          <a:noFill/>
        </p:spPr>
        <p:txBody>
          <a:bodyPr wrap="square" rtlCol="0">
            <a:spAutoFit/>
          </a:bodyPr>
          <a:lstStyle/>
          <a:p>
            <a:r>
              <a:rPr lang="en-GB" sz="2800" dirty="0">
                <a:solidFill>
                  <a:schemeClr val="accent1"/>
                </a:solidFill>
              </a:rPr>
              <a:t>A</a:t>
            </a:r>
          </a:p>
        </p:txBody>
      </p:sp>
      <p:sp>
        <p:nvSpPr>
          <p:cNvPr id="28" name="TextBox 27"/>
          <p:cNvSpPr txBox="1"/>
          <p:nvPr/>
        </p:nvSpPr>
        <p:spPr>
          <a:xfrm>
            <a:off x="6310536" y="3789040"/>
            <a:ext cx="504056" cy="523220"/>
          </a:xfrm>
          <a:prstGeom prst="rect">
            <a:avLst/>
          </a:prstGeom>
          <a:noFill/>
        </p:spPr>
        <p:txBody>
          <a:bodyPr wrap="square" rtlCol="0">
            <a:spAutoFit/>
          </a:bodyPr>
          <a:lstStyle/>
          <a:p>
            <a:r>
              <a:rPr lang="en-GB" sz="2800" dirty="0">
                <a:solidFill>
                  <a:schemeClr val="accent1"/>
                </a:solidFill>
              </a:rPr>
              <a:t>B</a:t>
            </a:r>
          </a:p>
        </p:txBody>
      </p:sp>
      <p:sp>
        <p:nvSpPr>
          <p:cNvPr id="29" name="TextBox 28"/>
          <p:cNvSpPr txBox="1"/>
          <p:nvPr/>
        </p:nvSpPr>
        <p:spPr>
          <a:xfrm>
            <a:off x="8110736" y="3789040"/>
            <a:ext cx="504056" cy="523220"/>
          </a:xfrm>
          <a:prstGeom prst="rect">
            <a:avLst/>
          </a:prstGeom>
          <a:noFill/>
        </p:spPr>
        <p:txBody>
          <a:bodyPr wrap="square" rtlCol="0">
            <a:spAutoFit/>
          </a:bodyPr>
          <a:lstStyle/>
          <a:p>
            <a:r>
              <a:rPr lang="en-GB" sz="2800" dirty="0">
                <a:solidFill>
                  <a:schemeClr val="accent1"/>
                </a:solidFill>
              </a:rPr>
              <a:t>C</a:t>
            </a:r>
          </a:p>
        </p:txBody>
      </p:sp>
      <p:graphicFrame>
        <p:nvGraphicFramePr>
          <p:cNvPr id="38" name="Table 37"/>
          <p:cNvGraphicFramePr>
            <a:graphicFrameLocks noGrp="1"/>
          </p:cNvGraphicFramePr>
          <p:nvPr>
            <p:extLst>
              <p:ext uri="{D42A27DB-BD31-4B8C-83A1-F6EECF244321}">
                <p14:modId xmlns:p14="http://schemas.microsoft.com/office/powerpoint/2010/main" val="722206770"/>
              </p:ext>
            </p:extLst>
          </p:nvPr>
        </p:nvGraphicFramePr>
        <p:xfrm>
          <a:off x="395536" y="5013176"/>
          <a:ext cx="8496956" cy="792088"/>
        </p:xfrm>
        <a:graphic>
          <a:graphicData uri="http://schemas.openxmlformats.org/drawingml/2006/table">
            <a:tbl>
              <a:tblPr firstRow="1" bandRow="1">
                <a:tableStyleId>{5C22544A-7EE6-4342-B048-85BDC9FD1C3A}</a:tableStyleId>
              </a:tblPr>
              <a:tblGrid>
                <a:gridCol w="326806">
                  <a:extLst>
                    <a:ext uri="{9D8B030D-6E8A-4147-A177-3AD203B41FA5}">
                      <a16:colId xmlns:a16="http://schemas.microsoft.com/office/drawing/2014/main" val="20000"/>
                    </a:ext>
                  </a:extLst>
                </a:gridCol>
                <a:gridCol w="326806">
                  <a:extLst>
                    <a:ext uri="{9D8B030D-6E8A-4147-A177-3AD203B41FA5}">
                      <a16:colId xmlns:a16="http://schemas.microsoft.com/office/drawing/2014/main" val="20001"/>
                    </a:ext>
                  </a:extLst>
                </a:gridCol>
                <a:gridCol w="326806">
                  <a:extLst>
                    <a:ext uri="{9D8B030D-6E8A-4147-A177-3AD203B41FA5}">
                      <a16:colId xmlns:a16="http://schemas.microsoft.com/office/drawing/2014/main" val="20002"/>
                    </a:ext>
                  </a:extLst>
                </a:gridCol>
                <a:gridCol w="326806">
                  <a:extLst>
                    <a:ext uri="{9D8B030D-6E8A-4147-A177-3AD203B41FA5}">
                      <a16:colId xmlns:a16="http://schemas.microsoft.com/office/drawing/2014/main" val="20003"/>
                    </a:ext>
                  </a:extLst>
                </a:gridCol>
                <a:gridCol w="326806">
                  <a:extLst>
                    <a:ext uri="{9D8B030D-6E8A-4147-A177-3AD203B41FA5}">
                      <a16:colId xmlns:a16="http://schemas.microsoft.com/office/drawing/2014/main" val="20004"/>
                    </a:ext>
                  </a:extLst>
                </a:gridCol>
                <a:gridCol w="326806">
                  <a:extLst>
                    <a:ext uri="{9D8B030D-6E8A-4147-A177-3AD203B41FA5}">
                      <a16:colId xmlns:a16="http://schemas.microsoft.com/office/drawing/2014/main" val="20005"/>
                    </a:ext>
                  </a:extLst>
                </a:gridCol>
                <a:gridCol w="326806">
                  <a:extLst>
                    <a:ext uri="{9D8B030D-6E8A-4147-A177-3AD203B41FA5}">
                      <a16:colId xmlns:a16="http://schemas.microsoft.com/office/drawing/2014/main" val="20006"/>
                    </a:ext>
                  </a:extLst>
                </a:gridCol>
                <a:gridCol w="326806">
                  <a:extLst>
                    <a:ext uri="{9D8B030D-6E8A-4147-A177-3AD203B41FA5}">
                      <a16:colId xmlns:a16="http://schemas.microsoft.com/office/drawing/2014/main" val="20007"/>
                    </a:ext>
                  </a:extLst>
                </a:gridCol>
                <a:gridCol w="326806">
                  <a:extLst>
                    <a:ext uri="{9D8B030D-6E8A-4147-A177-3AD203B41FA5}">
                      <a16:colId xmlns:a16="http://schemas.microsoft.com/office/drawing/2014/main" val="20008"/>
                    </a:ext>
                  </a:extLst>
                </a:gridCol>
                <a:gridCol w="326806">
                  <a:extLst>
                    <a:ext uri="{9D8B030D-6E8A-4147-A177-3AD203B41FA5}">
                      <a16:colId xmlns:a16="http://schemas.microsoft.com/office/drawing/2014/main" val="20009"/>
                    </a:ext>
                  </a:extLst>
                </a:gridCol>
                <a:gridCol w="326806">
                  <a:extLst>
                    <a:ext uri="{9D8B030D-6E8A-4147-A177-3AD203B41FA5}">
                      <a16:colId xmlns:a16="http://schemas.microsoft.com/office/drawing/2014/main" val="20010"/>
                    </a:ext>
                  </a:extLst>
                </a:gridCol>
                <a:gridCol w="326806">
                  <a:extLst>
                    <a:ext uri="{9D8B030D-6E8A-4147-A177-3AD203B41FA5}">
                      <a16:colId xmlns:a16="http://schemas.microsoft.com/office/drawing/2014/main" val="20011"/>
                    </a:ext>
                  </a:extLst>
                </a:gridCol>
                <a:gridCol w="326806">
                  <a:extLst>
                    <a:ext uri="{9D8B030D-6E8A-4147-A177-3AD203B41FA5}">
                      <a16:colId xmlns:a16="http://schemas.microsoft.com/office/drawing/2014/main" val="20012"/>
                    </a:ext>
                  </a:extLst>
                </a:gridCol>
                <a:gridCol w="326806">
                  <a:extLst>
                    <a:ext uri="{9D8B030D-6E8A-4147-A177-3AD203B41FA5}">
                      <a16:colId xmlns:a16="http://schemas.microsoft.com/office/drawing/2014/main" val="20013"/>
                    </a:ext>
                  </a:extLst>
                </a:gridCol>
                <a:gridCol w="326806">
                  <a:extLst>
                    <a:ext uri="{9D8B030D-6E8A-4147-A177-3AD203B41FA5}">
                      <a16:colId xmlns:a16="http://schemas.microsoft.com/office/drawing/2014/main" val="20014"/>
                    </a:ext>
                  </a:extLst>
                </a:gridCol>
                <a:gridCol w="326806">
                  <a:extLst>
                    <a:ext uri="{9D8B030D-6E8A-4147-A177-3AD203B41FA5}">
                      <a16:colId xmlns:a16="http://schemas.microsoft.com/office/drawing/2014/main" val="20015"/>
                    </a:ext>
                  </a:extLst>
                </a:gridCol>
                <a:gridCol w="326806">
                  <a:extLst>
                    <a:ext uri="{9D8B030D-6E8A-4147-A177-3AD203B41FA5}">
                      <a16:colId xmlns:a16="http://schemas.microsoft.com/office/drawing/2014/main" val="20016"/>
                    </a:ext>
                  </a:extLst>
                </a:gridCol>
                <a:gridCol w="326806">
                  <a:extLst>
                    <a:ext uri="{9D8B030D-6E8A-4147-A177-3AD203B41FA5}">
                      <a16:colId xmlns:a16="http://schemas.microsoft.com/office/drawing/2014/main" val="20017"/>
                    </a:ext>
                  </a:extLst>
                </a:gridCol>
                <a:gridCol w="326806">
                  <a:extLst>
                    <a:ext uri="{9D8B030D-6E8A-4147-A177-3AD203B41FA5}">
                      <a16:colId xmlns:a16="http://schemas.microsoft.com/office/drawing/2014/main" val="20018"/>
                    </a:ext>
                  </a:extLst>
                </a:gridCol>
                <a:gridCol w="326806">
                  <a:extLst>
                    <a:ext uri="{9D8B030D-6E8A-4147-A177-3AD203B41FA5}">
                      <a16:colId xmlns:a16="http://schemas.microsoft.com/office/drawing/2014/main" val="20019"/>
                    </a:ext>
                  </a:extLst>
                </a:gridCol>
                <a:gridCol w="326806">
                  <a:extLst>
                    <a:ext uri="{9D8B030D-6E8A-4147-A177-3AD203B41FA5}">
                      <a16:colId xmlns:a16="http://schemas.microsoft.com/office/drawing/2014/main" val="20020"/>
                    </a:ext>
                  </a:extLst>
                </a:gridCol>
                <a:gridCol w="326806">
                  <a:extLst>
                    <a:ext uri="{9D8B030D-6E8A-4147-A177-3AD203B41FA5}">
                      <a16:colId xmlns:a16="http://schemas.microsoft.com/office/drawing/2014/main" val="20021"/>
                    </a:ext>
                  </a:extLst>
                </a:gridCol>
                <a:gridCol w="326806">
                  <a:extLst>
                    <a:ext uri="{9D8B030D-6E8A-4147-A177-3AD203B41FA5}">
                      <a16:colId xmlns:a16="http://schemas.microsoft.com/office/drawing/2014/main" val="20022"/>
                    </a:ext>
                  </a:extLst>
                </a:gridCol>
                <a:gridCol w="326806">
                  <a:extLst>
                    <a:ext uri="{9D8B030D-6E8A-4147-A177-3AD203B41FA5}">
                      <a16:colId xmlns:a16="http://schemas.microsoft.com/office/drawing/2014/main" val="20023"/>
                    </a:ext>
                  </a:extLst>
                </a:gridCol>
                <a:gridCol w="326806">
                  <a:extLst>
                    <a:ext uri="{9D8B030D-6E8A-4147-A177-3AD203B41FA5}">
                      <a16:colId xmlns:a16="http://schemas.microsoft.com/office/drawing/2014/main" val="20024"/>
                    </a:ext>
                  </a:extLst>
                </a:gridCol>
                <a:gridCol w="326806">
                  <a:extLst>
                    <a:ext uri="{9D8B030D-6E8A-4147-A177-3AD203B41FA5}">
                      <a16:colId xmlns:a16="http://schemas.microsoft.com/office/drawing/2014/main" val="20025"/>
                    </a:ext>
                  </a:extLst>
                </a:gridCol>
              </a:tblGrid>
              <a:tr h="360040">
                <a:tc>
                  <a:txBody>
                    <a:bodyPr/>
                    <a:lstStyle/>
                    <a:p>
                      <a:pPr algn="ctr"/>
                      <a:r>
                        <a:rPr lang="en-GB" b="0" dirty="0">
                          <a:solidFill>
                            <a:srgbClr val="595959"/>
                          </a:solidFill>
                        </a:rPr>
                        <a:t>a</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b</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c</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d</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e</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f</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g</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h</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i</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j</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k</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l</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m</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n</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o</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p</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q</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r</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s</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t</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u</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v</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w</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x</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y</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z</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32048">
                <a:tc>
                  <a:txBody>
                    <a:bodyPr/>
                    <a:lstStyle/>
                    <a:p>
                      <a:pPr algn="ctr"/>
                      <a:r>
                        <a:rPr lang="en-GB" b="0" dirty="0">
                          <a:solidFill>
                            <a:srgbClr val="595959"/>
                          </a:solidFill>
                        </a:rPr>
                        <a:t>D</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E</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F</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G</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H</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I</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J</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K</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L</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M</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N</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O</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P</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Q</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R</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S</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T</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U</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V</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W</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X</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Y</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Z</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A</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B</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C</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sp>
        <p:nvSpPr>
          <p:cNvPr id="49" name="Rectangle 48"/>
          <p:cNvSpPr/>
          <p:nvPr/>
        </p:nvSpPr>
        <p:spPr>
          <a:xfrm>
            <a:off x="395536" y="5373216"/>
            <a:ext cx="849694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Curved Up Arrow 49"/>
          <p:cNvSpPr/>
          <p:nvPr/>
        </p:nvSpPr>
        <p:spPr>
          <a:xfrm rot="5400000">
            <a:off x="71500" y="5337212"/>
            <a:ext cx="432048" cy="21602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nvGrpSpPr>
          <p:cNvPr id="30" name="Group 53"/>
          <p:cNvGrpSpPr/>
          <p:nvPr/>
        </p:nvGrpSpPr>
        <p:grpSpPr>
          <a:xfrm>
            <a:off x="467544" y="4437112"/>
            <a:ext cx="432048" cy="576064"/>
            <a:chOff x="467544" y="4653136"/>
            <a:chExt cx="432048" cy="576064"/>
          </a:xfrm>
        </p:grpSpPr>
        <p:sp>
          <p:nvSpPr>
            <p:cNvPr id="37" name="Curved Up Arrow 36"/>
            <p:cNvSpPr/>
            <p:nvPr/>
          </p:nvSpPr>
          <p:spPr>
            <a:xfrm flipV="1">
              <a:off x="467544" y="5013176"/>
              <a:ext cx="432048" cy="21602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1" name="TextBox 50"/>
            <p:cNvSpPr txBox="1"/>
            <p:nvPr/>
          </p:nvSpPr>
          <p:spPr>
            <a:xfrm>
              <a:off x="539552" y="4653136"/>
              <a:ext cx="288032" cy="369332"/>
            </a:xfrm>
            <a:prstGeom prst="rect">
              <a:avLst/>
            </a:prstGeom>
            <a:noFill/>
          </p:spPr>
          <p:txBody>
            <a:bodyPr wrap="square" rtlCol="0">
              <a:spAutoFit/>
            </a:bodyPr>
            <a:lstStyle/>
            <a:p>
              <a:pPr algn="ctr"/>
              <a:r>
                <a:rPr lang="en-GB" dirty="0">
                  <a:solidFill>
                    <a:schemeClr val="accent1"/>
                  </a:solidFill>
                </a:rPr>
                <a:t>1</a:t>
              </a:r>
            </a:p>
          </p:txBody>
        </p:sp>
      </p:grpSp>
      <p:grpSp>
        <p:nvGrpSpPr>
          <p:cNvPr id="31" name="Group 54"/>
          <p:cNvGrpSpPr/>
          <p:nvPr/>
        </p:nvGrpSpPr>
        <p:grpSpPr>
          <a:xfrm>
            <a:off x="827584" y="4437112"/>
            <a:ext cx="360040" cy="576064"/>
            <a:chOff x="827584" y="4653136"/>
            <a:chExt cx="360040" cy="576064"/>
          </a:xfrm>
        </p:grpSpPr>
        <p:sp>
          <p:nvSpPr>
            <p:cNvPr id="44" name="Curved Up Arrow 43"/>
            <p:cNvSpPr/>
            <p:nvPr/>
          </p:nvSpPr>
          <p:spPr>
            <a:xfrm flipV="1">
              <a:off x="827584" y="5013176"/>
              <a:ext cx="360040" cy="21602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2" name="TextBox 51"/>
            <p:cNvSpPr txBox="1"/>
            <p:nvPr/>
          </p:nvSpPr>
          <p:spPr>
            <a:xfrm>
              <a:off x="827584" y="4653136"/>
              <a:ext cx="288032" cy="369332"/>
            </a:xfrm>
            <a:prstGeom prst="rect">
              <a:avLst/>
            </a:prstGeom>
            <a:noFill/>
          </p:spPr>
          <p:txBody>
            <a:bodyPr wrap="square" rtlCol="0">
              <a:spAutoFit/>
            </a:bodyPr>
            <a:lstStyle/>
            <a:p>
              <a:pPr algn="ctr"/>
              <a:r>
                <a:rPr lang="en-GB" dirty="0">
                  <a:solidFill>
                    <a:schemeClr val="accent1"/>
                  </a:solidFill>
                </a:rPr>
                <a:t>2</a:t>
              </a:r>
            </a:p>
          </p:txBody>
        </p:sp>
      </p:grpSp>
      <p:grpSp>
        <p:nvGrpSpPr>
          <p:cNvPr id="32" name="Group 55"/>
          <p:cNvGrpSpPr/>
          <p:nvPr/>
        </p:nvGrpSpPr>
        <p:grpSpPr>
          <a:xfrm>
            <a:off x="1115616" y="4437112"/>
            <a:ext cx="432048" cy="576064"/>
            <a:chOff x="1115616" y="4653136"/>
            <a:chExt cx="432048" cy="576064"/>
          </a:xfrm>
        </p:grpSpPr>
        <p:sp>
          <p:nvSpPr>
            <p:cNvPr id="45" name="Curved Up Arrow 44"/>
            <p:cNvSpPr/>
            <p:nvPr/>
          </p:nvSpPr>
          <p:spPr>
            <a:xfrm flipV="1">
              <a:off x="1115616" y="5013176"/>
              <a:ext cx="432048" cy="21602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3" name="TextBox 52"/>
            <p:cNvSpPr txBox="1"/>
            <p:nvPr/>
          </p:nvSpPr>
          <p:spPr>
            <a:xfrm>
              <a:off x="1187624" y="4653136"/>
              <a:ext cx="288032" cy="369332"/>
            </a:xfrm>
            <a:prstGeom prst="rect">
              <a:avLst/>
            </a:prstGeom>
            <a:noFill/>
          </p:spPr>
          <p:txBody>
            <a:bodyPr wrap="square" rtlCol="0">
              <a:spAutoFit/>
            </a:bodyPr>
            <a:lstStyle/>
            <a:p>
              <a:pPr algn="ctr"/>
              <a:r>
                <a:rPr lang="en-GB" dirty="0">
                  <a:solidFill>
                    <a:schemeClr val="accent1"/>
                  </a:solidFill>
                </a:rPr>
                <a:t>3</a:t>
              </a:r>
            </a:p>
          </p:txBody>
        </p:sp>
      </p:grpSp>
      <p:sp>
        <p:nvSpPr>
          <p:cNvPr id="57" name="Rectangle 56"/>
          <p:cNvSpPr/>
          <p:nvPr/>
        </p:nvSpPr>
        <p:spPr>
          <a:xfrm>
            <a:off x="683568" y="5373216"/>
            <a:ext cx="820891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3502224" y="4312260"/>
            <a:ext cx="2736304" cy="461665"/>
          </a:xfrm>
          <a:prstGeom prst="rect">
            <a:avLst/>
          </a:prstGeom>
        </p:spPr>
        <p:txBody>
          <a:bodyPr wrap="square">
            <a:spAutoFit/>
          </a:bodyPr>
          <a:lstStyle/>
          <a:p>
            <a:pPr algn="ctr"/>
            <a:r>
              <a:rPr lang="en-GB" sz="2400" dirty="0">
                <a:solidFill>
                  <a:srgbClr val="7030A0"/>
                </a:solidFill>
              </a:rPr>
              <a:t>The </a:t>
            </a:r>
            <a:r>
              <a:rPr lang="en-GB" sz="2400" b="1" dirty="0">
                <a:solidFill>
                  <a:srgbClr val="7030A0"/>
                </a:solidFill>
              </a:rPr>
              <a:t>key</a:t>
            </a:r>
            <a:r>
              <a:rPr lang="en-GB" sz="2400" dirty="0">
                <a:solidFill>
                  <a:srgbClr val="7030A0"/>
                </a:solidFill>
              </a:rPr>
              <a:t> is </a:t>
            </a:r>
            <a:r>
              <a:rPr lang="en-GB" sz="2400" b="1" dirty="0">
                <a:solidFill>
                  <a:srgbClr val="7030A0"/>
                </a:solidFill>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49"/>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30"/>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31"/>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32"/>
                                        </p:tgtEl>
                                        <p:attrNameLst>
                                          <p:attrName>style.visibility</p:attrName>
                                        </p:attrNameLst>
                                      </p:cBhvr>
                                      <p:to>
                                        <p:strVal val="hidden"/>
                                      </p:to>
                                    </p:set>
                                  </p:childTnLst>
                                </p:cTn>
                              </p:par>
                              <p:par>
                                <p:cTn id="45" presetID="1" presetClass="entr" presetSubtype="0" fill="hold" nodeType="with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14"/>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28"/>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9"/>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xit" presetSubtype="0" fill="hold" grpId="1" nodeType="clickEffect">
                                  <p:stCondLst>
                                    <p:cond delay="0"/>
                                  </p:stCondLst>
                                  <p:childTnLst>
                                    <p:set>
                                      <p:cBhvr>
                                        <p:cTn id="90" dur="1" fill="hold">
                                          <p:stCondLst>
                                            <p:cond delay="0"/>
                                          </p:stCondLst>
                                        </p:cTn>
                                        <p:tgtEl>
                                          <p:spTgt spid="57"/>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p:bldP spid="24" grpId="0"/>
      <p:bldP spid="26" grpId="0"/>
      <p:bldP spid="27" grpId="0"/>
      <p:bldP spid="28" grpId="0"/>
      <p:bldP spid="29" grpId="0"/>
      <p:bldP spid="49" grpId="0" animBg="1"/>
      <p:bldP spid="49" grpId="1" animBg="1"/>
      <p:bldP spid="50" grpId="0" animBg="1"/>
      <p:bldP spid="57" grpId="0" animBg="1"/>
      <p:bldP spid="57" grpId="1" animBg="1"/>
      <p:bldP spid="4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1296" y="125760"/>
            <a:ext cx="5770984" cy="1143000"/>
          </a:xfrm>
        </p:spPr>
        <p:txBody>
          <a:bodyPr/>
          <a:lstStyle/>
          <a:p>
            <a:pPr algn="l"/>
            <a:r>
              <a:rPr lang="en-GB" b="1" dirty="0">
                <a:solidFill>
                  <a:srgbClr val="595959"/>
                </a:solidFill>
              </a:rPr>
              <a:t>Caesar Cipher 2</a:t>
            </a:r>
          </a:p>
        </p:txBody>
      </p:sp>
      <p:grpSp>
        <p:nvGrpSpPr>
          <p:cNvPr id="3" name="Group 35"/>
          <p:cNvGrpSpPr/>
          <p:nvPr/>
        </p:nvGrpSpPr>
        <p:grpSpPr>
          <a:xfrm>
            <a:off x="1259632" y="5202778"/>
            <a:ext cx="6769042" cy="576064"/>
            <a:chOff x="395536" y="5373216"/>
            <a:chExt cx="6840760" cy="576064"/>
          </a:xfrm>
        </p:grpSpPr>
        <p:sp>
          <p:nvSpPr>
            <p:cNvPr id="31" name="TextBox 30"/>
            <p:cNvSpPr txBox="1"/>
            <p:nvPr/>
          </p:nvSpPr>
          <p:spPr>
            <a:xfrm>
              <a:off x="395536" y="5373216"/>
              <a:ext cx="3168352" cy="523220"/>
            </a:xfrm>
            <a:prstGeom prst="rect">
              <a:avLst/>
            </a:prstGeom>
            <a:noFill/>
          </p:spPr>
          <p:txBody>
            <a:bodyPr wrap="square" rtlCol="0">
              <a:spAutoFit/>
            </a:bodyPr>
            <a:lstStyle/>
            <a:p>
              <a:pPr algn="ctr"/>
              <a:r>
                <a:rPr lang="en-GB" sz="2800" dirty="0">
                  <a:solidFill>
                    <a:schemeClr val="accent3">
                      <a:lumMod val="75000"/>
                    </a:schemeClr>
                  </a:solidFill>
                </a:rPr>
                <a:t>UHWUHDW</a:t>
              </a:r>
            </a:p>
          </p:txBody>
        </p:sp>
        <p:cxnSp>
          <p:nvCxnSpPr>
            <p:cNvPr id="34" name="Straight Connector 33"/>
            <p:cNvCxnSpPr/>
            <p:nvPr/>
          </p:nvCxnSpPr>
          <p:spPr>
            <a:xfrm>
              <a:off x="4283968" y="5949280"/>
              <a:ext cx="2952328" cy="0"/>
            </a:xfrm>
            <a:prstGeom prst="line">
              <a:avLst/>
            </a:prstGeom>
            <a:ln>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5" name="Down Arrow 34"/>
            <p:cNvSpPr/>
            <p:nvPr/>
          </p:nvSpPr>
          <p:spPr>
            <a:xfrm rot="16200000">
              <a:off x="3743908" y="5409220"/>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grpSp>
      <p:sp>
        <p:nvSpPr>
          <p:cNvPr id="37" name="TextBox 36"/>
          <p:cNvSpPr txBox="1"/>
          <p:nvPr/>
        </p:nvSpPr>
        <p:spPr>
          <a:xfrm>
            <a:off x="5142924" y="5202778"/>
            <a:ext cx="2850123" cy="523220"/>
          </a:xfrm>
          <a:prstGeom prst="rect">
            <a:avLst/>
          </a:prstGeom>
          <a:noFill/>
        </p:spPr>
        <p:txBody>
          <a:bodyPr wrap="square" rtlCol="0">
            <a:spAutoFit/>
          </a:bodyPr>
          <a:lstStyle/>
          <a:p>
            <a:pPr algn="ctr"/>
            <a:r>
              <a:rPr lang="en-GB" sz="2800" dirty="0">
                <a:solidFill>
                  <a:schemeClr val="accent3">
                    <a:lumMod val="75000"/>
                  </a:schemeClr>
                </a:solidFill>
              </a:rPr>
              <a:t>retreat</a:t>
            </a:r>
          </a:p>
        </p:txBody>
      </p:sp>
      <p:sp>
        <p:nvSpPr>
          <p:cNvPr id="40" name="Content Placeholder 2"/>
          <p:cNvSpPr>
            <a:spLocks noGrp="1"/>
          </p:cNvSpPr>
          <p:nvPr>
            <p:ph idx="1"/>
          </p:nvPr>
        </p:nvSpPr>
        <p:spPr>
          <a:xfrm>
            <a:off x="1238944" y="1124744"/>
            <a:ext cx="8229600" cy="576064"/>
          </a:xfrm>
        </p:spPr>
        <p:txBody>
          <a:bodyPr>
            <a:normAutofit/>
          </a:bodyPr>
          <a:lstStyle/>
          <a:p>
            <a:pPr>
              <a:buNone/>
            </a:pPr>
            <a:r>
              <a:rPr lang="en-GB" sz="2800" dirty="0">
                <a:solidFill>
                  <a:schemeClr val="accent1"/>
                </a:solidFill>
              </a:rPr>
              <a:t>Encryption: forward 3 places</a:t>
            </a:r>
          </a:p>
        </p:txBody>
      </p:sp>
      <p:sp>
        <p:nvSpPr>
          <p:cNvPr id="44" name="TextBox 43"/>
          <p:cNvSpPr txBox="1"/>
          <p:nvPr/>
        </p:nvSpPr>
        <p:spPr>
          <a:xfrm>
            <a:off x="2771800" y="4588223"/>
            <a:ext cx="504056" cy="523220"/>
          </a:xfrm>
          <a:prstGeom prst="rect">
            <a:avLst/>
          </a:prstGeom>
          <a:noFill/>
        </p:spPr>
        <p:txBody>
          <a:bodyPr wrap="square" rtlCol="0">
            <a:spAutoFit/>
          </a:bodyPr>
          <a:lstStyle/>
          <a:p>
            <a:r>
              <a:rPr lang="en-GB" sz="2800" dirty="0">
                <a:solidFill>
                  <a:schemeClr val="accent3">
                    <a:lumMod val="75000"/>
                  </a:schemeClr>
                </a:solidFill>
              </a:rPr>
              <a:t>b</a:t>
            </a:r>
          </a:p>
        </p:txBody>
      </p:sp>
      <p:sp>
        <p:nvSpPr>
          <p:cNvPr id="48" name="TextBox 47"/>
          <p:cNvSpPr txBox="1"/>
          <p:nvPr/>
        </p:nvSpPr>
        <p:spPr>
          <a:xfrm>
            <a:off x="4211960" y="4588223"/>
            <a:ext cx="504056" cy="523220"/>
          </a:xfrm>
          <a:prstGeom prst="rect">
            <a:avLst/>
          </a:prstGeom>
          <a:noFill/>
        </p:spPr>
        <p:txBody>
          <a:bodyPr wrap="square" rtlCol="0">
            <a:spAutoFit/>
          </a:bodyPr>
          <a:lstStyle/>
          <a:p>
            <a:r>
              <a:rPr lang="en-GB" sz="2800" dirty="0">
                <a:solidFill>
                  <a:schemeClr val="accent3">
                    <a:lumMod val="75000"/>
                  </a:schemeClr>
                </a:solidFill>
              </a:rPr>
              <a:t>w</a:t>
            </a:r>
          </a:p>
        </p:txBody>
      </p:sp>
      <p:sp>
        <p:nvSpPr>
          <p:cNvPr id="51" name="TextBox 50"/>
          <p:cNvSpPr txBox="1"/>
          <p:nvPr/>
        </p:nvSpPr>
        <p:spPr>
          <a:xfrm>
            <a:off x="5940152" y="4588223"/>
            <a:ext cx="504056" cy="523220"/>
          </a:xfrm>
          <a:prstGeom prst="rect">
            <a:avLst/>
          </a:prstGeom>
          <a:noFill/>
        </p:spPr>
        <p:txBody>
          <a:bodyPr wrap="square" rtlCol="0">
            <a:spAutoFit/>
          </a:bodyPr>
          <a:lstStyle/>
          <a:p>
            <a:r>
              <a:rPr lang="en-GB" sz="2800" dirty="0">
                <a:solidFill>
                  <a:schemeClr val="accent3">
                    <a:lumMod val="75000"/>
                  </a:schemeClr>
                </a:solidFill>
              </a:rPr>
              <a:t>x</a:t>
            </a:r>
          </a:p>
        </p:txBody>
      </p:sp>
      <p:sp>
        <p:nvSpPr>
          <p:cNvPr id="55" name="TextBox 54"/>
          <p:cNvSpPr txBox="1"/>
          <p:nvPr/>
        </p:nvSpPr>
        <p:spPr>
          <a:xfrm>
            <a:off x="7524328" y="4588223"/>
            <a:ext cx="504056" cy="523220"/>
          </a:xfrm>
          <a:prstGeom prst="rect">
            <a:avLst/>
          </a:prstGeom>
          <a:noFill/>
        </p:spPr>
        <p:txBody>
          <a:bodyPr wrap="square" rtlCol="0">
            <a:spAutoFit/>
          </a:bodyPr>
          <a:lstStyle/>
          <a:p>
            <a:r>
              <a:rPr lang="en-GB" sz="2800" dirty="0">
                <a:solidFill>
                  <a:schemeClr val="accent3">
                    <a:lumMod val="75000"/>
                  </a:schemeClr>
                </a:solidFill>
              </a:rPr>
              <a:t>y</a:t>
            </a:r>
          </a:p>
        </p:txBody>
      </p:sp>
      <p:sp>
        <p:nvSpPr>
          <p:cNvPr id="59" name="TextBox 58"/>
          <p:cNvSpPr txBox="1"/>
          <p:nvPr/>
        </p:nvSpPr>
        <p:spPr>
          <a:xfrm>
            <a:off x="1187624" y="4588223"/>
            <a:ext cx="504056" cy="523220"/>
          </a:xfrm>
          <a:prstGeom prst="rect">
            <a:avLst/>
          </a:prstGeom>
          <a:noFill/>
        </p:spPr>
        <p:txBody>
          <a:bodyPr wrap="square" rtlCol="0">
            <a:spAutoFit/>
          </a:bodyPr>
          <a:lstStyle/>
          <a:p>
            <a:r>
              <a:rPr lang="en-GB" sz="2800" dirty="0">
                <a:solidFill>
                  <a:schemeClr val="accent3">
                    <a:lumMod val="75000"/>
                  </a:schemeClr>
                </a:solidFill>
              </a:rPr>
              <a:t>a</a:t>
            </a:r>
          </a:p>
        </p:txBody>
      </p:sp>
      <p:grpSp>
        <p:nvGrpSpPr>
          <p:cNvPr id="4" name="Group 68"/>
          <p:cNvGrpSpPr/>
          <p:nvPr/>
        </p:nvGrpSpPr>
        <p:grpSpPr>
          <a:xfrm>
            <a:off x="1562980" y="4588223"/>
            <a:ext cx="1008112" cy="523220"/>
            <a:chOff x="1547664" y="3284984"/>
            <a:chExt cx="1008112" cy="523220"/>
          </a:xfrm>
        </p:grpSpPr>
        <p:sp>
          <p:nvSpPr>
            <p:cNvPr id="58" name="Down Arrow 57"/>
            <p:cNvSpPr/>
            <p:nvPr/>
          </p:nvSpPr>
          <p:spPr>
            <a:xfrm rot="5400000" flipH="1">
              <a:off x="1727684" y="3320988"/>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60" name="TextBox 59"/>
            <p:cNvSpPr txBox="1"/>
            <p:nvPr/>
          </p:nvSpPr>
          <p:spPr>
            <a:xfrm>
              <a:off x="2051720" y="3284984"/>
              <a:ext cx="504056" cy="523220"/>
            </a:xfrm>
            <a:prstGeom prst="rect">
              <a:avLst/>
            </a:prstGeom>
            <a:noFill/>
          </p:spPr>
          <p:txBody>
            <a:bodyPr wrap="square" rtlCol="0">
              <a:spAutoFit/>
            </a:bodyPr>
            <a:lstStyle/>
            <a:p>
              <a:r>
                <a:rPr lang="en-GB" sz="2800" dirty="0">
                  <a:solidFill>
                    <a:schemeClr val="accent3">
                      <a:lumMod val="75000"/>
                    </a:schemeClr>
                  </a:solidFill>
                </a:rPr>
                <a:t>D</a:t>
              </a:r>
            </a:p>
          </p:txBody>
        </p:sp>
      </p:grpSp>
      <p:grpSp>
        <p:nvGrpSpPr>
          <p:cNvPr id="5" name="Group 99"/>
          <p:cNvGrpSpPr/>
          <p:nvPr/>
        </p:nvGrpSpPr>
        <p:grpSpPr>
          <a:xfrm>
            <a:off x="3183160" y="4588223"/>
            <a:ext cx="1008112" cy="523220"/>
            <a:chOff x="2699792" y="4869160"/>
            <a:chExt cx="1008112" cy="523220"/>
          </a:xfrm>
        </p:grpSpPr>
        <p:sp>
          <p:nvSpPr>
            <p:cNvPr id="42" name="Down Arrow 41"/>
            <p:cNvSpPr/>
            <p:nvPr/>
          </p:nvSpPr>
          <p:spPr>
            <a:xfrm rot="5400000" flipH="1">
              <a:off x="2879812" y="4905164"/>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61" name="TextBox 60"/>
            <p:cNvSpPr txBox="1"/>
            <p:nvPr/>
          </p:nvSpPr>
          <p:spPr>
            <a:xfrm>
              <a:off x="3203848" y="4869160"/>
              <a:ext cx="504056" cy="523220"/>
            </a:xfrm>
            <a:prstGeom prst="rect">
              <a:avLst/>
            </a:prstGeom>
            <a:noFill/>
          </p:spPr>
          <p:txBody>
            <a:bodyPr wrap="square" rtlCol="0">
              <a:spAutoFit/>
            </a:bodyPr>
            <a:lstStyle/>
            <a:p>
              <a:r>
                <a:rPr lang="en-GB" sz="2800" dirty="0">
                  <a:solidFill>
                    <a:schemeClr val="accent3">
                      <a:lumMod val="75000"/>
                    </a:schemeClr>
                  </a:solidFill>
                </a:rPr>
                <a:t>E</a:t>
              </a:r>
            </a:p>
          </p:txBody>
        </p:sp>
      </p:grpSp>
      <p:grpSp>
        <p:nvGrpSpPr>
          <p:cNvPr id="6" name="Group 70"/>
          <p:cNvGrpSpPr/>
          <p:nvPr/>
        </p:nvGrpSpPr>
        <p:grpSpPr>
          <a:xfrm>
            <a:off x="4695328" y="4588223"/>
            <a:ext cx="1008112" cy="523220"/>
            <a:chOff x="1547664" y="3789040"/>
            <a:chExt cx="1008112" cy="523220"/>
          </a:xfrm>
        </p:grpSpPr>
        <p:sp>
          <p:nvSpPr>
            <p:cNvPr id="47" name="Down Arrow 46"/>
            <p:cNvSpPr/>
            <p:nvPr/>
          </p:nvSpPr>
          <p:spPr>
            <a:xfrm rot="5400000" flipH="1">
              <a:off x="1727684" y="3825044"/>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63" name="TextBox 62"/>
            <p:cNvSpPr txBox="1"/>
            <p:nvPr/>
          </p:nvSpPr>
          <p:spPr>
            <a:xfrm>
              <a:off x="2051720" y="3789040"/>
              <a:ext cx="504056" cy="523220"/>
            </a:xfrm>
            <a:prstGeom prst="rect">
              <a:avLst/>
            </a:prstGeom>
            <a:noFill/>
          </p:spPr>
          <p:txBody>
            <a:bodyPr wrap="square" rtlCol="0">
              <a:spAutoFit/>
            </a:bodyPr>
            <a:lstStyle/>
            <a:p>
              <a:r>
                <a:rPr lang="en-GB" sz="2800" dirty="0">
                  <a:solidFill>
                    <a:schemeClr val="accent3">
                      <a:lumMod val="75000"/>
                    </a:schemeClr>
                  </a:solidFill>
                </a:rPr>
                <a:t>Z</a:t>
              </a:r>
            </a:p>
          </p:txBody>
        </p:sp>
      </p:grpSp>
      <p:grpSp>
        <p:nvGrpSpPr>
          <p:cNvPr id="7" name="Group 100"/>
          <p:cNvGrpSpPr/>
          <p:nvPr/>
        </p:nvGrpSpPr>
        <p:grpSpPr>
          <a:xfrm>
            <a:off x="6274059" y="4588223"/>
            <a:ext cx="1008112" cy="523220"/>
            <a:chOff x="6084168" y="4869160"/>
            <a:chExt cx="1008112" cy="523220"/>
          </a:xfrm>
        </p:grpSpPr>
        <p:sp>
          <p:nvSpPr>
            <p:cNvPr id="50" name="Down Arrow 49"/>
            <p:cNvSpPr/>
            <p:nvPr/>
          </p:nvSpPr>
          <p:spPr>
            <a:xfrm rot="5400000" flipH="1">
              <a:off x="6264188" y="4905164"/>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64" name="TextBox 63"/>
            <p:cNvSpPr txBox="1"/>
            <p:nvPr/>
          </p:nvSpPr>
          <p:spPr>
            <a:xfrm>
              <a:off x="6588224" y="4869160"/>
              <a:ext cx="504056" cy="523220"/>
            </a:xfrm>
            <a:prstGeom prst="rect">
              <a:avLst/>
            </a:prstGeom>
            <a:noFill/>
          </p:spPr>
          <p:txBody>
            <a:bodyPr wrap="square" rtlCol="0">
              <a:spAutoFit/>
            </a:bodyPr>
            <a:lstStyle/>
            <a:p>
              <a:r>
                <a:rPr lang="en-GB" sz="2800" dirty="0">
                  <a:solidFill>
                    <a:schemeClr val="accent3">
                      <a:lumMod val="75000"/>
                    </a:schemeClr>
                  </a:solidFill>
                </a:rPr>
                <a:t>A</a:t>
              </a:r>
            </a:p>
          </p:txBody>
        </p:sp>
      </p:grpSp>
      <p:grpSp>
        <p:nvGrpSpPr>
          <p:cNvPr id="8" name="Group 101"/>
          <p:cNvGrpSpPr/>
          <p:nvPr/>
        </p:nvGrpSpPr>
        <p:grpSpPr>
          <a:xfrm>
            <a:off x="7863680" y="4588223"/>
            <a:ext cx="1008112" cy="523220"/>
            <a:chOff x="7812360" y="4869160"/>
            <a:chExt cx="1008112" cy="523220"/>
          </a:xfrm>
        </p:grpSpPr>
        <p:sp>
          <p:nvSpPr>
            <p:cNvPr id="53" name="Down Arrow 52"/>
            <p:cNvSpPr/>
            <p:nvPr/>
          </p:nvSpPr>
          <p:spPr>
            <a:xfrm rot="5400000" flipH="1">
              <a:off x="7992380" y="4905164"/>
              <a:ext cx="144016" cy="504056"/>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65" name="TextBox 64"/>
            <p:cNvSpPr txBox="1"/>
            <p:nvPr/>
          </p:nvSpPr>
          <p:spPr>
            <a:xfrm>
              <a:off x="8316416" y="4869160"/>
              <a:ext cx="504056" cy="523220"/>
            </a:xfrm>
            <a:prstGeom prst="rect">
              <a:avLst/>
            </a:prstGeom>
            <a:noFill/>
          </p:spPr>
          <p:txBody>
            <a:bodyPr wrap="square" rtlCol="0">
              <a:spAutoFit/>
            </a:bodyPr>
            <a:lstStyle/>
            <a:p>
              <a:r>
                <a:rPr lang="en-GB" sz="2800" dirty="0">
                  <a:solidFill>
                    <a:schemeClr val="accent3">
                      <a:lumMod val="75000"/>
                    </a:schemeClr>
                  </a:solidFill>
                </a:rPr>
                <a:t>B</a:t>
              </a:r>
            </a:p>
          </p:txBody>
        </p:sp>
      </p:grpSp>
      <p:graphicFrame>
        <p:nvGraphicFramePr>
          <p:cNvPr id="68" name="Table 67"/>
          <p:cNvGraphicFramePr>
            <a:graphicFrameLocks noGrp="1"/>
          </p:cNvGraphicFramePr>
          <p:nvPr>
            <p:extLst>
              <p:ext uri="{D42A27DB-BD31-4B8C-83A1-F6EECF244321}">
                <p14:modId xmlns:p14="http://schemas.microsoft.com/office/powerpoint/2010/main" val="3529561981"/>
              </p:ext>
            </p:extLst>
          </p:nvPr>
        </p:nvGraphicFramePr>
        <p:xfrm>
          <a:off x="446850" y="3068960"/>
          <a:ext cx="8496956" cy="792088"/>
        </p:xfrm>
        <a:graphic>
          <a:graphicData uri="http://schemas.openxmlformats.org/drawingml/2006/table">
            <a:tbl>
              <a:tblPr firstRow="1" bandRow="1">
                <a:tableStyleId>{5C22544A-7EE6-4342-B048-85BDC9FD1C3A}</a:tableStyleId>
              </a:tblPr>
              <a:tblGrid>
                <a:gridCol w="326806">
                  <a:extLst>
                    <a:ext uri="{9D8B030D-6E8A-4147-A177-3AD203B41FA5}">
                      <a16:colId xmlns:a16="http://schemas.microsoft.com/office/drawing/2014/main" val="20000"/>
                    </a:ext>
                  </a:extLst>
                </a:gridCol>
                <a:gridCol w="326806">
                  <a:extLst>
                    <a:ext uri="{9D8B030D-6E8A-4147-A177-3AD203B41FA5}">
                      <a16:colId xmlns:a16="http://schemas.microsoft.com/office/drawing/2014/main" val="20001"/>
                    </a:ext>
                  </a:extLst>
                </a:gridCol>
                <a:gridCol w="326806">
                  <a:extLst>
                    <a:ext uri="{9D8B030D-6E8A-4147-A177-3AD203B41FA5}">
                      <a16:colId xmlns:a16="http://schemas.microsoft.com/office/drawing/2014/main" val="20002"/>
                    </a:ext>
                  </a:extLst>
                </a:gridCol>
                <a:gridCol w="326806">
                  <a:extLst>
                    <a:ext uri="{9D8B030D-6E8A-4147-A177-3AD203B41FA5}">
                      <a16:colId xmlns:a16="http://schemas.microsoft.com/office/drawing/2014/main" val="20003"/>
                    </a:ext>
                  </a:extLst>
                </a:gridCol>
                <a:gridCol w="326806">
                  <a:extLst>
                    <a:ext uri="{9D8B030D-6E8A-4147-A177-3AD203B41FA5}">
                      <a16:colId xmlns:a16="http://schemas.microsoft.com/office/drawing/2014/main" val="20004"/>
                    </a:ext>
                  </a:extLst>
                </a:gridCol>
                <a:gridCol w="326806">
                  <a:extLst>
                    <a:ext uri="{9D8B030D-6E8A-4147-A177-3AD203B41FA5}">
                      <a16:colId xmlns:a16="http://schemas.microsoft.com/office/drawing/2014/main" val="20005"/>
                    </a:ext>
                  </a:extLst>
                </a:gridCol>
                <a:gridCol w="326806">
                  <a:extLst>
                    <a:ext uri="{9D8B030D-6E8A-4147-A177-3AD203B41FA5}">
                      <a16:colId xmlns:a16="http://schemas.microsoft.com/office/drawing/2014/main" val="20006"/>
                    </a:ext>
                  </a:extLst>
                </a:gridCol>
                <a:gridCol w="326806">
                  <a:extLst>
                    <a:ext uri="{9D8B030D-6E8A-4147-A177-3AD203B41FA5}">
                      <a16:colId xmlns:a16="http://schemas.microsoft.com/office/drawing/2014/main" val="20007"/>
                    </a:ext>
                  </a:extLst>
                </a:gridCol>
                <a:gridCol w="326806">
                  <a:extLst>
                    <a:ext uri="{9D8B030D-6E8A-4147-A177-3AD203B41FA5}">
                      <a16:colId xmlns:a16="http://schemas.microsoft.com/office/drawing/2014/main" val="20008"/>
                    </a:ext>
                  </a:extLst>
                </a:gridCol>
                <a:gridCol w="326806">
                  <a:extLst>
                    <a:ext uri="{9D8B030D-6E8A-4147-A177-3AD203B41FA5}">
                      <a16:colId xmlns:a16="http://schemas.microsoft.com/office/drawing/2014/main" val="20009"/>
                    </a:ext>
                  </a:extLst>
                </a:gridCol>
                <a:gridCol w="326806">
                  <a:extLst>
                    <a:ext uri="{9D8B030D-6E8A-4147-A177-3AD203B41FA5}">
                      <a16:colId xmlns:a16="http://schemas.microsoft.com/office/drawing/2014/main" val="20010"/>
                    </a:ext>
                  </a:extLst>
                </a:gridCol>
                <a:gridCol w="326806">
                  <a:extLst>
                    <a:ext uri="{9D8B030D-6E8A-4147-A177-3AD203B41FA5}">
                      <a16:colId xmlns:a16="http://schemas.microsoft.com/office/drawing/2014/main" val="20011"/>
                    </a:ext>
                  </a:extLst>
                </a:gridCol>
                <a:gridCol w="326806">
                  <a:extLst>
                    <a:ext uri="{9D8B030D-6E8A-4147-A177-3AD203B41FA5}">
                      <a16:colId xmlns:a16="http://schemas.microsoft.com/office/drawing/2014/main" val="20012"/>
                    </a:ext>
                  </a:extLst>
                </a:gridCol>
                <a:gridCol w="326806">
                  <a:extLst>
                    <a:ext uri="{9D8B030D-6E8A-4147-A177-3AD203B41FA5}">
                      <a16:colId xmlns:a16="http://schemas.microsoft.com/office/drawing/2014/main" val="20013"/>
                    </a:ext>
                  </a:extLst>
                </a:gridCol>
                <a:gridCol w="326806">
                  <a:extLst>
                    <a:ext uri="{9D8B030D-6E8A-4147-A177-3AD203B41FA5}">
                      <a16:colId xmlns:a16="http://schemas.microsoft.com/office/drawing/2014/main" val="20014"/>
                    </a:ext>
                  </a:extLst>
                </a:gridCol>
                <a:gridCol w="326806">
                  <a:extLst>
                    <a:ext uri="{9D8B030D-6E8A-4147-A177-3AD203B41FA5}">
                      <a16:colId xmlns:a16="http://schemas.microsoft.com/office/drawing/2014/main" val="20015"/>
                    </a:ext>
                  </a:extLst>
                </a:gridCol>
                <a:gridCol w="326806">
                  <a:extLst>
                    <a:ext uri="{9D8B030D-6E8A-4147-A177-3AD203B41FA5}">
                      <a16:colId xmlns:a16="http://schemas.microsoft.com/office/drawing/2014/main" val="20016"/>
                    </a:ext>
                  </a:extLst>
                </a:gridCol>
                <a:gridCol w="326806">
                  <a:extLst>
                    <a:ext uri="{9D8B030D-6E8A-4147-A177-3AD203B41FA5}">
                      <a16:colId xmlns:a16="http://schemas.microsoft.com/office/drawing/2014/main" val="20017"/>
                    </a:ext>
                  </a:extLst>
                </a:gridCol>
                <a:gridCol w="326806">
                  <a:extLst>
                    <a:ext uri="{9D8B030D-6E8A-4147-A177-3AD203B41FA5}">
                      <a16:colId xmlns:a16="http://schemas.microsoft.com/office/drawing/2014/main" val="20018"/>
                    </a:ext>
                  </a:extLst>
                </a:gridCol>
                <a:gridCol w="326806">
                  <a:extLst>
                    <a:ext uri="{9D8B030D-6E8A-4147-A177-3AD203B41FA5}">
                      <a16:colId xmlns:a16="http://schemas.microsoft.com/office/drawing/2014/main" val="20019"/>
                    </a:ext>
                  </a:extLst>
                </a:gridCol>
                <a:gridCol w="326806">
                  <a:extLst>
                    <a:ext uri="{9D8B030D-6E8A-4147-A177-3AD203B41FA5}">
                      <a16:colId xmlns:a16="http://schemas.microsoft.com/office/drawing/2014/main" val="20020"/>
                    </a:ext>
                  </a:extLst>
                </a:gridCol>
                <a:gridCol w="326806">
                  <a:extLst>
                    <a:ext uri="{9D8B030D-6E8A-4147-A177-3AD203B41FA5}">
                      <a16:colId xmlns:a16="http://schemas.microsoft.com/office/drawing/2014/main" val="20021"/>
                    </a:ext>
                  </a:extLst>
                </a:gridCol>
                <a:gridCol w="326806">
                  <a:extLst>
                    <a:ext uri="{9D8B030D-6E8A-4147-A177-3AD203B41FA5}">
                      <a16:colId xmlns:a16="http://schemas.microsoft.com/office/drawing/2014/main" val="20022"/>
                    </a:ext>
                  </a:extLst>
                </a:gridCol>
                <a:gridCol w="326806">
                  <a:extLst>
                    <a:ext uri="{9D8B030D-6E8A-4147-A177-3AD203B41FA5}">
                      <a16:colId xmlns:a16="http://schemas.microsoft.com/office/drawing/2014/main" val="20023"/>
                    </a:ext>
                  </a:extLst>
                </a:gridCol>
                <a:gridCol w="326806">
                  <a:extLst>
                    <a:ext uri="{9D8B030D-6E8A-4147-A177-3AD203B41FA5}">
                      <a16:colId xmlns:a16="http://schemas.microsoft.com/office/drawing/2014/main" val="20024"/>
                    </a:ext>
                  </a:extLst>
                </a:gridCol>
                <a:gridCol w="326806">
                  <a:extLst>
                    <a:ext uri="{9D8B030D-6E8A-4147-A177-3AD203B41FA5}">
                      <a16:colId xmlns:a16="http://schemas.microsoft.com/office/drawing/2014/main" val="20025"/>
                    </a:ext>
                  </a:extLst>
                </a:gridCol>
              </a:tblGrid>
              <a:tr h="360040">
                <a:tc>
                  <a:txBody>
                    <a:bodyPr/>
                    <a:lstStyle/>
                    <a:p>
                      <a:pPr algn="ctr"/>
                      <a:r>
                        <a:rPr lang="en-GB" b="0" dirty="0">
                          <a:solidFill>
                            <a:srgbClr val="595959"/>
                          </a:solidFill>
                        </a:rPr>
                        <a:t>a</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b</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c</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d</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e</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f</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g</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h</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i</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j</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k</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l</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m</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n</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o</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p</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q</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r</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s</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t</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u</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v</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w</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x</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y</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z</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32048">
                <a:tc>
                  <a:txBody>
                    <a:bodyPr/>
                    <a:lstStyle/>
                    <a:p>
                      <a:pPr algn="ctr"/>
                      <a:r>
                        <a:rPr lang="en-GB" b="0" dirty="0">
                          <a:solidFill>
                            <a:srgbClr val="595959"/>
                          </a:solidFill>
                        </a:rPr>
                        <a:t>D</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E</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F</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G</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H</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I</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J</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K</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L</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M</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N</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O</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P</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Q</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R</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S</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T</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U</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V</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W</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X</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Y</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Z</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A</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B</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tc>
                  <a:txBody>
                    <a:bodyPr/>
                    <a:lstStyle/>
                    <a:p>
                      <a:pPr algn="ctr"/>
                      <a:r>
                        <a:rPr lang="en-GB" b="0" dirty="0">
                          <a:solidFill>
                            <a:srgbClr val="595959"/>
                          </a:solidFill>
                        </a:rPr>
                        <a:t>C</a:t>
                      </a:r>
                    </a:p>
                  </a:txBody>
                  <a:tcPr marL="18000" marR="18000" marT="18000" marB="1800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bl>
          </a:graphicData>
        </a:graphic>
      </p:graphicFrame>
      <p:grpSp>
        <p:nvGrpSpPr>
          <p:cNvPr id="9" name="Group 96"/>
          <p:cNvGrpSpPr/>
          <p:nvPr/>
        </p:nvGrpSpPr>
        <p:grpSpPr>
          <a:xfrm>
            <a:off x="1310952" y="1700808"/>
            <a:ext cx="6912768" cy="523220"/>
            <a:chOff x="323528" y="1700808"/>
            <a:chExt cx="6912768" cy="523220"/>
          </a:xfrm>
        </p:grpSpPr>
        <p:sp>
          <p:nvSpPr>
            <p:cNvPr id="38" name="Down Arrow 37"/>
            <p:cNvSpPr/>
            <p:nvPr/>
          </p:nvSpPr>
          <p:spPr>
            <a:xfrm rot="16200000">
              <a:off x="2879812" y="1736812"/>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TextBox 40"/>
            <p:cNvSpPr txBox="1"/>
            <p:nvPr/>
          </p:nvSpPr>
          <p:spPr>
            <a:xfrm>
              <a:off x="2195736" y="1700808"/>
              <a:ext cx="504056" cy="523220"/>
            </a:xfrm>
            <a:prstGeom prst="rect">
              <a:avLst/>
            </a:prstGeom>
            <a:noFill/>
          </p:spPr>
          <p:txBody>
            <a:bodyPr wrap="square" rtlCol="0">
              <a:spAutoFit/>
            </a:bodyPr>
            <a:lstStyle/>
            <a:p>
              <a:r>
                <a:rPr lang="en-GB" sz="2800" dirty="0">
                  <a:solidFill>
                    <a:schemeClr val="accent1"/>
                  </a:solidFill>
                </a:rPr>
                <a:t>b</a:t>
              </a:r>
            </a:p>
          </p:txBody>
        </p:sp>
        <p:grpSp>
          <p:nvGrpSpPr>
            <p:cNvPr id="10" name="Group 48"/>
            <p:cNvGrpSpPr/>
            <p:nvPr/>
          </p:nvGrpSpPr>
          <p:grpSpPr>
            <a:xfrm>
              <a:off x="3923928" y="1700808"/>
              <a:ext cx="1008112" cy="523220"/>
              <a:chOff x="1043608" y="3789040"/>
              <a:chExt cx="1008112" cy="523220"/>
            </a:xfrm>
          </p:grpSpPr>
          <p:sp>
            <p:nvSpPr>
              <p:cNvPr id="52" name="Down Arrow 51"/>
              <p:cNvSpPr/>
              <p:nvPr/>
            </p:nvSpPr>
            <p:spPr>
              <a:xfrm rot="16200000">
                <a:off x="1727684"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TextBox 56"/>
              <p:cNvSpPr txBox="1"/>
              <p:nvPr/>
            </p:nvSpPr>
            <p:spPr>
              <a:xfrm>
                <a:off x="1043608" y="3789040"/>
                <a:ext cx="504056" cy="523220"/>
              </a:xfrm>
              <a:prstGeom prst="rect">
                <a:avLst/>
              </a:prstGeom>
              <a:noFill/>
            </p:spPr>
            <p:txBody>
              <a:bodyPr wrap="square" rtlCol="0">
                <a:spAutoFit/>
              </a:bodyPr>
              <a:lstStyle/>
              <a:p>
                <a:r>
                  <a:rPr lang="en-GB" sz="2800" dirty="0">
                    <a:solidFill>
                      <a:schemeClr val="accent1"/>
                    </a:solidFill>
                  </a:rPr>
                  <a:t>w</a:t>
                </a:r>
              </a:p>
            </p:txBody>
          </p:sp>
        </p:grpSp>
        <p:grpSp>
          <p:nvGrpSpPr>
            <p:cNvPr id="11" name="Group 66"/>
            <p:cNvGrpSpPr/>
            <p:nvPr/>
          </p:nvGrpSpPr>
          <p:grpSpPr>
            <a:xfrm>
              <a:off x="5724128" y="1700808"/>
              <a:ext cx="1008112" cy="523220"/>
              <a:chOff x="2915816" y="3789040"/>
              <a:chExt cx="1008112" cy="523220"/>
            </a:xfrm>
          </p:grpSpPr>
          <p:sp>
            <p:nvSpPr>
              <p:cNvPr id="73" name="Down Arrow 72"/>
              <p:cNvSpPr/>
              <p:nvPr/>
            </p:nvSpPr>
            <p:spPr>
              <a:xfrm rot="16200000">
                <a:off x="3599892" y="3825044"/>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4" name="TextBox 73"/>
              <p:cNvSpPr txBox="1"/>
              <p:nvPr/>
            </p:nvSpPr>
            <p:spPr>
              <a:xfrm>
                <a:off x="2915816" y="3789040"/>
                <a:ext cx="504056" cy="523220"/>
              </a:xfrm>
              <a:prstGeom prst="rect">
                <a:avLst/>
              </a:prstGeom>
              <a:noFill/>
            </p:spPr>
            <p:txBody>
              <a:bodyPr wrap="square" rtlCol="0">
                <a:spAutoFit/>
              </a:bodyPr>
              <a:lstStyle/>
              <a:p>
                <a:r>
                  <a:rPr lang="en-GB" sz="2800" dirty="0">
                    <a:solidFill>
                      <a:schemeClr val="accent1"/>
                    </a:solidFill>
                  </a:rPr>
                  <a:t>x</a:t>
                </a:r>
              </a:p>
            </p:txBody>
          </p:sp>
        </p:grpSp>
        <p:grpSp>
          <p:nvGrpSpPr>
            <p:cNvPr id="12" name="Group 79"/>
            <p:cNvGrpSpPr/>
            <p:nvPr/>
          </p:nvGrpSpPr>
          <p:grpSpPr>
            <a:xfrm>
              <a:off x="323528" y="1700808"/>
              <a:ext cx="1512168" cy="523220"/>
              <a:chOff x="1043608" y="3284984"/>
              <a:chExt cx="1512168" cy="523220"/>
            </a:xfrm>
          </p:grpSpPr>
          <p:sp>
            <p:nvSpPr>
              <p:cNvPr id="81" name="Down Arrow 80"/>
              <p:cNvSpPr/>
              <p:nvPr/>
            </p:nvSpPr>
            <p:spPr>
              <a:xfrm rot="16200000">
                <a:off x="1727684" y="3320988"/>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2" name="TextBox 81"/>
              <p:cNvSpPr txBox="1"/>
              <p:nvPr/>
            </p:nvSpPr>
            <p:spPr>
              <a:xfrm>
                <a:off x="1043608" y="3284984"/>
                <a:ext cx="504056" cy="523220"/>
              </a:xfrm>
              <a:prstGeom prst="rect">
                <a:avLst/>
              </a:prstGeom>
              <a:noFill/>
            </p:spPr>
            <p:txBody>
              <a:bodyPr wrap="square" rtlCol="0">
                <a:spAutoFit/>
              </a:bodyPr>
              <a:lstStyle/>
              <a:p>
                <a:r>
                  <a:rPr lang="en-GB" sz="2800" dirty="0">
                    <a:solidFill>
                      <a:schemeClr val="accent1"/>
                    </a:solidFill>
                  </a:rPr>
                  <a:t>a</a:t>
                </a:r>
              </a:p>
            </p:txBody>
          </p:sp>
          <p:sp>
            <p:nvSpPr>
              <p:cNvPr id="83" name="TextBox 82"/>
              <p:cNvSpPr txBox="1"/>
              <p:nvPr/>
            </p:nvSpPr>
            <p:spPr>
              <a:xfrm>
                <a:off x="2051720" y="3284984"/>
                <a:ext cx="504056" cy="523220"/>
              </a:xfrm>
              <a:prstGeom prst="rect">
                <a:avLst/>
              </a:prstGeom>
              <a:noFill/>
            </p:spPr>
            <p:txBody>
              <a:bodyPr wrap="square" rtlCol="0">
                <a:spAutoFit/>
              </a:bodyPr>
              <a:lstStyle/>
              <a:p>
                <a:r>
                  <a:rPr lang="en-GB" sz="2800" dirty="0">
                    <a:solidFill>
                      <a:schemeClr val="accent1"/>
                    </a:solidFill>
                  </a:rPr>
                  <a:t>D</a:t>
                </a:r>
              </a:p>
            </p:txBody>
          </p:sp>
        </p:grpSp>
        <p:sp>
          <p:nvSpPr>
            <p:cNvPr id="84" name="TextBox 83"/>
            <p:cNvSpPr txBox="1"/>
            <p:nvPr/>
          </p:nvSpPr>
          <p:spPr>
            <a:xfrm>
              <a:off x="3203848" y="1700808"/>
              <a:ext cx="504056" cy="523220"/>
            </a:xfrm>
            <a:prstGeom prst="rect">
              <a:avLst/>
            </a:prstGeom>
            <a:noFill/>
          </p:spPr>
          <p:txBody>
            <a:bodyPr wrap="square" rtlCol="0">
              <a:spAutoFit/>
            </a:bodyPr>
            <a:lstStyle/>
            <a:p>
              <a:r>
                <a:rPr lang="en-GB" sz="2800" dirty="0">
                  <a:solidFill>
                    <a:schemeClr val="accent1"/>
                  </a:solidFill>
                </a:rPr>
                <a:t>E</a:t>
              </a:r>
            </a:p>
          </p:txBody>
        </p:sp>
        <p:sp>
          <p:nvSpPr>
            <p:cNvPr id="86" name="TextBox 85"/>
            <p:cNvSpPr txBox="1"/>
            <p:nvPr/>
          </p:nvSpPr>
          <p:spPr>
            <a:xfrm>
              <a:off x="4932040" y="1700808"/>
              <a:ext cx="504056" cy="523220"/>
            </a:xfrm>
            <a:prstGeom prst="rect">
              <a:avLst/>
            </a:prstGeom>
            <a:noFill/>
          </p:spPr>
          <p:txBody>
            <a:bodyPr wrap="square" rtlCol="0">
              <a:spAutoFit/>
            </a:bodyPr>
            <a:lstStyle/>
            <a:p>
              <a:r>
                <a:rPr lang="en-GB" sz="2800" dirty="0">
                  <a:solidFill>
                    <a:schemeClr val="accent1"/>
                  </a:solidFill>
                </a:rPr>
                <a:t>Z</a:t>
              </a:r>
            </a:p>
          </p:txBody>
        </p:sp>
        <p:sp>
          <p:nvSpPr>
            <p:cNvPr id="87" name="TextBox 86"/>
            <p:cNvSpPr txBox="1"/>
            <p:nvPr/>
          </p:nvSpPr>
          <p:spPr>
            <a:xfrm>
              <a:off x="6732240" y="1700808"/>
              <a:ext cx="504056" cy="523220"/>
            </a:xfrm>
            <a:prstGeom prst="rect">
              <a:avLst/>
            </a:prstGeom>
            <a:noFill/>
          </p:spPr>
          <p:txBody>
            <a:bodyPr wrap="square" rtlCol="0">
              <a:spAutoFit/>
            </a:bodyPr>
            <a:lstStyle/>
            <a:p>
              <a:r>
                <a:rPr lang="en-GB" sz="2800" dirty="0">
                  <a:solidFill>
                    <a:schemeClr val="accent1"/>
                  </a:solidFill>
                </a:rPr>
                <a:t>A</a:t>
              </a:r>
            </a:p>
          </p:txBody>
        </p:sp>
      </p:grpSp>
      <p:sp>
        <p:nvSpPr>
          <p:cNvPr id="90" name="TextBox 89"/>
          <p:cNvSpPr txBox="1"/>
          <p:nvPr/>
        </p:nvSpPr>
        <p:spPr>
          <a:xfrm>
            <a:off x="4788024" y="2276872"/>
            <a:ext cx="4248472" cy="523220"/>
          </a:xfrm>
          <a:prstGeom prst="rect">
            <a:avLst/>
          </a:prstGeom>
          <a:noFill/>
        </p:spPr>
        <p:txBody>
          <a:bodyPr wrap="square" rtlCol="0">
            <a:spAutoFit/>
          </a:bodyPr>
          <a:lstStyle/>
          <a:p>
            <a:pPr algn="ctr"/>
            <a:r>
              <a:rPr lang="en-GB" sz="2800" dirty="0">
                <a:solidFill>
                  <a:schemeClr val="accent1"/>
                </a:solidFill>
              </a:rPr>
              <a:t>DWWDFN DW GDZQ</a:t>
            </a:r>
          </a:p>
        </p:txBody>
      </p:sp>
      <p:grpSp>
        <p:nvGrpSpPr>
          <p:cNvPr id="13" name="Group 90"/>
          <p:cNvGrpSpPr/>
          <p:nvPr/>
        </p:nvGrpSpPr>
        <p:grpSpPr>
          <a:xfrm>
            <a:off x="1115616" y="2276872"/>
            <a:ext cx="7704856" cy="576064"/>
            <a:chOff x="395536" y="5373216"/>
            <a:chExt cx="7704856" cy="576064"/>
          </a:xfrm>
        </p:grpSpPr>
        <p:sp>
          <p:nvSpPr>
            <p:cNvPr id="92" name="TextBox 91"/>
            <p:cNvSpPr txBox="1"/>
            <p:nvPr/>
          </p:nvSpPr>
          <p:spPr>
            <a:xfrm>
              <a:off x="395536" y="5373216"/>
              <a:ext cx="3168352" cy="523220"/>
            </a:xfrm>
            <a:prstGeom prst="rect">
              <a:avLst/>
            </a:prstGeom>
            <a:noFill/>
          </p:spPr>
          <p:txBody>
            <a:bodyPr wrap="square" rtlCol="0">
              <a:spAutoFit/>
            </a:bodyPr>
            <a:lstStyle/>
            <a:p>
              <a:pPr algn="ctr"/>
              <a:r>
                <a:rPr lang="en-GB" sz="2800" dirty="0">
                  <a:solidFill>
                    <a:schemeClr val="accent1"/>
                  </a:solidFill>
                </a:rPr>
                <a:t>attack at dawn</a:t>
              </a:r>
            </a:p>
          </p:txBody>
        </p:sp>
        <p:cxnSp>
          <p:nvCxnSpPr>
            <p:cNvPr id="93" name="Straight Connector 92"/>
            <p:cNvCxnSpPr/>
            <p:nvPr/>
          </p:nvCxnSpPr>
          <p:spPr>
            <a:xfrm>
              <a:off x="4283968" y="5949280"/>
              <a:ext cx="3816424" cy="0"/>
            </a:xfrm>
            <a:prstGeom prst="line">
              <a:avLst/>
            </a:prstGeom>
          </p:spPr>
          <p:style>
            <a:lnRef idx="1">
              <a:schemeClr val="accent1"/>
            </a:lnRef>
            <a:fillRef idx="0">
              <a:schemeClr val="accent1"/>
            </a:fillRef>
            <a:effectRef idx="0">
              <a:schemeClr val="accent1"/>
            </a:effectRef>
            <a:fontRef idx="minor">
              <a:schemeClr val="tx1"/>
            </a:fontRef>
          </p:style>
        </p:cxnSp>
        <p:sp>
          <p:nvSpPr>
            <p:cNvPr id="94" name="Down Arrow 93"/>
            <p:cNvSpPr/>
            <p:nvPr/>
          </p:nvSpPr>
          <p:spPr>
            <a:xfrm rot="16200000">
              <a:off x="3743908" y="5409220"/>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96" name="Content Placeholder 2"/>
          <p:cNvSpPr txBox="1">
            <a:spLocks/>
          </p:cNvSpPr>
          <p:nvPr/>
        </p:nvSpPr>
        <p:spPr>
          <a:xfrm>
            <a:off x="1331640" y="4005064"/>
            <a:ext cx="2304256" cy="576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GB" sz="2800" b="0" i="0" u="none" strike="noStrike" kern="1200" cap="none" spc="0" normalizeH="0" baseline="0" noProof="0" dirty="0">
                <a:ln>
                  <a:noFill/>
                </a:ln>
                <a:solidFill>
                  <a:schemeClr val="accent3">
                    <a:lumMod val="75000"/>
                  </a:schemeClr>
                </a:solidFill>
                <a:effectLst/>
                <a:uLnTx/>
                <a:uFillTx/>
                <a:latin typeface="+mn-lt"/>
                <a:ea typeface="+mn-ea"/>
                <a:cs typeface="+mn-cs"/>
              </a:rPr>
              <a:t>Decryption:</a:t>
            </a:r>
          </a:p>
        </p:txBody>
      </p:sp>
      <p:sp>
        <p:nvSpPr>
          <p:cNvPr id="98" name="Content Placeholder 2"/>
          <p:cNvSpPr txBox="1">
            <a:spLocks/>
          </p:cNvSpPr>
          <p:nvPr/>
        </p:nvSpPr>
        <p:spPr>
          <a:xfrm>
            <a:off x="3635896" y="4005064"/>
            <a:ext cx="3096344" cy="57606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GB" sz="2800" dirty="0">
                <a:solidFill>
                  <a:schemeClr val="accent3">
                    <a:lumMod val="75000"/>
                  </a:schemeClr>
                </a:solidFill>
              </a:rPr>
              <a:t>b</a:t>
            </a:r>
            <a:r>
              <a:rPr kumimoji="0" lang="en-GB" sz="2800" b="0" i="0" u="none" strike="noStrike" kern="1200" cap="none" spc="0" normalizeH="0" baseline="0" noProof="0" dirty="0" err="1">
                <a:ln>
                  <a:noFill/>
                </a:ln>
                <a:solidFill>
                  <a:schemeClr val="accent3">
                    <a:lumMod val="75000"/>
                  </a:schemeClr>
                </a:solidFill>
                <a:effectLst/>
                <a:uLnTx/>
                <a:uFillTx/>
                <a:latin typeface="+mn-lt"/>
                <a:ea typeface="+mn-ea"/>
                <a:cs typeface="+mn-cs"/>
              </a:rPr>
              <a:t>ack</a:t>
            </a:r>
            <a:r>
              <a:rPr kumimoji="0" lang="en-GB" sz="2800" b="0" i="0" u="none" strike="noStrike" kern="1200" cap="none" spc="0" normalizeH="0" baseline="0" noProof="0" dirty="0">
                <a:ln>
                  <a:noFill/>
                </a:ln>
                <a:solidFill>
                  <a:schemeClr val="accent3">
                    <a:lumMod val="75000"/>
                  </a:schemeClr>
                </a:solidFill>
                <a:effectLst/>
                <a:uLnTx/>
                <a:uFillTx/>
                <a:latin typeface="+mn-lt"/>
                <a:ea typeface="+mn-ea"/>
                <a:cs typeface="+mn-cs"/>
              </a:rPr>
              <a:t> 3 places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51"/>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0" grpId="0" build="p"/>
      <p:bldP spid="44" grpId="0"/>
      <p:bldP spid="48" grpId="0"/>
      <p:bldP spid="51" grpId="0"/>
      <p:bldP spid="55" grpId="0"/>
      <p:bldP spid="59" grpId="0"/>
      <p:bldP spid="90" grpId="0"/>
      <p:bldP spid="96" grpId="0"/>
      <p:bldP spid="9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CFA7DA0B-77B3-41E1-8672-9654BC802CD7}"/>
              </a:ext>
            </a:extLst>
          </p:cNvPr>
          <p:cNvPicPr>
            <a:picLocks noChangeAspect="1" noChangeArrowheads="1"/>
          </p:cNvPicPr>
          <p:nvPr/>
        </p:nvPicPr>
        <p:blipFill>
          <a:blip r:embed="rId3" cstate="email">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6084168" y="3772370"/>
            <a:ext cx="2975684" cy="2940675"/>
          </a:xfrm>
          <a:prstGeom prst="rect">
            <a:avLst/>
          </a:prstGeom>
          <a:noFill/>
          <a:ln w="9525">
            <a:noFill/>
            <a:miter lim="800000"/>
            <a:headEnd/>
            <a:tailEnd/>
          </a:ln>
        </p:spPr>
      </p:pic>
      <p:sp>
        <p:nvSpPr>
          <p:cNvPr id="2" name="Title 1"/>
          <p:cNvSpPr>
            <a:spLocks noGrp="1"/>
          </p:cNvSpPr>
          <p:nvPr>
            <p:ph type="title"/>
          </p:nvPr>
        </p:nvSpPr>
        <p:spPr>
          <a:xfrm>
            <a:off x="1259631" y="274638"/>
            <a:ext cx="7656205" cy="1143000"/>
          </a:xfrm>
        </p:spPr>
        <p:txBody>
          <a:bodyPr>
            <a:normAutofit fontScale="90000"/>
          </a:bodyPr>
          <a:lstStyle/>
          <a:p>
            <a:pPr algn="l"/>
            <a:r>
              <a:rPr lang="en-GB" b="1" dirty="0">
                <a:solidFill>
                  <a:srgbClr val="595959"/>
                </a:solidFill>
              </a:rPr>
              <a:t>How to use a Caesar wheel - </a:t>
            </a:r>
            <a:r>
              <a:rPr lang="en-GB" b="1" dirty="0">
                <a:solidFill>
                  <a:schemeClr val="accent1"/>
                </a:solidFill>
              </a:rPr>
              <a:t>encryption</a:t>
            </a:r>
            <a:endParaRPr lang="en-GB" b="1" dirty="0">
              <a:solidFill>
                <a:srgbClr val="595959"/>
              </a:solidFill>
            </a:endParaRPr>
          </a:p>
        </p:txBody>
      </p:sp>
      <p:sp>
        <p:nvSpPr>
          <p:cNvPr id="3" name="Content Placeholder 2"/>
          <p:cNvSpPr>
            <a:spLocks noGrp="1"/>
          </p:cNvSpPr>
          <p:nvPr>
            <p:ph idx="1"/>
          </p:nvPr>
        </p:nvSpPr>
        <p:spPr>
          <a:xfrm>
            <a:off x="1259632" y="1484784"/>
            <a:ext cx="6912768" cy="4608511"/>
          </a:xfrm>
        </p:spPr>
        <p:txBody>
          <a:bodyPr>
            <a:normAutofit/>
          </a:bodyPr>
          <a:lstStyle/>
          <a:p>
            <a:r>
              <a:rPr lang="en-GB" sz="2800" dirty="0">
                <a:solidFill>
                  <a:srgbClr val="595959"/>
                </a:solidFill>
              </a:rPr>
              <a:t>Real letters (called ‘plain text’) around the edge in </a:t>
            </a:r>
            <a:r>
              <a:rPr lang="en-GB" sz="2800" b="1" dirty="0">
                <a:solidFill>
                  <a:srgbClr val="595959"/>
                </a:solidFill>
              </a:rPr>
              <a:t>lower case</a:t>
            </a:r>
          </a:p>
          <a:p>
            <a:r>
              <a:rPr lang="en-GB" sz="2800" dirty="0">
                <a:solidFill>
                  <a:srgbClr val="595959"/>
                </a:solidFill>
              </a:rPr>
              <a:t>Ciphered letters (called ‘cipher text’) around the middle in </a:t>
            </a:r>
          </a:p>
          <a:p>
            <a:pPr marL="0" indent="0">
              <a:buNone/>
            </a:pPr>
            <a:r>
              <a:rPr lang="en-GB" sz="2800" b="1" dirty="0">
                <a:solidFill>
                  <a:srgbClr val="595959"/>
                </a:solidFill>
              </a:rPr>
              <a:t>   UPPER CASE</a:t>
            </a:r>
          </a:p>
          <a:p>
            <a:pPr marL="0" indent="0">
              <a:buNone/>
            </a:pPr>
            <a:endParaRPr lang="en-GB" sz="2800" b="1" dirty="0"/>
          </a:p>
          <a:p>
            <a:pPr marL="0" indent="0">
              <a:buNone/>
            </a:pPr>
            <a:r>
              <a:rPr lang="en-GB" sz="2800" b="1" dirty="0">
                <a:solidFill>
                  <a:schemeClr val="accent1"/>
                </a:solidFill>
              </a:rPr>
              <a:t>To encrypt a message, </a:t>
            </a:r>
          </a:p>
          <a:p>
            <a:pPr marL="0" indent="0">
              <a:buNone/>
            </a:pPr>
            <a:r>
              <a:rPr lang="en-GB" sz="2800" b="1" dirty="0">
                <a:solidFill>
                  <a:schemeClr val="accent1"/>
                </a:solidFill>
              </a:rPr>
              <a:t>go from the outside to </a:t>
            </a:r>
          </a:p>
          <a:p>
            <a:pPr marL="0" indent="0">
              <a:buNone/>
            </a:pPr>
            <a:r>
              <a:rPr lang="en-GB" sz="2800" b="1" dirty="0">
                <a:solidFill>
                  <a:schemeClr val="accent1"/>
                </a:solidFill>
              </a:rPr>
              <a:t>the inside; a </a:t>
            </a:r>
            <a:r>
              <a:rPr lang="en-GB" sz="2800" b="1" dirty="0">
                <a:solidFill>
                  <a:schemeClr val="accent1"/>
                </a:solidFill>
                <a:latin typeface="Calibri"/>
                <a:cs typeface="Calibri"/>
              </a:rPr>
              <a:t>→</a:t>
            </a:r>
            <a:r>
              <a:rPr lang="en-GB" sz="2800" b="1" dirty="0">
                <a:solidFill>
                  <a:schemeClr val="accent1"/>
                </a:solidFill>
                <a:cs typeface="Calibri"/>
              </a:rPr>
              <a:t> D</a:t>
            </a:r>
            <a:endParaRPr lang="en-GB" sz="2800" b="1" dirty="0">
              <a:solidFill>
                <a:schemeClr val="accent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1" y="274638"/>
            <a:ext cx="7656205" cy="1143000"/>
          </a:xfrm>
        </p:spPr>
        <p:txBody>
          <a:bodyPr>
            <a:normAutofit fontScale="90000"/>
          </a:bodyPr>
          <a:lstStyle/>
          <a:p>
            <a:pPr algn="l"/>
            <a:r>
              <a:rPr lang="en-GB" b="1" dirty="0">
                <a:solidFill>
                  <a:srgbClr val="595959"/>
                </a:solidFill>
              </a:rPr>
              <a:t>How to use a Caesar wheel- </a:t>
            </a:r>
            <a:r>
              <a:rPr lang="en-GB" b="1" dirty="0">
                <a:solidFill>
                  <a:schemeClr val="accent3"/>
                </a:solidFill>
              </a:rPr>
              <a:t>decryption</a:t>
            </a:r>
            <a:endParaRPr lang="en-GB" b="1" dirty="0">
              <a:solidFill>
                <a:srgbClr val="595959"/>
              </a:solidFill>
            </a:endParaRPr>
          </a:p>
        </p:txBody>
      </p:sp>
      <p:sp>
        <p:nvSpPr>
          <p:cNvPr id="3" name="Content Placeholder 2"/>
          <p:cNvSpPr>
            <a:spLocks noGrp="1"/>
          </p:cNvSpPr>
          <p:nvPr>
            <p:ph idx="1"/>
          </p:nvPr>
        </p:nvSpPr>
        <p:spPr>
          <a:xfrm>
            <a:off x="1259632" y="1484784"/>
            <a:ext cx="6912768" cy="4608511"/>
          </a:xfrm>
        </p:spPr>
        <p:txBody>
          <a:bodyPr>
            <a:normAutofit/>
          </a:bodyPr>
          <a:lstStyle/>
          <a:p>
            <a:r>
              <a:rPr lang="en-GB" sz="2800" dirty="0">
                <a:solidFill>
                  <a:srgbClr val="595959"/>
                </a:solidFill>
              </a:rPr>
              <a:t>Real letters (called ‘plain text’) around the edge in </a:t>
            </a:r>
            <a:r>
              <a:rPr lang="en-GB" sz="2800" b="1" dirty="0">
                <a:solidFill>
                  <a:srgbClr val="595959"/>
                </a:solidFill>
              </a:rPr>
              <a:t>lower case</a:t>
            </a:r>
          </a:p>
          <a:p>
            <a:r>
              <a:rPr lang="en-GB" sz="2800" dirty="0">
                <a:solidFill>
                  <a:srgbClr val="595959"/>
                </a:solidFill>
              </a:rPr>
              <a:t>Ciphered letters (called ‘cipher text’) around the middle in </a:t>
            </a:r>
          </a:p>
          <a:p>
            <a:pPr marL="0" indent="0">
              <a:buNone/>
            </a:pPr>
            <a:r>
              <a:rPr lang="en-GB" sz="2800" b="1" dirty="0">
                <a:solidFill>
                  <a:srgbClr val="595959"/>
                </a:solidFill>
              </a:rPr>
              <a:t>   UPPER CASE</a:t>
            </a:r>
          </a:p>
          <a:p>
            <a:pPr marL="0" indent="0">
              <a:buNone/>
            </a:pPr>
            <a:endParaRPr lang="en-GB" sz="2800" b="1" dirty="0"/>
          </a:p>
          <a:p>
            <a:pPr marL="0" indent="0">
              <a:buNone/>
            </a:pPr>
            <a:r>
              <a:rPr lang="en-GB" sz="2800" b="1" dirty="0">
                <a:solidFill>
                  <a:schemeClr val="accent3"/>
                </a:solidFill>
              </a:rPr>
              <a:t>To </a:t>
            </a:r>
            <a:r>
              <a:rPr lang="en-GB" sz="2800" b="1" u="sng" dirty="0">
                <a:solidFill>
                  <a:schemeClr val="accent3"/>
                </a:solidFill>
              </a:rPr>
              <a:t>decrypt</a:t>
            </a:r>
            <a:r>
              <a:rPr lang="en-GB" sz="2800" b="1" dirty="0">
                <a:solidFill>
                  <a:schemeClr val="accent3"/>
                </a:solidFill>
              </a:rPr>
              <a:t> a message, </a:t>
            </a:r>
          </a:p>
          <a:p>
            <a:pPr marL="0" indent="0">
              <a:buNone/>
            </a:pPr>
            <a:r>
              <a:rPr lang="en-GB" sz="2800" b="1" dirty="0">
                <a:solidFill>
                  <a:schemeClr val="accent3"/>
                </a:solidFill>
              </a:rPr>
              <a:t>go from the inside to </a:t>
            </a:r>
          </a:p>
          <a:p>
            <a:pPr marL="0" indent="0">
              <a:buNone/>
            </a:pPr>
            <a:r>
              <a:rPr lang="en-GB" sz="2800" b="1" dirty="0">
                <a:solidFill>
                  <a:schemeClr val="accent3"/>
                </a:solidFill>
              </a:rPr>
              <a:t>the outside; E </a:t>
            </a:r>
            <a:r>
              <a:rPr lang="en-GB" sz="2800" b="1" dirty="0">
                <a:solidFill>
                  <a:schemeClr val="accent3"/>
                </a:solidFill>
                <a:latin typeface="Calibri"/>
                <a:cs typeface="Calibri"/>
              </a:rPr>
              <a:t>→</a:t>
            </a:r>
            <a:r>
              <a:rPr lang="en-GB" sz="2800" b="1" dirty="0">
                <a:solidFill>
                  <a:schemeClr val="accent3"/>
                </a:solidFill>
                <a:cs typeface="Calibri"/>
              </a:rPr>
              <a:t> b</a:t>
            </a:r>
            <a:endParaRPr lang="en-GB" sz="2800" b="1" dirty="0">
              <a:solidFill>
                <a:schemeClr val="accent3"/>
              </a:solidFill>
            </a:endParaRPr>
          </a:p>
        </p:txBody>
      </p:sp>
      <p:pic>
        <p:nvPicPr>
          <p:cNvPr id="5" name="Picture 2">
            <a:extLst>
              <a:ext uri="{FF2B5EF4-FFF2-40B4-BE49-F238E27FC236}">
                <a16:creationId xmlns:a16="http://schemas.microsoft.com/office/drawing/2014/main" id="{FF79FCCA-4F0E-4D98-BAEE-EFAB5AE4ED6F}"/>
              </a:ext>
            </a:extLst>
          </p:cNvPr>
          <p:cNvPicPr>
            <a:picLocks noChangeAspect="1" noChangeArrowheads="1"/>
          </p:cNvPicPr>
          <p:nvPr/>
        </p:nvPicPr>
        <p:blipFill>
          <a:blip r:embed="rId3" cstate="email">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6084168" y="3772370"/>
            <a:ext cx="2975684" cy="2940675"/>
          </a:xfrm>
          <a:prstGeom prst="rect">
            <a:avLst/>
          </a:prstGeom>
          <a:noFill/>
          <a:ln w="9525">
            <a:noFill/>
            <a:miter lim="800000"/>
            <a:headEnd/>
            <a:tailEnd/>
          </a:ln>
        </p:spPr>
      </p:pic>
    </p:spTree>
    <p:extLst>
      <p:ext uri="{BB962C8B-B14F-4D97-AF65-F5344CB8AC3E}">
        <p14:creationId xmlns:p14="http://schemas.microsoft.com/office/powerpoint/2010/main" val="3949013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09108" y="1484784"/>
            <a:ext cx="7367348" cy="1938992"/>
          </a:xfrm>
          <a:prstGeom prst="rect">
            <a:avLst/>
          </a:prstGeom>
          <a:noFill/>
        </p:spPr>
        <p:txBody>
          <a:bodyPr wrap="square" rtlCol="0">
            <a:spAutoFit/>
          </a:bodyPr>
          <a:lstStyle/>
          <a:p>
            <a:r>
              <a:rPr lang="en-GB" sz="2800" dirty="0">
                <a:solidFill>
                  <a:srgbClr val="595959"/>
                </a:solidFill>
              </a:rPr>
              <a:t>For this Caesar wheel: a goes to D, so the shift is 3 (D is 3 letters on from A)</a:t>
            </a:r>
          </a:p>
          <a:p>
            <a:endParaRPr lang="en-GB" sz="2800" dirty="0"/>
          </a:p>
          <a:p>
            <a:r>
              <a:rPr lang="en-GB" sz="3600" dirty="0">
                <a:solidFill>
                  <a:schemeClr val="accent1"/>
                </a:solidFill>
              </a:rPr>
              <a:t>The </a:t>
            </a:r>
            <a:r>
              <a:rPr lang="en-GB" sz="3600" b="1" dirty="0">
                <a:solidFill>
                  <a:schemeClr val="accent1"/>
                </a:solidFill>
              </a:rPr>
              <a:t>key</a:t>
            </a:r>
            <a:r>
              <a:rPr lang="en-GB" sz="3600" dirty="0">
                <a:solidFill>
                  <a:schemeClr val="accent1"/>
                </a:solidFill>
              </a:rPr>
              <a:t> is </a:t>
            </a:r>
            <a:r>
              <a:rPr lang="en-GB" sz="3600" b="1" dirty="0">
                <a:solidFill>
                  <a:schemeClr val="accent1"/>
                </a:solidFill>
              </a:rPr>
              <a:t>3</a:t>
            </a:r>
          </a:p>
        </p:txBody>
      </p:sp>
      <p:sp>
        <p:nvSpPr>
          <p:cNvPr id="6" name="TextBox 5"/>
          <p:cNvSpPr txBox="1"/>
          <p:nvPr/>
        </p:nvSpPr>
        <p:spPr>
          <a:xfrm>
            <a:off x="1192545" y="5906080"/>
            <a:ext cx="5112902" cy="584775"/>
          </a:xfrm>
          <a:prstGeom prst="rect">
            <a:avLst/>
          </a:prstGeom>
          <a:noFill/>
        </p:spPr>
        <p:txBody>
          <a:bodyPr wrap="square" rtlCol="0">
            <a:spAutoFit/>
          </a:bodyPr>
          <a:lstStyle/>
          <a:p>
            <a:r>
              <a:rPr lang="en-GB" sz="3200" b="1" dirty="0">
                <a:solidFill>
                  <a:srgbClr val="009FA5"/>
                </a:solidFill>
              </a:rPr>
              <a:t>Now try worksheet 4</a:t>
            </a:r>
          </a:p>
        </p:txBody>
      </p:sp>
      <p:sp>
        <p:nvSpPr>
          <p:cNvPr id="8" name="TextBox 7"/>
          <p:cNvSpPr txBox="1"/>
          <p:nvPr/>
        </p:nvSpPr>
        <p:spPr>
          <a:xfrm>
            <a:off x="1309108" y="3576176"/>
            <a:ext cx="4240088" cy="523220"/>
          </a:xfrm>
          <a:prstGeom prst="rect">
            <a:avLst/>
          </a:prstGeom>
          <a:noFill/>
        </p:spPr>
        <p:txBody>
          <a:bodyPr wrap="square" rtlCol="0">
            <a:spAutoFit/>
          </a:bodyPr>
          <a:lstStyle/>
          <a:p>
            <a:pPr algn="ctr"/>
            <a:r>
              <a:rPr lang="en-GB" sz="2800" dirty="0">
                <a:solidFill>
                  <a:srgbClr val="595959"/>
                </a:solidFill>
              </a:rPr>
              <a:t>apple</a:t>
            </a:r>
            <a:endParaRPr lang="en-GB" sz="3600" b="1" dirty="0">
              <a:solidFill>
                <a:srgbClr val="595959"/>
              </a:solidFill>
            </a:endParaRPr>
          </a:p>
        </p:txBody>
      </p:sp>
      <p:sp>
        <p:nvSpPr>
          <p:cNvPr id="9" name="Down Arrow 8"/>
          <p:cNvSpPr/>
          <p:nvPr/>
        </p:nvSpPr>
        <p:spPr>
          <a:xfrm>
            <a:off x="3429152" y="4276576"/>
            <a:ext cx="144016"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Straight Connector 9"/>
          <p:cNvCxnSpPr/>
          <p:nvPr/>
        </p:nvCxnSpPr>
        <p:spPr>
          <a:xfrm>
            <a:off x="1732772" y="5517232"/>
            <a:ext cx="5760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461236" y="5517232"/>
            <a:ext cx="5760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172932" y="5517232"/>
            <a:ext cx="5760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900239" y="5517232"/>
            <a:ext cx="576064"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611438" y="5517232"/>
            <a:ext cx="576064"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732772" y="4994012"/>
            <a:ext cx="576064" cy="523220"/>
          </a:xfrm>
          <a:prstGeom prst="rect">
            <a:avLst/>
          </a:prstGeom>
          <a:noFill/>
        </p:spPr>
        <p:txBody>
          <a:bodyPr wrap="square" rtlCol="0">
            <a:spAutoFit/>
          </a:bodyPr>
          <a:lstStyle/>
          <a:p>
            <a:pPr algn="ctr"/>
            <a:r>
              <a:rPr lang="en-GB" sz="2800" dirty="0">
                <a:solidFill>
                  <a:srgbClr val="595959"/>
                </a:solidFill>
              </a:rPr>
              <a:t>D</a:t>
            </a:r>
            <a:endParaRPr lang="en-GB" sz="3600" b="1" dirty="0">
              <a:solidFill>
                <a:srgbClr val="595959"/>
              </a:solidFill>
            </a:endParaRPr>
          </a:p>
        </p:txBody>
      </p:sp>
      <p:sp>
        <p:nvSpPr>
          <p:cNvPr id="18" name="TextBox 17"/>
          <p:cNvSpPr txBox="1"/>
          <p:nvPr/>
        </p:nvSpPr>
        <p:spPr>
          <a:xfrm>
            <a:off x="2461236" y="4994012"/>
            <a:ext cx="576064" cy="523220"/>
          </a:xfrm>
          <a:prstGeom prst="rect">
            <a:avLst/>
          </a:prstGeom>
          <a:noFill/>
        </p:spPr>
        <p:txBody>
          <a:bodyPr wrap="square" rtlCol="0">
            <a:spAutoFit/>
          </a:bodyPr>
          <a:lstStyle/>
          <a:p>
            <a:pPr algn="ctr"/>
            <a:r>
              <a:rPr lang="en-GB" sz="2800" dirty="0">
                <a:solidFill>
                  <a:srgbClr val="595959"/>
                </a:solidFill>
              </a:rPr>
              <a:t>S</a:t>
            </a:r>
            <a:endParaRPr lang="en-GB" sz="3600" b="1" dirty="0">
              <a:solidFill>
                <a:srgbClr val="595959"/>
              </a:solidFill>
            </a:endParaRPr>
          </a:p>
        </p:txBody>
      </p:sp>
      <p:sp>
        <p:nvSpPr>
          <p:cNvPr id="19" name="TextBox 18"/>
          <p:cNvSpPr txBox="1"/>
          <p:nvPr/>
        </p:nvSpPr>
        <p:spPr>
          <a:xfrm>
            <a:off x="3189700" y="4994012"/>
            <a:ext cx="576064" cy="523220"/>
          </a:xfrm>
          <a:prstGeom prst="rect">
            <a:avLst/>
          </a:prstGeom>
          <a:noFill/>
        </p:spPr>
        <p:txBody>
          <a:bodyPr wrap="square" rtlCol="0">
            <a:spAutoFit/>
          </a:bodyPr>
          <a:lstStyle/>
          <a:p>
            <a:pPr algn="ctr"/>
            <a:r>
              <a:rPr lang="en-GB" sz="2800" dirty="0">
                <a:solidFill>
                  <a:srgbClr val="595959"/>
                </a:solidFill>
              </a:rPr>
              <a:t>S</a:t>
            </a:r>
            <a:endParaRPr lang="en-GB" sz="3600" b="1" dirty="0">
              <a:solidFill>
                <a:srgbClr val="595959"/>
              </a:solidFill>
            </a:endParaRPr>
          </a:p>
        </p:txBody>
      </p:sp>
      <p:sp>
        <p:nvSpPr>
          <p:cNvPr id="20" name="TextBox 19"/>
          <p:cNvSpPr txBox="1"/>
          <p:nvPr/>
        </p:nvSpPr>
        <p:spPr>
          <a:xfrm>
            <a:off x="3900239" y="4994012"/>
            <a:ext cx="576064" cy="523220"/>
          </a:xfrm>
          <a:prstGeom prst="rect">
            <a:avLst/>
          </a:prstGeom>
          <a:noFill/>
        </p:spPr>
        <p:txBody>
          <a:bodyPr wrap="square" rtlCol="0">
            <a:spAutoFit/>
          </a:bodyPr>
          <a:lstStyle/>
          <a:p>
            <a:pPr algn="ctr"/>
            <a:r>
              <a:rPr lang="en-GB" sz="2800" dirty="0">
                <a:solidFill>
                  <a:srgbClr val="595959"/>
                </a:solidFill>
              </a:rPr>
              <a:t>O</a:t>
            </a:r>
            <a:endParaRPr lang="en-GB" sz="3600" b="1" dirty="0">
              <a:solidFill>
                <a:srgbClr val="595959"/>
              </a:solidFill>
            </a:endParaRPr>
          </a:p>
        </p:txBody>
      </p:sp>
      <p:sp>
        <p:nvSpPr>
          <p:cNvPr id="21" name="TextBox 20"/>
          <p:cNvSpPr txBox="1"/>
          <p:nvPr/>
        </p:nvSpPr>
        <p:spPr>
          <a:xfrm>
            <a:off x="4611438" y="4994012"/>
            <a:ext cx="576064" cy="523220"/>
          </a:xfrm>
          <a:prstGeom prst="rect">
            <a:avLst/>
          </a:prstGeom>
          <a:noFill/>
        </p:spPr>
        <p:txBody>
          <a:bodyPr wrap="square" rtlCol="0">
            <a:spAutoFit/>
          </a:bodyPr>
          <a:lstStyle/>
          <a:p>
            <a:pPr algn="ctr"/>
            <a:r>
              <a:rPr lang="en-GB" sz="2800" dirty="0">
                <a:solidFill>
                  <a:srgbClr val="595959"/>
                </a:solidFill>
              </a:rPr>
              <a:t>H</a:t>
            </a:r>
            <a:endParaRPr lang="en-GB" sz="3600" b="1" dirty="0">
              <a:solidFill>
                <a:srgbClr val="595959"/>
              </a:solidFill>
            </a:endParaRPr>
          </a:p>
        </p:txBody>
      </p:sp>
      <p:sp>
        <p:nvSpPr>
          <p:cNvPr id="23" name="Title 1"/>
          <p:cNvSpPr>
            <a:spLocks noGrp="1"/>
          </p:cNvSpPr>
          <p:nvPr>
            <p:ph type="title"/>
          </p:nvPr>
        </p:nvSpPr>
        <p:spPr>
          <a:xfrm>
            <a:off x="1259631" y="274638"/>
            <a:ext cx="7656205" cy="1143000"/>
          </a:xfrm>
        </p:spPr>
        <p:txBody>
          <a:bodyPr>
            <a:normAutofit fontScale="90000"/>
          </a:bodyPr>
          <a:lstStyle/>
          <a:p>
            <a:pPr algn="l"/>
            <a:r>
              <a:rPr lang="en-GB" b="1" dirty="0">
                <a:solidFill>
                  <a:srgbClr val="595959"/>
                </a:solidFill>
              </a:rPr>
              <a:t>How to use a Caesar wheel -</a:t>
            </a:r>
            <a:r>
              <a:rPr lang="en-GB" b="1" dirty="0">
                <a:solidFill>
                  <a:schemeClr val="accent1"/>
                </a:solidFill>
              </a:rPr>
              <a:t> example</a:t>
            </a:r>
            <a:endParaRPr lang="en-GB" b="1" dirty="0">
              <a:solidFill>
                <a:srgbClr val="595959"/>
              </a:solidFill>
            </a:endParaRPr>
          </a:p>
        </p:txBody>
      </p:sp>
      <p:pic>
        <p:nvPicPr>
          <p:cNvPr id="22" name="Picture 2">
            <a:extLst>
              <a:ext uri="{FF2B5EF4-FFF2-40B4-BE49-F238E27FC236}">
                <a16:creationId xmlns:a16="http://schemas.microsoft.com/office/drawing/2014/main" id="{6D396021-C8A2-4B0B-A96A-1EF9A8FA28A5}"/>
              </a:ext>
            </a:extLst>
          </p:cNvPr>
          <p:cNvPicPr>
            <a:picLocks noChangeAspect="1" noChangeArrowheads="1"/>
          </p:cNvPicPr>
          <p:nvPr/>
        </p:nvPicPr>
        <p:blipFill>
          <a:blip r:embed="rId3" cstate="email">
            <a:extLst>
              <a:ext uri="{BEBA8EAE-BF5A-486C-A8C5-ECC9F3942E4B}">
                <a14:imgProps xmlns:a14="http://schemas.microsoft.com/office/drawing/2010/main">
                  <a14:imgLayer r:embed="rId4">
                    <a14:imgEffect>
                      <a14:sharpenSoften amount="50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bwMode="auto">
          <a:xfrm>
            <a:off x="6084168" y="3772370"/>
            <a:ext cx="2975684" cy="2940675"/>
          </a:xfrm>
          <a:prstGeom prst="rect">
            <a:avLst/>
          </a:prstGeom>
          <a:noFill/>
          <a:ln w="9525">
            <a:noFill/>
            <a:miter lim="800000"/>
            <a:headEnd/>
            <a:tailEnd/>
          </a:ln>
        </p:spPr>
      </p:pic>
    </p:spTree>
    <p:extLst>
      <p:ext uri="{BB962C8B-B14F-4D97-AF65-F5344CB8AC3E}">
        <p14:creationId xmlns:p14="http://schemas.microsoft.com/office/powerpoint/2010/main" val="4899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9632" y="274638"/>
            <a:ext cx="6696744" cy="1143000"/>
          </a:xfrm>
        </p:spPr>
        <p:txBody>
          <a:bodyPr>
            <a:normAutofit/>
          </a:bodyPr>
          <a:lstStyle/>
          <a:p>
            <a:pPr algn="l"/>
            <a:r>
              <a:rPr lang="en-GB" b="1" dirty="0">
                <a:solidFill>
                  <a:srgbClr val="595959"/>
                </a:solidFill>
              </a:rPr>
              <a:t>Breaking the Cipher</a:t>
            </a:r>
          </a:p>
        </p:txBody>
      </p:sp>
      <p:sp>
        <p:nvSpPr>
          <p:cNvPr id="3" name="Content Placeholder 2"/>
          <p:cNvSpPr>
            <a:spLocks noGrp="1"/>
          </p:cNvSpPr>
          <p:nvPr>
            <p:ph idx="1"/>
          </p:nvPr>
        </p:nvSpPr>
        <p:spPr>
          <a:xfrm>
            <a:off x="1331640" y="1988840"/>
            <a:ext cx="7355160" cy="4137323"/>
          </a:xfrm>
        </p:spPr>
        <p:txBody>
          <a:bodyPr/>
          <a:lstStyle/>
          <a:p>
            <a:r>
              <a:rPr lang="en-GB" dirty="0">
                <a:solidFill>
                  <a:srgbClr val="595959"/>
                </a:solidFill>
              </a:rPr>
              <a:t>Can we figure out a message encrypted with a Caesar shift cipher without knowing the key?</a:t>
            </a:r>
          </a:p>
          <a:p>
            <a:endParaRPr lang="en-GB" dirty="0">
              <a:solidFill>
                <a:srgbClr val="595959"/>
              </a:solidFill>
            </a:endParaRPr>
          </a:p>
          <a:p>
            <a:r>
              <a:rPr lang="en-GB" dirty="0">
                <a:solidFill>
                  <a:srgbClr val="595959"/>
                </a:solidFill>
              </a:rPr>
              <a:t>How?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31640" y="1340768"/>
            <a:ext cx="7560840" cy="2232248"/>
          </a:xfrm>
        </p:spPr>
        <p:txBody>
          <a:bodyPr>
            <a:normAutofit/>
          </a:bodyPr>
          <a:lstStyle/>
          <a:p>
            <a:r>
              <a:rPr lang="en-GB" sz="2800" dirty="0">
                <a:solidFill>
                  <a:srgbClr val="595959"/>
                </a:solidFill>
              </a:rPr>
              <a:t>Each of you has a Caesar wheel with a </a:t>
            </a:r>
            <a:r>
              <a:rPr lang="en-GB" sz="2800" b="1" u="sng" dirty="0">
                <a:solidFill>
                  <a:srgbClr val="595959"/>
                </a:solidFill>
              </a:rPr>
              <a:t>different</a:t>
            </a:r>
            <a:r>
              <a:rPr lang="en-GB" sz="2800" dirty="0">
                <a:solidFill>
                  <a:srgbClr val="595959"/>
                </a:solidFill>
              </a:rPr>
              <a:t> shift.  Use it to try to decrypt the message below. Put your hand up if you think you have found the right key.</a:t>
            </a:r>
          </a:p>
        </p:txBody>
      </p:sp>
      <p:sp>
        <p:nvSpPr>
          <p:cNvPr id="4" name="TextBox 3"/>
          <p:cNvSpPr txBox="1"/>
          <p:nvPr/>
        </p:nvSpPr>
        <p:spPr>
          <a:xfrm>
            <a:off x="1331640" y="3717032"/>
            <a:ext cx="5184576" cy="2585323"/>
          </a:xfrm>
          <a:prstGeom prst="rect">
            <a:avLst/>
          </a:prstGeom>
          <a:noFill/>
          <a:ln>
            <a:solidFill>
              <a:schemeClr val="accent1">
                <a:lumMod val="50000"/>
              </a:schemeClr>
            </a:solidFill>
          </a:ln>
        </p:spPr>
        <p:txBody>
          <a:bodyPr wrap="square" rtlCol="0" anchor="ctr">
            <a:spAutoFit/>
          </a:bodyPr>
          <a:lstStyle/>
          <a:p>
            <a:pPr>
              <a:lnSpc>
                <a:spcPct val="150000"/>
              </a:lnSpc>
            </a:pPr>
            <a:r>
              <a:rPr lang="en-GB" sz="3600" dirty="0">
                <a:solidFill>
                  <a:schemeClr val="accent1"/>
                </a:solidFill>
              </a:rPr>
              <a:t>QFOQYWBU GWADZS QWDVSFG WG SOGM KVSB MCI HFM VOFR</a:t>
            </a:r>
          </a:p>
        </p:txBody>
      </p:sp>
      <p:sp>
        <p:nvSpPr>
          <p:cNvPr id="6" name="Title 1"/>
          <p:cNvSpPr>
            <a:spLocks noGrp="1"/>
          </p:cNvSpPr>
          <p:nvPr>
            <p:ph type="title"/>
          </p:nvPr>
        </p:nvSpPr>
        <p:spPr>
          <a:xfrm>
            <a:off x="1259632" y="274638"/>
            <a:ext cx="6696744" cy="1143000"/>
          </a:xfrm>
        </p:spPr>
        <p:txBody>
          <a:bodyPr>
            <a:normAutofit/>
          </a:bodyPr>
          <a:lstStyle/>
          <a:p>
            <a:pPr algn="l"/>
            <a:r>
              <a:rPr lang="en-GB" b="1" dirty="0">
                <a:solidFill>
                  <a:srgbClr val="595959"/>
                </a:solidFill>
              </a:rPr>
              <a:t>Breaking the Cipher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03648" y="1212752"/>
            <a:ext cx="5184576" cy="2585323"/>
          </a:xfrm>
          <a:prstGeom prst="rect">
            <a:avLst/>
          </a:prstGeom>
          <a:noFill/>
          <a:ln>
            <a:solidFill>
              <a:schemeClr val="accent1">
                <a:lumMod val="50000"/>
              </a:schemeClr>
            </a:solidFill>
          </a:ln>
        </p:spPr>
        <p:txBody>
          <a:bodyPr wrap="square" rtlCol="0" anchor="ctr">
            <a:spAutoFit/>
          </a:bodyPr>
          <a:lstStyle/>
          <a:p>
            <a:pPr>
              <a:lnSpc>
                <a:spcPct val="150000"/>
              </a:lnSpc>
            </a:pPr>
            <a:r>
              <a:rPr lang="en-GB" sz="3600" dirty="0">
                <a:solidFill>
                  <a:schemeClr val="accent1"/>
                </a:solidFill>
              </a:rPr>
              <a:t>QFOQYWBU GWADZS QWDVSFG WG SOGM KVSB MCI HFM VOFR</a:t>
            </a:r>
          </a:p>
        </p:txBody>
      </p:sp>
      <p:sp>
        <p:nvSpPr>
          <p:cNvPr id="6" name="TextBox 5"/>
          <p:cNvSpPr txBox="1"/>
          <p:nvPr/>
        </p:nvSpPr>
        <p:spPr>
          <a:xfrm>
            <a:off x="6876256" y="1514388"/>
            <a:ext cx="1800200" cy="811312"/>
          </a:xfrm>
          <a:prstGeom prst="rect">
            <a:avLst/>
          </a:prstGeom>
          <a:noFill/>
        </p:spPr>
        <p:txBody>
          <a:bodyPr wrap="square" rtlCol="0">
            <a:spAutoFit/>
          </a:bodyPr>
          <a:lstStyle/>
          <a:p>
            <a:pPr>
              <a:lnSpc>
                <a:spcPct val="150000"/>
              </a:lnSpc>
            </a:pPr>
            <a:r>
              <a:rPr lang="en-GB" sz="3600" dirty="0">
                <a:solidFill>
                  <a:schemeClr val="accent3">
                    <a:lumMod val="75000"/>
                  </a:schemeClr>
                </a:solidFill>
              </a:rPr>
              <a:t>Shift = </a:t>
            </a:r>
          </a:p>
        </p:txBody>
      </p:sp>
      <p:sp>
        <p:nvSpPr>
          <p:cNvPr id="7" name="TextBox 6"/>
          <p:cNvSpPr txBox="1"/>
          <p:nvPr/>
        </p:nvSpPr>
        <p:spPr>
          <a:xfrm>
            <a:off x="7452320" y="2145630"/>
            <a:ext cx="792088" cy="923330"/>
          </a:xfrm>
          <a:prstGeom prst="rect">
            <a:avLst/>
          </a:prstGeom>
          <a:noFill/>
        </p:spPr>
        <p:txBody>
          <a:bodyPr wrap="square" rtlCol="0">
            <a:spAutoFit/>
          </a:bodyPr>
          <a:lstStyle/>
          <a:p>
            <a:pPr>
              <a:lnSpc>
                <a:spcPct val="150000"/>
              </a:lnSpc>
            </a:pPr>
            <a:r>
              <a:rPr lang="en-GB" sz="3600" dirty="0">
                <a:solidFill>
                  <a:schemeClr val="accent3">
                    <a:lumMod val="75000"/>
                  </a:schemeClr>
                </a:solidFill>
              </a:rPr>
              <a:t>14</a:t>
            </a:r>
          </a:p>
        </p:txBody>
      </p:sp>
      <p:sp>
        <p:nvSpPr>
          <p:cNvPr id="8" name="TextBox 7"/>
          <p:cNvSpPr txBox="1"/>
          <p:nvPr/>
        </p:nvSpPr>
        <p:spPr>
          <a:xfrm>
            <a:off x="1403648" y="3933056"/>
            <a:ext cx="5184576" cy="2585323"/>
          </a:xfrm>
          <a:prstGeom prst="rect">
            <a:avLst/>
          </a:prstGeom>
          <a:noFill/>
          <a:ln>
            <a:solidFill>
              <a:schemeClr val="accent3">
                <a:lumMod val="50000"/>
              </a:schemeClr>
            </a:solidFill>
          </a:ln>
        </p:spPr>
        <p:txBody>
          <a:bodyPr wrap="square" rtlCol="0" anchor="ctr">
            <a:spAutoFit/>
          </a:bodyPr>
          <a:lstStyle/>
          <a:p>
            <a:pPr algn="ctr">
              <a:lnSpc>
                <a:spcPct val="150000"/>
              </a:lnSpc>
            </a:pPr>
            <a:r>
              <a:rPr lang="en-GB" sz="3600" dirty="0">
                <a:solidFill>
                  <a:schemeClr val="accent3">
                    <a:lumMod val="75000"/>
                  </a:schemeClr>
                </a:solidFill>
              </a:rPr>
              <a:t>cracking simple ciphers is easy when you try hard</a:t>
            </a:r>
          </a:p>
        </p:txBody>
      </p:sp>
      <p:sp>
        <p:nvSpPr>
          <p:cNvPr id="9" name="Curved Left Arrow 8"/>
          <p:cNvSpPr/>
          <p:nvPr/>
        </p:nvSpPr>
        <p:spPr>
          <a:xfrm>
            <a:off x="6660232" y="2636911"/>
            <a:ext cx="1224136" cy="2588805"/>
          </a:xfrm>
          <a:prstGeom prst="curvedLeft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3">
                  <a:lumMod val="75000"/>
                </a:schemeClr>
              </a:solidFill>
            </a:endParaRPr>
          </a:p>
        </p:txBody>
      </p:sp>
      <p:sp>
        <p:nvSpPr>
          <p:cNvPr id="10" name="Title 1"/>
          <p:cNvSpPr>
            <a:spLocks noGrp="1"/>
          </p:cNvSpPr>
          <p:nvPr>
            <p:ph type="title"/>
          </p:nvPr>
        </p:nvSpPr>
        <p:spPr>
          <a:xfrm>
            <a:off x="1259632" y="274638"/>
            <a:ext cx="6696744" cy="1143000"/>
          </a:xfrm>
        </p:spPr>
        <p:txBody>
          <a:bodyPr>
            <a:normAutofit/>
          </a:bodyPr>
          <a:lstStyle/>
          <a:p>
            <a:pPr algn="l"/>
            <a:r>
              <a:rPr lang="en-GB" b="1" dirty="0">
                <a:solidFill>
                  <a:srgbClr val="595959"/>
                </a:solidFill>
              </a:rPr>
              <a:t>Breaking the Cipher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238944" y="274638"/>
            <a:ext cx="7797552" cy="1210146"/>
          </a:xfrm>
        </p:spPr>
        <p:txBody>
          <a:bodyPr>
            <a:normAutofit/>
          </a:bodyPr>
          <a:lstStyle/>
          <a:p>
            <a:pPr algn="l"/>
            <a:r>
              <a:rPr lang="en-GB" sz="3600" b="1" dirty="0">
                <a:solidFill>
                  <a:srgbClr val="595959"/>
                </a:solidFill>
              </a:rPr>
              <a:t>Unbreakable Substitution Ciphers?</a:t>
            </a:r>
          </a:p>
        </p:txBody>
      </p:sp>
      <p:sp>
        <p:nvSpPr>
          <p:cNvPr id="3" name="Content Placeholder 2"/>
          <p:cNvSpPr>
            <a:spLocks noGrp="1"/>
          </p:cNvSpPr>
          <p:nvPr>
            <p:ph idx="1"/>
          </p:nvPr>
        </p:nvSpPr>
        <p:spPr>
          <a:xfrm>
            <a:off x="1228600" y="1600201"/>
            <a:ext cx="7663880" cy="1108720"/>
          </a:xfrm>
        </p:spPr>
        <p:txBody>
          <a:bodyPr>
            <a:normAutofit/>
          </a:bodyPr>
          <a:lstStyle/>
          <a:p>
            <a:r>
              <a:rPr lang="en-GB" sz="2800" dirty="0">
                <a:solidFill>
                  <a:srgbClr val="595959"/>
                </a:solidFill>
              </a:rPr>
              <a:t>What can we do to make these types of cipher unbreakable?</a:t>
            </a:r>
          </a:p>
        </p:txBody>
      </p:sp>
      <p:sp>
        <p:nvSpPr>
          <p:cNvPr id="4" name="Content Placeholder 2"/>
          <p:cNvSpPr txBox="1">
            <a:spLocks/>
          </p:cNvSpPr>
          <p:nvPr/>
        </p:nvSpPr>
        <p:spPr>
          <a:xfrm>
            <a:off x="1238944" y="2636912"/>
            <a:ext cx="7797552" cy="3456384"/>
          </a:xfrm>
          <a:prstGeom prst="rect">
            <a:avLst/>
          </a:prstGeom>
        </p:spPr>
        <p:txBody>
          <a:bodyPr vert="horz" lIns="91440" tIns="45720" rIns="91440" bIns="45720" rtlCol="0">
            <a:normAutofit lnSpcReduction="10000"/>
          </a:bodyPr>
          <a:lstStyle/>
          <a:p>
            <a:pPr marL="342900" indent="-342900">
              <a:spcBef>
                <a:spcPct val="20000"/>
              </a:spcBef>
              <a:buFont typeface="Arial" pitchFamily="34" charset="0"/>
              <a:buChar char="•"/>
            </a:pPr>
            <a:r>
              <a:rPr kumimoji="0" lang="en-GB" sz="3000" b="0" i="0" u="none" strike="noStrike" kern="1200" cap="none" spc="0" normalizeH="0" baseline="0" noProof="0" dirty="0">
                <a:ln>
                  <a:noFill/>
                </a:ln>
                <a:solidFill>
                  <a:schemeClr val="accent1"/>
                </a:solidFill>
                <a:effectLst/>
                <a:uLnTx/>
                <a:uFillTx/>
                <a:latin typeface="+mn-lt"/>
                <a:ea typeface="+mn-ea"/>
                <a:cs typeface="+mn-cs"/>
              </a:rPr>
              <a:t>Change the shift after each letter</a:t>
            </a:r>
          </a:p>
          <a:p>
            <a:pPr marL="1257300" lvl="2" indent="-342900">
              <a:spcBef>
                <a:spcPct val="20000"/>
              </a:spcBef>
              <a:buFont typeface="Arial" pitchFamily="34" charset="0"/>
              <a:buChar char="•"/>
            </a:pPr>
            <a:r>
              <a:rPr lang="en-GB" sz="3000" dirty="0">
                <a:solidFill>
                  <a:schemeClr val="accent1"/>
                </a:solidFill>
              </a:rPr>
              <a:t>There is a way of doing this called a ‘Vigen</a:t>
            </a:r>
            <a:r>
              <a:rPr lang="en-GB" sz="3000" dirty="0">
                <a:solidFill>
                  <a:schemeClr val="accent1"/>
                </a:solidFill>
                <a:ea typeface="Verdana"/>
                <a:cs typeface="Verdana"/>
              </a:rPr>
              <a:t>ère Cipher’.  </a:t>
            </a:r>
            <a:endParaRPr lang="en-GB" sz="3000" dirty="0">
              <a:solidFill>
                <a:schemeClr val="accent1"/>
              </a:solidFill>
            </a:endParaRPr>
          </a:p>
          <a:p>
            <a:pPr marL="342900" indent="-342900">
              <a:spcBef>
                <a:spcPct val="20000"/>
              </a:spcBef>
              <a:buFont typeface="Arial" pitchFamily="34" charset="0"/>
              <a:buChar char="•"/>
            </a:pPr>
            <a:r>
              <a:rPr lang="en-GB" sz="3000" dirty="0">
                <a:solidFill>
                  <a:schemeClr val="accent1"/>
                </a:solidFill>
              </a:rPr>
              <a:t>Use several shifts for each letter, with each one changing every time</a:t>
            </a:r>
          </a:p>
          <a:p>
            <a:pPr marL="1257300" lvl="2" indent="-342900">
              <a:spcBef>
                <a:spcPct val="20000"/>
              </a:spcBef>
              <a:buFont typeface="Arial" pitchFamily="34" charset="0"/>
              <a:buChar char="•"/>
            </a:pPr>
            <a:r>
              <a:rPr lang="en-GB" sz="3000" dirty="0">
                <a:solidFill>
                  <a:schemeClr val="accent1"/>
                </a:solidFill>
              </a:rPr>
              <a:t>You can even change the order of the alphabet for each shift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28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The Royal Institution</a:t>
            </a:r>
          </a:p>
        </p:txBody>
      </p:sp>
      <p:sp>
        <p:nvSpPr>
          <p:cNvPr id="8" name="Rectangle 7"/>
          <p:cNvSpPr/>
          <p:nvPr/>
        </p:nvSpPr>
        <p:spPr>
          <a:xfrm>
            <a:off x="654367" y="6364239"/>
            <a:ext cx="1774845" cy="230832"/>
          </a:xfrm>
          <a:prstGeom prst="rect">
            <a:avLst/>
          </a:prstGeom>
        </p:spPr>
        <p:txBody>
          <a:bodyPr wrap="non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credits: Tim Mitchell</a:t>
            </a:r>
          </a:p>
        </p:txBody>
      </p:sp>
      <p:sp>
        <p:nvSpPr>
          <p:cNvPr id="10" name="TextBox 9"/>
          <p:cNvSpPr txBox="1"/>
          <p:nvPr/>
        </p:nvSpPr>
        <p:spPr>
          <a:xfrm>
            <a:off x="1231186" y="1599704"/>
            <a:ext cx="4495448" cy="1938992"/>
          </a:xfrm>
          <a:prstGeom prst="rect">
            <a:avLst/>
          </a:prstGeom>
          <a:noFill/>
        </p:spPr>
        <p:txBody>
          <a:bodyPr wrap="square" rtlCol="0">
            <a:spAutoFit/>
          </a:bodyPr>
          <a:lstStyle/>
          <a:p>
            <a:r>
              <a:rPr lang="en-GB" sz="24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Our vision is:</a:t>
            </a:r>
          </a:p>
          <a:p>
            <a:r>
              <a:rPr lang="en-GB" sz="2400" dirty="0">
                <a:solidFill>
                  <a:srgbClr val="00ACAE"/>
                </a:solidFill>
                <a:latin typeface="Verdana" panose="020B0604030504040204" pitchFamily="34" charset="0"/>
                <a:ea typeface="Verdana" panose="020B0604030504040204" pitchFamily="34" charset="0"/>
                <a:cs typeface="Verdana" panose="020B0604030504040204" pitchFamily="34" charset="0"/>
              </a:rPr>
              <a:t>A world where everyone is inspired to think more deeply about science and its place in our lives.</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71810" y="1599704"/>
            <a:ext cx="3025920" cy="4914900"/>
          </a:xfrm>
          <a:prstGeom prst="snip1Rect">
            <a:avLst/>
          </a:prstGeom>
        </p:spPr>
      </p:pic>
    </p:spTree>
    <p:extLst>
      <p:ext uri="{BB962C8B-B14F-4D97-AF65-F5344CB8AC3E}">
        <p14:creationId xmlns:p14="http://schemas.microsoft.com/office/powerpoint/2010/main" val="11946226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6CD6727-0E39-4F73-8430-A11A0876AA39}"/>
              </a:ext>
            </a:extLst>
          </p:cNvPr>
          <p:cNvSpPr/>
          <p:nvPr/>
        </p:nvSpPr>
        <p:spPr>
          <a:xfrm>
            <a:off x="6624228" y="5847656"/>
            <a:ext cx="2340260" cy="853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1259632" y="274638"/>
            <a:ext cx="7632848" cy="1143000"/>
          </a:xfrm>
        </p:spPr>
        <p:txBody>
          <a:bodyPr>
            <a:normAutofit fontScale="90000"/>
          </a:bodyPr>
          <a:lstStyle/>
          <a:p>
            <a:pPr algn="l"/>
            <a:r>
              <a:rPr lang="en-GB" sz="4000" b="1" dirty="0">
                <a:solidFill>
                  <a:srgbClr val="595959"/>
                </a:solidFill>
              </a:rPr>
              <a:t>Unbreakable Transposition Ciphers?</a:t>
            </a:r>
          </a:p>
        </p:txBody>
      </p:sp>
      <p:sp>
        <p:nvSpPr>
          <p:cNvPr id="4" name="Content Placeholder 2"/>
          <p:cNvSpPr>
            <a:spLocks noGrp="1"/>
          </p:cNvSpPr>
          <p:nvPr>
            <p:ph idx="1"/>
          </p:nvPr>
        </p:nvSpPr>
        <p:spPr>
          <a:xfrm>
            <a:off x="1310952" y="1484784"/>
            <a:ext cx="7581528" cy="1108720"/>
          </a:xfrm>
        </p:spPr>
        <p:txBody>
          <a:bodyPr>
            <a:normAutofit/>
          </a:bodyPr>
          <a:lstStyle/>
          <a:p>
            <a:r>
              <a:rPr lang="en-GB" sz="2800" dirty="0">
                <a:solidFill>
                  <a:srgbClr val="595959"/>
                </a:solidFill>
              </a:rPr>
              <a:t>What can we do to make these ciphers unbreakable?</a:t>
            </a:r>
          </a:p>
        </p:txBody>
      </p:sp>
      <p:sp>
        <p:nvSpPr>
          <p:cNvPr id="5" name="Content Placeholder 2"/>
          <p:cNvSpPr txBox="1">
            <a:spLocks/>
          </p:cNvSpPr>
          <p:nvPr/>
        </p:nvSpPr>
        <p:spPr>
          <a:xfrm>
            <a:off x="1310952" y="2492896"/>
            <a:ext cx="7833048" cy="1584176"/>
          </a:xfrm>
          <a:prstGeom prst="rect">
            <a:avLst/>
          </a:prstGeom>
        </p:spPr>
        <p:txBody>
          <a:bodyPr vert="horz" lIns="91440" tIns="45720" rIns="91440" bIns="45720" rtlCol="0">
            <a:noAutofit/>
          </a:bodyPr>
          <a:lstStyle/>
          <a:p>
            <a:pPr marL="342900" indent="-342900">
              <a:spcBef>
                <a:spcPct val="20000"/>
              </a:spcBef>
              <a:buFont typeface="Arial" pitchFamily="34" charset="0"/>
              <a:buChar char="•"/>
            </a:pPr>
            <a:r>
              <a:rPr kumimoji="0" lang="en-GB" sz="2800" b="0" i="0" u="none" strike="noStrike" kern="1200" cap="none" spc="0" normalizeH="0" baseline="0" noProof="0" dirty="0">
                <a:ln>
                  <a:noFill/>
                </a:ln>
                <a:solidFill>
                  <a:schemeClr val="accent1"/>
                </a:solidFill>
                <a:effectLst/>
                <a:uLnTx/>
                <a:uFillTx/>
              </a:rPr>
              <a:t>Draw strange</a:t>
            </a:r>
            <a:r>
              <a:rPr kumimoji="0" lang="en-GB" sz="2800" b="0" i="0" u="none" strike="noStrike" kern="1200" cap="none" spc="0" normalizeH="0" noProof="0" dirty="0">
                <a:ln>
                  <a:noFill/>
                </a:ln>
                <a:solidFill>
                  <a:schemeClr val="accent1"/>
                </a:solidFill>
                <a:effectLst/>
                <a:uLnTx/>
                <a:uFillTx/>
              </a:rPr>
              <a:t> routes through the grids</a:t>
            </a:r>
          </a:p>
          <a:p>
            <a:pPr marL="800100" lvl="1" indent="-342900">
              <a:spcBef>
                <a:spcPct val="20000"/>
              </a:spcBef>
              <a:buFont typeface="Arial" pitchFamily="34" charset="0"/>
              <a:buChar char="•"/>
            </a:pPr>
            <a:r>
              <a:rPr lang="en-GB" sz="2800" dirty="0">
                <a:solidFill>
                  <a:schemeClr val="accent1"/>
                </a:solidFill>
              </a:rPr>
              <a:t>Your key will need to contain directions on how to read your cipher text</a:t>
            </a:r>
          </a:p>
        </p:txBody>
      </p:sp>
      <p:graphicFrame>
        <p:nvGraphicFramePr>
          <p:cNvPr id="7" name="Table 6"/>
          <p:cNvGraphicFramePr>
            <a:graphicFrameLocks noGrp="1"/>
          </p:cNvGraphicFramePr>
          <p:nvPr>
            <p:extLst>
              <p:ext uri="{D42A27DB-BD31-4B8C-83A1-F6EECF244321}">
                <p14:modId xmlns:p14="http://schemas.microsoft.com/office/powerpoint/2010/main" val="1997734840"/>
              </p:ext>
            </p:extLst>
          </p:nvPr>
        </p:nvGraphicFramePr>
        <p:xfrm>
          <a:off x="1499002" y="4491242"/>
          <a:ext cx="1958616" cy="1463040"/>
        </p:xfrm>
        <a:graphic>
          <a:graphicData uri="http://schemas.openxmlformats.org/drawingml/2006/table">
            <a:tbl>
              <a:tblPr firstRow="1" bandRow="1">
                <a:tableStyleId>{5C22544A-7EE6-4342-B048-85BDC9FD1C3A}</a:tableStyleId>
              </a:tblPr>
              <a:tblGrid>
                <a:gridCol w="489654">
                  <a:extLst>
                    <a:ext uri="{9D8B030D-6E8A-4147-A177-3AD203B41FA5}">
                      <a16:colId xmlns:a16="http://schemas.microsoft.com/office/drawing/2014/main" val="20000"/>
                    </a:ext>
                  </a:extLst>
                </a:gridCol>
                <a:gridCol w="489654">
                  <a:extLst>
                    <a:ext uri="{9D8B030D-6E8A-4147-A177-3AD203B41FA5}">
                      <a16:colId xmlns:a16="http://schemas.microsoft.com/office/drawing/2014/main" val="20001"/>
                    </a:ext>
                  </a:extLst>
                </a:gridCol>
                <a:gridCol w="489654">
                  <a:extLst>
                    <a:ext uri="{9D8B030D-6E8A-4147-A177-3AD203B41FA5}">
                      <a16:colId xmlns:a16="http://schemas.microsoft.com/office/drawing/2014/main" val="20002"/>
                    </a:ext>
                  </a:extLst>
                </a:gridCol>
                <a:gridCol w="489654">
                  <a:extLst>
                    <a:ext uri="{9D8B030D-6E8A-4147-A177-3AD203B41FA5}">
                      <a16:colId xmlns:a16="http://schemas.microsoft.com/office/drawing/2014/main" val="20003"/>
                    </a:ext>
                  </a:extLst>
                </a:gridCol>
              </a:tblGrid>
              <a:tr h="331237">
                <a:tc>
                  <a:txBody>
                    <a:bodyPr/>
                    <a:lstStyle/>
                    <a:p>
                      <a:pPr algn="ctr"/>
                      <a:r>
                        <a:rPr lang="en-GB" b="0" dirty="0">
                          <a:solidFill>
                            <a:schemeClr val="tx1"/>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m</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0"/>
                  </a:ext>
                </a:extLst>
              </a:tr>
              <a:tr h="331237">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n</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w</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1"/>
                  </a:ext>
                </a:extLst>
              </a:tr>
              <a:tr h="331237">
                <a:tc>
                  <a:txBody>
                    <a:bodyPr/>
                    <a:lstStyle/>
                    <a:p>
                      <a:pPr algn="ctr"/>
                      <a:r>
                        <a:rPr lang="en-GB" b="0" dirty="0" err="1">
                          <a:solidFill>
                            <a:schemeClr val="tx1"/>
                          </a:solidFill>
                          <a:latin typeface="Verdana" pitchFamily="34" charset="0"/>
                          <a:ea typeface="Verdana" pitchFamily="34" charset="0"/>
                          <a:cs typeface="Verdana" pitchFamily="34" charset="0"/>
                        </a:rPr>
                        <a:t>i</a:t>
                      </a:r>
                      <a:endParaRPr lang="en-GB" b="0" dirty="0">
                        <a:solidFill>
                          <a:schemeClr val="tx1"/>
                        </a:solidFill>
                        <a:latin typeface="Verdana" pitchFamily="34" charset="0"/>
                        <a:ea typeface="Verdana" pitchFamily="34" charset="0"/>
                        <a:cs typeface="Verdana" pitchFamily="34" charset="0"/>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2"/>
                  </a:ext>
                </a:extLst>
              </a:tr>
              <a:tr h="331237">
                <a:tc>
                  <a:txBody>
                    <a:bodyPr/>
                    <a:lstStyle/>
                    <a:p>
                      <a:pPr algn="ctr"/>
                      <a:r>
                        <a:rPr lang="en-GB" b="0" dirty="0">
                          <a:solidFill>
                            <a:schemeClr val="tx1"/>
                          </a:solidFill>
                          <a:latin typeface="Verdana" pitchFamily="34" charset="0"/>
                          <a:ea typeface="Verdana" pitchFamily="34" charset="0"/>
                          <a:cs typeface="Verdana" pitchFamily="34" charset="0"/>
                        </a:rPr>
                        <a:t>b</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cxnSp>
        <p:nvCxnSpPr>
          <p:cNvPr id="9" name="Straight Arrow Connector 8"/>
          <p:cNvCxnSpPr/>
          <p:nvPr/>
        </p:nvCxnSpPr>
        <p:spPr>
          <a:xfrm>
            <a:off x="1643018" y="4635258"/>
            <a:ext cx="1512168"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27194" y="4635258"/>
            <a:ext cx="0" cy="122413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715026" y="5787386"/>
            <a:ext cx="1512168"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1715026" y="5067306"/>
            <a:ext cx="0" cy="72008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715026" y="5067306"/>
            <a:ext cx="1008112"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723138" y="5067306"/>
            <a:ext cx="0" cy="36004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2219082" y="5427346"/>
            <a:ext cx="504056"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654355" y="4314821"/>
            <a:ext cx="5263993" cy="1815882"/>
          </a:xfrm>
          <a:prstGeom prst="rect">
            <a:avLst/>
          </a:prstGeom>
          <a:noFill/>
        </p:spPr>
        <p:txBody>
          <a:bodyPr wrap="square" rtlCol="0">
            <a:spAutoFit/>
          </a:bodyPr>
          <a:lstStyle/>
          <a:p>
            <a:r>
              <a:rPr lang="en-GB" sz="2800" b="1" dirty="0">
                <a:solidFill>
                  <a:schemeClr val="accent3">
                    <a:lumMod val="75000"/>
                  </a:schemeClr>
                </a:solidFill>
              </a:rPr>
              <a:t>Key: Clockwise spiral starting top left</a:t>
            </a:r>
          </a:p>
          <a:p>
            <a:r>
              <a:rPr lang="en-GB" sz="2800" dirty="0">
                <a:solidFill>
                  <a:schemeClr val="accent3">
                    <a:lumMod val="75000"/>
                  </a:schemeClr>
                </a:solidFill>
              </a:rPr>
              <a:t>You know the grid size from the number of letters.</a:t>
            </a:r>
          </a:p>
        </p:txBody>
      </p:sp>
      <p:sp>
        <p:nvSpPr>
          <p:cNvPr id="23" name="TextBox 22"/>
          <p:cNvSpPr txBox="1"/>
          <p:nvPr/>
        </p:nvSpPr>
        <p:spPr>
          <a:xfrm>
            <a:off x="1259632" y="6130703"/>
            <a:ext cx="8373616" cy="523220"/>
          </a:xfrm>
          <a:prstGeom prst="rect">
            <a:avLst/>
          </a:prstGeom>
          <a:noFill/>
        </p:spPr>
        <p:txBody>
          <a:bodyPr wrap="square" rtlCol="0">
            <a:spAutoFit/>
          </a:bodyPr>
          <a:lstStyle/>
          <a:p>
            <a:r>
              <a:rPr lang="en-GB" sz="2800" dirty="0" err="1">
                <a:solidFill>
                  <a:schemeClr val="accent1"/>
                </a:solidFill>
              </a:rPr>
              <a:t>Ciphertext</a:t>
            </a:r>
            <a:r>
              <a:rPr lang="en-GB" sz="2800" dirty="0">
                <a:solidFill>
                  <a:schemeClr val="accent1"/>
                </a:solidFill>
              </a:rPr>
              <a:t>: </a:t>
            </a:r>
            <a:r>
              <a:rPr lang="en-GB" sz="2800" b="1" dirty="0">
                <a:solidFill>
                  <a:schemeClr val="accent1"/>
                </a:solidFill>
              </a:rPr>
              <a:t>HAMSWAEDCBIANDHC</a:t>
            </a:r>
            <a:endParaRPr lang="en-GB" sz="2800" dirty="0">
              <a:solidFill>
                <a:schemeClr val="accent1"/>
              </a:solidFill>
            </a:endParaRPr>
          </a:p>
        </p:txBody>
      </p:sp>
    </p:spTree>
    <p:extLst>
      <p:ext uri="{BB962C8B-B14F-4D97-AF65-F5344CB8AC3E}">
        <p14:creationId xmlns:p14="http://schemas.microsoft.com/office/powerpoint/2010/main" val="36888074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2" grpId="0"/>
      <p:bldP spid="23" grpId="0"/>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E293E61-4E9D-4D84-9629-60033056FDAF}"/>
              </a:ext>
            </a:extLst>
          </p:cNvPr>
          <p:cNvSpPr/>
          <p:nvPr/>
        </p:nvSpPr>
        <p:spPr>
          <a:xfrm>
            <a:off x="6624228" y="5847656"/>
            <a:ext cx="2340260" cy="853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Content Placeholder 2"/>
          <p:cNvSpPr txBox="1">
            <a:spLocks/>
          </p:cNvSpPr>
          <p:nvPr/>
        </p:nvSpPr>
        <p:spPr>
          <a:xfrm>
            <a:off x="1307308" y="1988840"/>
            <a:ext cx="8085583" cy="1584176"/>
          </a:xfrm>
          <a:prstGeom prst="rect">
            <a:avLst/>
          </a:prstGeom>
        </p:spPr>
        <p:txBody>
          <a:bodyPr vert="horz" lIns="91440" tIns="45720" rIns="91440" bIns="45720" rtlCol="0">
            <a:noAutofit/>
          </a:bodyPr>
          <a:lstStyle/>
          <a:p>
            <a:pPr marL="342900" indent="-342900">
              <a:spcBef>
                <a:spcPct val="20000"/>
              </a:spcBef>
              <a:buFont typeface="Arial" pitchFamily="34" charset="0"/>
              <a:buChar char="•"/>
            </a:pPr>
            <a:r>
              <a:rPr kumimoji="0" lang="en-GB" sz="2800" b="0" i="0" u="none" strike="noStrike" kern="1200" cap="none" spc="0" normalizeH="0" baseline="0" noProof="0" dirty="0">
                <a:ln>
                  <a:noFill/>
                </a:ln>
                <a:solidFill>
                  <a:schemeClr val="accent1"/>
                </a:solidFill>
                <a:effectLst/>
                <a:uLnTx/>
                <a:uFillTx/>
              </a:rPr>
              <a:t>Swap the order of the columns when reading</a:t>
            </a:r>
            <a:r>
              <a:rPr kumimoji="0" lang="en-GB" sz="2800" b="0" i="0" u="none" strike="noStrike" kern="1200" cap="none" spc="0" normalizeH="0" noProof="0" dirty="0">
                <a:ln>
                  <a:noFill/>
                </a:ln>
                <a:solidFill>
                  <a:schemeClr val="accent1"/>
                </a:solidFill>
                <a:effectLst/>
                <a:uLnTx/>
                <a:uFillTx/>
              </a:rPr>
              <a:t> your cipher text</a:t>
            </a:r>
          </a:p>
          <a:p>
            <a:pPr marL="800100" lvl="1" indent="-342900">
              <a:spcBef>
                <a:spcPct val="20000"/>
              </a:spcBef>
              <a:buFont typeface="Arial" pitchFamily="34" charset="0"/>
              <a:buChar char="•"/>
            </a:pPr>
            <a:r>
              <a:rPr lang="en-GB" sz="2800" dirty="0">
                <a:solidFill>
                  <a:schemeClr val="accent1"/>
                </a:solidFill>
              </a:rPr>
              <a:t>Your key should tell you the order to read the columns</a:t>
            </a:r>
          </a:p>
        </p:txBody>
      </p:sp>
      <p:graphicFrame>
        <p:nvGraphicFramePr>
          <p:cNvPr id="7" name="Table 6"/>
          <p:cNvGraphicFramePr>
            <a:graphicFrameLocks noGrp="1"/>
          </p:cNvGraphicFramePr>
          <p:nvPr>
            <p:extLst>
              <p:ext uri="{D42A27DB-BD31-4B8C-83A1-F6EECF244321}">
                <p14:modId xmlns:p14="http://schemas.microsoft.com/office/powerpoint/2010/main" val="2421144614"/>
              </p:ext>
            </p:extLst>
          </p:nvPr>
        </p:nvGraphicFramePr>
        <p:xfrm>
          <a:off x="1335180" y="4119696"/>
          <a:ext cx="1958616" cy="1463040"/>
        </p:xfrm>
        <a:graphic>
          <a:graphicData uri="http://schemas.openxmlformats.org/drawingml/2006/table">
            <a:tbl>
              <a:tblPr firstRow="1" bandRow="1">
                <a:tableStyleId>{5C22544A-7EE6-4342-B048-85BDC9FD1C3A}</a:tableStyleId>
              </a:tblPr>
              <a:tblGrid>
                <a:gridCol w="489654">
                  <a:extLst>
                    <a:ext uri="{9D8B030D-6E8A-4147-A177-3AD203B41FA5}">
                      <a16:colId xmlns:a16="http://schemas.microsoft.com/office/drawing/2014/main" val="20000"/>
                    </a:ext>
                  </a:extLst>
                </a:gridCol>
                <a:gridCol w="489654">
                  <a:extLst>
                    <a:ext uri="{9D8B030D-6E8A-4147-A177-3AD203B41FA5}">
                      <a16:colId xmlns:a16="http://schemas.microsoft.com/office/drawing/2014/main" val="20001"/>
                    </a:ext>
                  </a:extLst>
                </a:gridCol>
                <a:gridCol w="489654">
                  <a:extLst>
                    <a:ext uri="{9D8B030D-6E8A-4147-A177-3AD203B41FA5}">
                      <a16:colId xmlns:a16="http://schemas.microsoft.com/office/drawing/2014/main" val="20002"/>
                    </a:ext>
                  </a:extLst>
                </a:gridCol>
                <a:gridCol w="489654">
                  <a:extLst>
                    <a:ext uri="{9D8B030D-6E8A-4147-A177-3AD203B41FA5}">
                      <a16:colId xmlns:a16="http://schemas.microsoft.com/office/drawing/2014/main" val="20003"/>
                    </a:ext>
                  </a:extLst>
                </a:gridCol>
              </a:tblGrid>
              <a:tr h="331237">
                <a:tc>
                  <a:txBody>
                    <a:bodyPr/>
                    <a:lstStyle/>
                    <a:p>
                      <a:pPr algn="ctr"/>
                      <a:r>
                        <a:rPr lang="en-GB" b="0" dirty="0">
                          <a:solidFill>
                            <a:schemeClr val="tx1"/>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m</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s</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0"/>
                  </a:ext>
                </a:extLst>
              </a:tr>
              <a:tr h="331237">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n</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w</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1"/>
                  </a:ext>
                </a:extLst>
              </a:tr>
              <a:tr h="331237">
                <a:tc>
                  <a:txBody>
                    <a:bodyPr/>
                    <a:lstStyle/>
                    <a:p>
                      <a:pPr algn="ctr"/>
                      <a:r>
                        <a:rPr lang="en-GB" b="0" dirty="0" err="1">
                          <a:solidFill>
                            <a:schemeClr val="tx1"/>
                          </a:solidFill>
                          <a:latin typeface="Verdana" pitchFamily="34" charset="0"/>
                          <a:ea typeface="Verdana" pitchFamily="34" charset="0"/>
                          <a:cs typeface="Verdana" pitchFamily="34" charset="0"/>
                        </a:rPr>
                        <a:t>i</a:t>
                      </a:r>
                      <a:endParaRPr lang="en-GB" b="0" dirty="0">
                        <a:solidFill>
                          <a:schemeClr val="tx1"/>
                        </a:solidFill>
                        <a:latin typeface="Verdana" pitchFamily="34" charset="0"/>
                        <a:ea typeface="Verdana" pitchFamily="34" charset="0"/>
                        <a:cs typeface="Verdana" pitchFamily="34" charset="0"/>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h</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a</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2"/>
                  </a:ext>
                </a:extLst>
              </a:tr>
              <a:tr h="331237">
                <a:tc>
                  <a:txBody>
                    <a:bodyPr/>
                    <a:lstStyle/>
                    <a:p>
                      <a:pPr algn="ctr"/>
                      <a:r>
                        <a:rPr lang="en-GB" b="0" dirty="0">
                          <a:solidFill>
                            <a:schemeClr val="tx1"/>
                          </a:solidFill>
                          <a:latin typeface="Verdana" pitchFamily="34" charset="0"/>
                          <a:ea typeface="Verdana" pitchFamily="34" charset="0"/>
                          <a:cs typeface="Verdana" pitchFamily="34" charset="0"/>
                        </a:rPr>
                        <a:t>b</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c</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d</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algn="ctr"/>
                      <a:r>
                        <a:rPr lang="en-GB" b="0" dirty="0">
                          <a:solidFill>
                            <a:schemeClr val="tx1"/>
                          </a:solidFill>
                          <a:latin typeface="Verdana" pitchFamily="34" charset="0"/>
                          <a:ea typeface="Verdana" pitchFamily="34" charset="0"/>
                          <a:cs typeface="Verdana" pitchFamily="34" charset="0"/>
                        </a:rPr>
                        <a:t>e</a:t>
                      </a: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
        <p:nvSpPr>
          <p:cNvPr id="8" name="TextBox 7"/>
          <p:cNvSpPr txBox="1"/>
          <p:nvPr/>
        </p:nvSpPr>
        <p:spPr>
          <a:xfrm>
            <a:off x="3347864" y="3904310"/>
            <a:ext cx="5688632" cy="1815882"/>
          </a:xfrm>
          <a:prstGeom prst="rect">
            <a:avLst/>
          </a:prstGeom>
          <a:noFill/>
        </p:spPr>
        <p:txBody>
          <a:bodyPr wrap="square" rtlCol="0">
            <a:spAutoFit/>
          </a:bodyPr>
          <a:lstStyle/>
          <a:p>
            <a:r>
              <a:rPr lang="en-GB" sz="2800" b="1" dirty="0">
                <a:solidFill>
                  <a:schemeClr val="accent3">
                    <a:lumMod val="75000"/>
                  </a:schemeClr>
                </a:solidFill>
              </a:rPr>
              <a:t>Key: 1342</a:t>
            </a:r>
            <a:r>
              <a:rPr lang="en-GB" sz="2800" dirty="0">
                <a:solidFill>
                  <a:schemeClr val="accent3">
                    <a:lumMod val="75000"/>
                  </a:schemeClr>
                </a:solidFill>
              </a:rPr>
              <a:t> (the order you read the columns)</a:t>
            </a:r>
          </a:p>
          <a:p>
            <a:r>
              <a:rPr lang="en-GB" sz="2800" dirty="0">
                <a:solidFill>
                  <a:schemeClr val="accent3">
                    <a:lumMod val="75000"/>
                  </a:schemeClr>
                </a:solidFill>
              </a:rPr>
              <a:t>You know the grid size from the number of letters.</a:t>
            </a:r>
          </a:p>
        </p:txBody>
      </p:sp>
      <p:sp>
        <p:nvSpPr>
          <p:cNvPr id="9" name="TextBox 8"/>
          <p:cNvSpPr txBox="1"/>
          <p:nvPr/>
        </p:nvSpPr>
        <p:spPr>
          <a:xfrm>
            <a:off x="1310952" y="5714024"/>
            <a:ext cx="7653536" cy="523220"/>
          </a:xfrm>
          <a:prstGeom prst="rect">
            <a:avLst/>
          </a:prstGeom>
          <a:noFill/>
        </p:spPr>
        <p:txBody>
          <a:bodyPr wrap="square" rtlCol="0">
            <a:spAutoFit/>
          </a:bodyPr>
          <a:lstStyle/>
          <a:p>
            <a:r>
              <a:rPr lang="en-GB" sz="2800" dirty="0">
                <a:solidFill>
                  <a:schemeClr val="accent1"/>
                </a:solidFill>
              </a:rPr>
              <a:t>Ciphertext: </a:t>
            </a:r>
            <a:r>
              <a:rPr lang="en-GB" sz="2800" b="1" dirty="0">
                <a:solidFill>
                  <a:schemeClr val="accent1"/>
                </a:solidFill>
              </a:rPr>
              <a:t>HAIBMDHDSWAEANCC</a:t>
            </a:r>
            <a:endParaRPr lang="en-GB" sz="2800" dirty="0">
              <a:solidFill>
                <a:schemeClr val="accent1"/>
              </a:solidFill>
            </a:endParaRPr>
          </a:p>
        </p:txBody>
      </p:sp>
      <p:cxnSp>
        <p:nvCxnSpPr>
          <p:cNvPr id="10" name="Straight Arrow Connector 9"/>
          <p:cNvCxnSpPr/>
          <p:nvPr/>
        </p:nvCxnSpPr>
        <p:spPr>
          <a:xfrm>
            <a:off x="1551204" y="4263712"/>
            <a:ext cx="0" cy="122413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559316" y="4263712"/>
            <a:ext cx="0" cy="122413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063372" y="4263712"/>
            <a:ext cx="0" cy="122413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055260" y="4263712"/>
            <a:ext cx="0" cy="122413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4" name="Title 1"/>
          <p:cNvSpPr>
            <a:spLocks noGrp="1"/>
          </p:cNvSpPr>
          <p:nvPr>
            <p:ph type="title"/>
          </p:nvPr>
        </p:nvSpPr>
        <p:spPr>
          <a:xfrm>
            <a:off x="1259632" y="274638"/>
            <a:ext cx="7632848" cy="1143000"/>
          </a:xfrm>
        </p:spPr>
        <p:txBody>
          <a:bodyPr>
            <a:normAutofit fontScale="90000"/>
          </a:bodyPr>
          <a:lstStyle/>
          <a:p>
            <a:pPr algn="l"/>
            <a:r>
              <a:rPr lang="en-GB" sz="4000" b="1" dirty="0">
                <a:solidFill>
                  <a:srgbClr val="595959"/>
                </a:solidFill>
              </a:rPr>
              <a:t>Unbreakable Transposition Ciphers?</a:t>
            </a:r>
          </a:p>
        </p:txBody>
      </p:sp>
      <p:sp>
        <p:nvSpPr>
          <p:cNvPr id="15" name="Content Placeholder 2"/>
          <p:cNvSpPr>
            <a:spLocks noGrp="1"/>
          </p:cNvSpPr>
          <p:nvPr>
            <p:ph idx="1"/>
          </p:nvPr>
        </p:nvSpPr>
        <p:spPr>
          <a:xfrm>
            <a:off x="1310952" y="1484784"/>
            <a:ext cx="7581528" cy="504056"/>
          </a:xfrm>
        </p:spPr>
        <p:txBody>
          <a:bodyPr>
            <a:normAutofit lnSpcReduction="10000"/>
          </a:bodyPr>
          <a:lstStyle/>
          <a:p>
            <a:pPr marL="0" indent="0">
              <a:buNone/>
            </a:pPr>
            <a:r>
              <a:rPr lang="en-GB" sz="2800" dirty="0">
                <a:solidFill>
                  <a:srgbClr val="595959"/>
                </a:solidFill>
              </a:rPr>
              <a:t>Another idea:</a:t>
            </a:r>
          </a:p>
        </p:txBody>
      </p:sp>
    </p:spTree>
    <p:extLst>
      <p:ext uri="{BB962C8B-B14F-4D97-AF65-F5344CB8AC3E}">
        <p14:creationId xmlns:p14="http://schemas.microsoft.com/office/powerpoint/2010/main" val="301585873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638"/>
            <a:ext cx="7416824" cy="1143000"/>
          </a:xfrm>
        </p:spPr>
        <p:txBody>
          <a:bodyPr/>
          <a:lstStyle/>
          <a:p>
            <a:pPr algn="l"/>
            <a:r>
              <a:rPr lang="en-GB" sz="4000" b="1" dirty="0"/>
              <a:t>Challenge</a:t>
            </a:r>
          </a:p>
        </p:txBody>
      </p:sp>
      <p:sp>
        <p:nvSpPr>
          <p:cNvPr id="3" name="Content Placeholder 2"/>
          <p:cNvSpPr>
            <a:spLocks noGrp="1"/>
          </p:cNvSpPr>
          <p:nvPr>
            <p:ph idx="1"/>
          </p:nvPr>
        </p:nvSpPr>
        <p:spPr>
          <a:xfrm>
            <a:off x="1331640" y="1340768"/>
            <a:ext cx="7355160" cy="4104457"/>
          </a:xfrm>
        </p:spPr>
        <p:txBody>
          <a:bodyPr anchor="ctr">
            <a:normAutofit/>
          </a:bodyPr>
          <a:lstStyle/>
          <a:p>
            <a:pPr marL="0" indent="0" algn="ctr">
              <a:buNone/>
            </a:pPr>
            <a:r>
              <a:rPr lang="en-GB" sz="2800" dirty="0"/>
              <a:t>Try to come up with your own cipher which is very hard to crack. Can any of your friends manage it?</a:t>
            </a:r>
          </a:p>
        </p:txBody>
      </p:sp>
    </p:spTree>
    <p:extLst>
      <p:ext uri="{BB962C8B-B14F-4D97-AF65-F5344CB8AC3E}">
        <p14:creationId xmlns:p14="http://schemas.microsoft.com/office/powerpoint/2010/main" val="3617585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8" name="Rectangle 7"/>
          <p:cNvSpPr/>
          <p:nvPr/>
        </p:nvSpPr>
        <p:spPr>
          <a:xfrm>
            <a:off x="1227909" y="44624"/>
            <a:ext cx="7916091" cy="6247864"/>
          </a:xfrm>
          <a:prstGeom prst="rect">
            <a:avLst/>
          </a:prstGeom>
        </p:spPr>
        <p:txBody>
          <a:bodyPr wrap="square">
            <a:spAutoFit/>
          </a:bodyPr>
          <a:lstStyle/>
          <a:p>
            <a:pPr lvl="0"/>
            <a:r>
              <a:rPr lang="en-GB" sz="2800" b="1"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Thank you! </a:t>
            </a:r>
          </a:p>
          <a:p>
            <a:pPr lvl="1"/>
            <a:r>
              <a:rPr lang="en-GB" sz="2600" dirty="0">
                <a:solidFill>
                  <a:srgbClr val="009FA5"/>
                </a:solidFill>
                <a:latin typeface="Verdana" panose="020B0604030504040204" pitchFamily="34" charset="0"/>
                <a:ea typeface="Verdana" panose="020B0604030504040204" pitchFamily="34" charset="0"/>
                <a:cs typeface="Verdana" panose="020B0604030504040204" pitchFamily="34" charset="0"/>
              </a:rPr>
              <a:t>We hope you have enjoyed exploring ciphers with us</a:t>
            </a:r>
          </a:p>
          <a:p>
            <a:pPr lvl="0"/>
            <a:endParaRPr lang="en-GB" sz="28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lvl="0"/>
            <a:r>
              <a:rPr lang="en-GB" sz="2800" b="1"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What questions do you have?</a:t>
            </a:r>
          </a:p>
          <a:p>
            <a:pPr lvl="1"/>
            <a:r>
              <a:rPr lang="en-GB" sz="2600" dirty="0">
                <a:solidFill>
                  <a:srgbClr val="009FA5"/>
                </a:solidFill>
                <a:latin typeface="Verdana" panose="020B0604030504040204" pitchFamily="34" charset="0"/>
                <a:ea typeface="Verdana" panose="020B0604030504040204" pitchFamily="34" charset="0"/>
                <a:cs typeface="Verdana" panose="020B0604030504040204" pitchFamily="34" charset="0"/>
              </a:rPr>
              <a:t>Any unanswered questions can be written down and emailed to “Ask the Ri Masterclass Team” using this email </a:t>
            </a:r>
            <a:r>
              <a:rPr lang="en-GB" sz="2600" dirty="0">
                <a:solidFill>
                  <a:srgbClr val="009FA5"/>
                </a:solidFill>
                <a:latin typeface="Verdana" panose="020B0604030504040204" pitchFamily="34" charset="0"/>
                <a:ea typeface="Verdana" panose="020B0604030504040204" pitchFamily="34" charset="0"/>
                <a:cs typeface="Verdana" panose="020B0604030504040204" pitchFamily="34" charset="0"/>
                <a:hlinkClick r:id="rId4">
                  <a:extLst>
                    <a:ext uri="{A12FA001-AC4F-418D-AE19-62706E023703}">
                      <ahyp:hlinkClr xmlns:ahyp="http://schemas.microsoft.com/office/drawing/2018/hyperlinkcolor" val="tx"/>
                    </a:ext>
                  </a:extLst>
                </a:hlinkClick>
              </a:rPr>
              <a:t>masterclasses@ri.ac.uk</a:t>
            </a:r>
            <a:r>
              <a:rPr lang="en-GB" sz="2600" dirty="0">
                <a:solidFill>
                  <a:srgbClr val="009FA5"/>
                </a:solidFill>
                <a:latin typeface="Verdana" panose="020B0604030504040204" pitchFamily="34" charset="0"/>
                <a:ea typeface="Verdana" panose="020B0604030504040204" pitchFamily="34" charset="0"/>
                <a:cs typeface="Verdana" panose="020B0604030504040204" pitchFamily="34" charset="0"/>
              </a:rPr>
              <a:t> </a:t>
            </a:r>
          </a:p>
          <a:p>
            <a:pPr lvl="0"/>
            <a:endParaRPr lang="en-GB" sz="28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r>
              <a:rPr lang="en-GB" sz="2800" b="1"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Any comments?</a:t>
            </a:r>
            <a:endParaRPr lang="en-GB" sz="28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a:p>
            <a:pPr lvl="1"/>
            <a:r>
              <a:rPr lang="en-GB" sz="2600" dirty="0">
                <a:solidFill>
                  <a:srgbClr val="009FA5"/>
                </a:solidFill>
                <a:latin typeface="Verdana" panose="020B0604030504040204" pitchFamily="34" charset="0"/>
                <a:ea typeface="Verdana" panose="020B0604030504040204" pitchFamily="34" charset="0"/>
                <a:cs typeface="Verdana" panose="020B0604030504040204" pitchFamily="34" charset="0"/>
              </a:rPr>
              <a:t>Any comments you have about what you enjoyed or what you’d like to do more of can be written on the post-it note and handed in.</a:t>
            </a:r>
          </a:p>
        </p:txBody>
      </p:sp>
    </p:spTree>
    <p:extLst>
      <p:ext uri="{BB962C8B-B14F-4D97-AF65-F5344CB8AC3E}">
        <p14:creationId xmlns:p14="http://schemas.microsoft.com/office/powerpoint/2010/main" val="337618718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8" name="Rectangle 7"/>
          <p:cNvSpPr/>
          <p:nvPr/>
        </p:nvSpPr>
        <p:spPr>
          <a:xfrm>
            <a:off x="1227909" y="384991"/>
            <a:ext cx="7916091" cy="5570756"/>
          </a:xfrm>
          <a:prstGeom prst="rect">
            <a:avLst/>
          </a:prstGeom>
        </p:spPr>
        <p:txBody>
          <a:bodyPr wrap="square">
            <a:spAutoFit/>
          </a:bodyPr>
          <a:lstStyle/>
          <a:p>
            <a:pPr lvl="0">
              <a:spcAft>
                <a:spcPts val="1200"/>
              </a:spcAft>
            </a:pPr>
            <a:r>
              <a:rPr lang="en-GB" sz="2800" dirty="0">
                <a:solidFill>
                  <a:srgbClr val="009FA5"/>
                </a:solidFill>
                <a:latin typeface="Verdana" panose="020B0604030504040204" pitchFamily="34" charset="0"/>
                <a:ea typeface="Verdana" panose="020B0604030504040204" pitchFamily="34" charset="0"/>
                <a:cs typeface="Verdana" panose="020B0604030504040204" pitchFamily="34" charset="0"/>
              </a:rPr>
              <a:t>What else could you do to explore cryptography?</a:t>
            </a:r>
          </a:p>
          <a:p>
            <a:pPr marL="342900" lvl="0" indent="-342900">
              <a:spcAft>
                <a:spcPts val="1200"/>
              </a:spcAft>
              <a:buFont typeface="Arial" panose="020B0604020202020204" pitchFamily="34" charset="0"/>
              <a:buChar char="•"/>
            </a:pP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Worksheets to take home to explore making ciphers harder to crack, and a different type of transposition cipher</a:t>
            </a:r>
          </a:p>
          <a:p>
            <a:pPr marL="342900" lvl="0" indent="-342900">
              <a:buFont typeface="Arial" panose="020B0604020202020204" pitchFamily="34" charset="0"/>
              <a:buChar char="•"/>
            </a:pP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NRICH challenges</a:t>
            </a:r>
          </a:p>
          <a:p>
            <a:pPr marL="800100" lvl="1" indent="-342900">
              <a:buFont typeface="Arial" panose="020B0604020202020204" pitchFamily="34" charset="0"/>
              <a:buChar char="•"/>
            </a:pP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Code Breaker: </a:t>
            </a:r>
          </a:p>
          <a:p>
            <a:pPr marL="450850" lvl="1" indent="357188"/>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hlinkClick r:id="rId4"/>
              </a:rPr>
              <a:t>https://nrich.maths.org/1172</a:t>
            </a:r>
            <a:endPar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marL="800100" lvl="1" indent="-342900">
              <a:buFont typeface="Arial" panose="020B0604020202020204" pitchFamily="34" charset="0"/>
              <a:buChar char="•"/>
            </a:pP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Ancient Runes: </a:t>
            </a: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hlinkClick r:id="rId5"/>
              </a:rPr>
              <a:t>https://nrich.maths.org/2186</a:t>
            </a: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 </a:t>
            </a:r>
          </a:p>
          <a:p>
            <a:pPr marL="800100" lvl="1" indent="-342900">
              <a:buFont typeface="Arial" panose="020B0604020202020204" pitchFamily="34" charset="0"/>
              <a:buChar char="•"/>
            </a:pP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rPr>
              <a:t>Coded Hundred Square: </a:t>
            </a:r>
            <a:r>
              <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hlinkClick r:id="rId6"/>
              </a:rPr>
              <a:t>https://nrich.maths.org/6554</a:t>
            </a:r>
            <a:endParaRPr lang="en-GB"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227506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7" y="386445"/>
            <a:ext cx="3862154" cy="830997"/>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activities</a:t>
            </a:r>
          </a:p>
        </p:txBody>
      </p:sp>
      <p:sp>
        <p:nvSpPr>
          <p:cNvPr id="8" name="Rectangle 7"/>
          <p:cNvSpPr/>
          <p:nvPr/>
        </p:nvSpPr>
        <p:spPr>
          <a:xfrm>
            <a:off x="654367" y="6387213"/>
            <a:ext cx="4341253" cy="230832"/>
          </a:xfrm>
          <a:prstGeom prst="rect">
            <a:avLst/>
          </a:prstGeom>
        </p:spPr>
        <p:txBody>
          <a:bodyPr wrap="non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credits: The Royal Institution, Paul Wilkinson, Katherine </a:t>
            </a:r>
            <a:r>
              <a:rPr lang="en-GB" sz="900" i="1" dirty="0" err="1">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Leedale</a:t>
            </a:r>
            <a:endPar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231186" y="1442711"/>
            <a:ext cx="3769777" cy="4401205"/>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Online videos &amp; activity resources</a:t>
            </a:r>
          </a:p>
          <a:p>
            <a:pPr marL="342900" indent="-342900">
              <a:spcAft>
                <a:spcPts val="1200"/>
              </a:spcAft>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National education programmes</a:t>
            </a:r>
          </a:p>
          <a:p>
            <a:pPr marL="342900" indent="-342900">
              <a:spcAft>
                <a:spcPts val="1200"/>
              </a:spcAft>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Membership</a:t>
            </a:r>
          </a:p>
          <a:p>
            <a:pPr marL="342900" indent="-342900">
              <a:spcAft>
                <a:spcPts val="1200"/>
              </a:spcAft>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London-based:</a:t>
            </a:r>
          </a:p>
          <a:p>
            <a:pPr marL="800100" lvl="1"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Talks and shows</a:t>
            </a:r>
          </a:p>
          <a:p>
            <a:pPr marL="800100" lvl="1"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Holiday workshops</a:t>
            </a:r>
          </a:p>
          <a:p>
            <a:pPr marL="800100" lvl="1"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Family fun days</a:t>
            </a:r>
          </a:p>
          <a:p>
            <a:pPr marL="800100" lvl="1"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Faraday Museum</a:t>
            </a:r>
            <a:endParaRPr lang="en-GB"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93340" y="382066"/>
            <a:ext cx="3819093" cy="2546062"/>
          </a:xfrm>
          <a:prstGeom prst="snip1Rect">
            <a:avLst/>
          </a:prstGeom>
          <a:ln>
            <a:noFill/>
          </a:ln>
          <a:effectLst/>
        </p:spPr>
      </p:pic>
      <p:pic>
        <p:nvPicPr>
          <p:cNvPr id="2" name="Picture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093340" y="3049190"/>
            <a:ext cx="3851316" cy="2546062"/>
          </a:xfrm>
          <a:prstGeom prst="snip1Rect">
            <a:avLst/>
          </a:prstGeom>
          <a:ln>
            <a:noFill/>
          </a:ln>
          <a:effectLst/>
        </p:spPr>
      </p:pic>
    </p:spTree>
    <p:extLst>
      <p:ext uri="{BB962C8B-B14F-4D97-AF65-F5344CB8AC3E}">
        <p14:creationId xmlns:p14="http://schemas.microsoft.com/office/powerpoint/2010/main" val="29779632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308735" y="293619"/>
            <a:ext cx="5771701" cy="461665"/>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a:t>
            </a:r>
          </a:p>
        </p:txBody>
      </p:sp>
      <p:sp>
        <p:nvSpPr>
          <p:cNvPr id="13" name="TextBox 12"/>
          <p:cNvSpPr txBox="1"/>
          <p:nvPr/>
        </p:nvSpPr>
        <p:spPr>
          <a:xfrm>
            <a:off x="1308735" y="793383"/>
            <a:ext cx="7835265" cy="3385542"/>
          </a:xfrm>
          <a:prstGeom prst="rect">
            <a:avLst/>
          </a:prstGeom>
          <a:noFill/>
        </p:spPr>
        <p:txBody>
          <a:bodyPr wrap="square" rtlCol="0">
            <a:spAutoFit/>
          </a:bodyPr>
          <a:lstStyle/>
          <a:p>
            <a:pPr>
              <a:lnSpc>
                <a:spcPct val="114000"/>
              </a:lnSpc>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 are the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Ri’s</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most famous activity and are televised on the BBC. The first maths lectures by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Prof.</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Sir Christopher Zeeman in 1978 </a:t>
            </a:r>
          </a:p>
          <a:p>
            <a:pPr>
              <a:lnSpc>
                <a:spcPct val="114000"/>
              </a:lnSpc>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started off the Masterclass </a:t>
            </a:r>
          </a:p>
          <a:p>
            <a:pPr>
              <a:lnSpc>
                <a:spcPct val="114000"/>
              </a:lnSpc>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programme!</a:t>
            </a:r>
          </a:p>
          <a:p>
            <a:pPr>
              <a:lnSpc>
                <a:spcPct val="150000"/>
              </a:lnSpc>
              <a:spcBef>
                <a:spcPts val="1200"/>
              </a:spcBef>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Lecturers include Michael Faraday, David Attenborough, Carl Sagan, Richard Dawkins, Alison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Woollard</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Saiful</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Islam &amp; Alice Roberts</a:t>
            </a:r>
          </a:p>
        </p:txBody>
      </p:sp>
      <p:sp>
        <p:nvSpPr>
          <p:cNvPr id="11" name="Rectangle 10"/>
          <p:cNvSpPr/>
          <p:nvPr/>
        </p:nvSpPr>
        <p:spPr>
          <a:xfrm>
            <a:off x="838792" y="6405872"/>
            <a:ext cx="5657258" cy="230832"/>
          </a:xfrm>
          <a:prstGeom prst="rect">
            <a:avLst/>
          </a:prstGeom>
        </p:spPr>
        <p:txBody>
          <a:bodyPr wrap="squar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credits: Tim Mitchell, Paul Wilkinson</a:t>
            </a:r>
          </a:p>
        </p:txBody>
      </p:sp>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1863" y="4143291"/>
            <a:ext cx="3371850" cy="2247900"/>
          </a:xfrm>
          <a:prstGeom prst="snip1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26367" y="4138034"/>
            <a:ext cx="3154680" cy="2253157"/>
          </a:xfrm>
          <a:prstGeom prst="snip1Rect">
            <a:avLst/>
          </a:prstGeom>
        </p:spPr>
      </p:pic>
    </p:spTree>
    <p:extLst>
      <p:ext uri="{BB962C8B-B14F-4D97-AF65-F5344CB8AC3E}">
        <p14:creationId xmlns:p14="http://schemas.microsoft.com/office/powerpoint/2010/main" val="41126430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p>
        </p:txBody>
      </p:sp>
      <p:sp>
        <p:nvSpPr>
          <p:cNvPr id="15" name="TextBox 14"/>
          <p:cNvSpPr txBox="1"/>
          <p:nvPr/>
        </p:nvSpPr>
        <p:spPr>
          <a:xfrm>
            <a:off x="1231186" y="847241"/>
            <a:ext cx="7835266" cy="49173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Ri</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website</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spTree>
    <p:extLst>
      <p:ext uri="{BB962C8B-B14F-4D97-AF65-F5344CB8AC3E}">
        <p14:creationId xmlns:p14="http://schemas.microsoft.com/office/powerpoint/2010/main" val="5507876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p>
        </p:txBody>
      </p:sp>
      <p:sp>
        <p:nvSpPr>
          <p:cNvPr id="15" name="TextBox 14"/>
          <p:cNvSpPr txBox="1"/>
          <p:nvPr/>
        </p:nvSpPr>
        <p:spPr>
          <a:xfrm>
            <a:off x="1231186" y="847241"/>
            <a:ext cx="7835266" cy="101566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Ri website</a:t>
            </a:r>
          </a:p>
          <a:p>
            <a:pPr marL="342900"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pic>
        <p:nvPicPr>
          <p:cNvPr id="10" name="Picture 9">
            <a:extLst>
              <a:ext uri="{FF2B5EF4-FFF2-40B4-BE49-F238E27FC236}">
                <a16:creationId xmlns:a16="http://schemas.microsoft.com/office/drawing/2014/main" id="{700C6AD2-DF2E-4CE0-ACD6-5499C4C66517}"/>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392868" y="3882785"/>
            <a:ext cx="4810044" cy="2879965"/>
          </a:xfrm>
          <a:prstGeom prst="rect">
            <a:avLst/>
          </a:prstGeom>
          <a:ln>
            <a:solidFill>
              <a:schemeClr val="tx1"/>
            </a:solidFill>
          </a:ln>
          <a:effectLst/>
        </p:spPr>
      </p:pic>
    </p:spTree>
    <p:extLst>
      <p:ext uri="{BB962C8B-B14F-4D97-AF65-F5344CB8AC3E}">
        <p14:creationId xmlns:p14="http://schemas.microsoft.com/office/powerpoint/2010/main" val="9243223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p>
        </p:txBody>
      </p:sp>
      <p:sp>
        <p:nvSpPr>
          <p:cNvPr id="15" name="TextBox 14"/>
          <p:cNvSpPr txBox="1"/>
          <p:nvPr/>
        </p:nvSpPr>
        <p:spPr>
          <a:xfrm>
            <a:off x="1231186" y="847241"/>
            <a:ext cx="7835266" cy="147732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Ri website</a:t>
            </a:r>
          </a:p>
          <a:p>
            <a:pPr marL="342900" indent="-342900">
              <a:lnSpc>
                <a:spcPct val="150000"/>
              </a:lnSpc>
              <a:buFont typeface="Arial" panose="020B0604020202020204" pitchFamily="34" charset="0"/>
              <a:buChar char="•"/>
            </a:pP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a:p>
            <a:pPr marL="342900" indent="-342900">
              <a:lnSpc>
                <a:spcPct val="150000"/>
              </a:lnSpc>
              <a:buFont typeface="Arial" panose="020B0604020202020204" pitchFamily="34" charset="0"/>
              <a:buChar char="•"/>
            </a:pP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ExpeRimental</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 science experiments at home</a:t>
            </a:r>
            <a:endParaRPr lang="en-GB" dirty="0">
              <a:solidFill>
                <a:srgbClr val="00ACAE"/>
              </a:solidFill>
              <a:latin typeface="MetaBook-Roman" panose="020B0502040000020004" pitchFamily="34" charset="0"/>
              <a:ea typeface="Verdana" pitchFamily="34" charset="0"/>
              <a:cs typeface="Verdana" pitchFamily="34" charset="0"/>
            </a:endParaRP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solidFill>
              <a:schemeClr val="tx1"/>
            </a:solidFill>
          </a:ln>
        </p:spPr>
      </p:pic>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2392868" y="3882785"/>
            <a:ext cx="4810044" cy="2879965"/>
          </a:xfrm>
          <a:prstGeom prst="rect">
            <a:avLst/>
          </a:prstGeom>
          <a:ln>
            <a:solidFill>
              <a:schemeClr val="tx1"/>
            </a:solidFill>
          </a:ln>
          <a:effectLst/>
        </p:spPr>
      </p:pic>
      <p:pic>
        <p:nvPicPr>
          <p:cNvPr id="5" name="Picture 4"/>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4736076" y="4556858"/>
            <a:ext cx="4330376" cy="2218689"/>
          </a:xfrm>
          <a:prstGeom prst="rect">
            <a:avLst/>
          </a:prstGeom>
          <a:ln>
            <a:solidFill>
              <a:schemeClr val="tx1"/>
            </a:solidFill>
          </a:ln>
        </p:spPr>
      </p:pic>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spTree>
    <p:extLst>
      <p:ext uri="{BB962C8B-B14F-4D97-AF65-F5344CB8AC3E}">
        <p14:creationId xmlns:p14="http://schemas.microsoft.com/office/powerpoint/2010/main" val="21496561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7968" y="908720"/>
            <a:ext cx="7956376" cy="1143000"/>
          </a:xfrm>
        </p:spPr>
        <p:txBody>
          <a:bodyPr/>
          <a:lstStyle/>
          <a:p>
            <a:pPr algn="l"/>
            <a:r>
              <a:rPr lang="en-GB" b="1" dirty="0">
                <a:solidFill>
                  <a:srgbClr val="009FA5"/>
                </a:solidFill>
              </a:rPr>
              <a:t>Can you read it?</a:t>
            </a:r>
          </a:p>
        </p:txBody>
      </p:sp>
      <p:sp>
        <p:nvSpPr>
          <p:cNvPr id="3" name="Content Placeholder 2"/>
          <p:cNvSpPr>
            <a:spLocks noGrp="1"/>
          </p:cNvSpPr>
          <p:nvPr>
            <p:ph idx="1"/>
          </p:nvPr>
        </p:nvSpPr>
        <p:spPr>
          <a:xfrm>
            <a:off x="1187624" y="1916832"/>
            <a:ext cx="7956376" cy="3921299"/>
          </a:xfrm>
        </p:spPr>
        <p:txBody>
          <a:bodyPr anchor="ctr"/>
          <a:lstStyle/>
          <a:p>
            <a:pPr algn="ctr">
              <a:lnSpc>
                <a:spcPct val="150000"/>
              </a:lnSpc>
              <a:buNone/>
            </a:pPr>
            <a:r>
              <a:rPr lang="en-GB" dirty="0">
                <a:solidFill>
                  <a:schemeClr val="tx1">
                    <a:lumMod val="65000"/>
                    <a:lumOff val="35000"/>
                  </a:schemeClr>
                </a:solidFill>
              </a:rPr>
              <a:t>YankeeOscarUniform CharlieAlphaNovember BravoRomeoEchoAlphaKilo CharlieOscarDeltaEchoSierra</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dana fonts">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3258</TotalTime>
  <Words>4968</Words>
  <Application>Microsoft Office PowerPoint</Application>
  <PresentationFormat>On-screen Show (4:3)</PresentationFormat>
  <Paragraphs>657</Paragraphs>
  <Slides>34</Slides>
  <Notes>34</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34</vt:i4>
      </vt:variant>
    </vt:vector>
  </HeadingPairs>
  <TitlesOfParts>
    <vt:vector size="40" baseType="lpstr">
      <vt:lpstr>Arial</vt:lpstr>
      <vt:lpstr>Calibri</vt:lpstr>
      <vt:lpstr>MetaBold-Roman</vt:lpstr>
      <vt:lpstr>MetaBook-Roman</vt:lpstr>
      <vt:lpstr>Verdana</vt:lpstr>
      <vt:lpstr>Office Theme</vt:lpstr>
      <vt:lpstr>Can you read 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Can you read it?</vt:lpstr>
      <vt:lpstr>Phonetic alphabet</vt:lpstr>
      <vt:lpstr>Helpful or secret?</vt:lpstr>
      <vt:lpstr>Definitions</vt:lpstr>
      <vt:lpstr>Transposition Ciphers</vt:lpstr>
      <vt:lpstr>Route cipher</vt:lpstr>
      <vt:lpstr>PowerPoint Presentation</vt:lpstr>
      <vt:lpstr>Route cipher decryption</vt:lpstr>
      <vt:lpstr>What size square grids?</vt:lpstr>
      <vt:lpstr>What size non-square grids?</vt:lpstr>
      <vt:lpstr>What size non-square grids?</vt:lpstr>
      <vt:lpstr>Substitution Ciphers</vt:lpstr>
      <vt:lpstr>Caesar Cipher 1</vt:lpstr>
      <vt:lpstr>Caesar Cipher 2</vt:lpstr>
      <vt:lpstr>How to use a Caesar wheel - encryption</vt:lpstr>
      <vt:lpstr>How to use a Caesar wheel- decryption</vt:lpstr>
      <vt:lpstr>How to use a Caesar wheel - example</vt:lpstr>
      <vt:lpstr>Breaking the Cipher</vt:lpstr>
      <vt:lpstr>Breaking the Cipher</vt:lpstr>
      <vt:lpstr>Breaking the Cipher</vt:lpstr>
      <vt:lpstr>Unbreakable Substitution Ciphers?</vt:lpstr>
      <vt:lpstr>Unbreakable Transposition Ciphers?</vt:lpstr>
      <vt:lpstr>Unbreakable Transposition Ciphers?</vt:lpstr>
      <vt:lpstr>Challenge</vt:lpstr>
      <vt:lpstr>PowerPoint Presentation</vt:lpstr>
      <vt:lpstr>PowerPoint Presentation</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Codes and Codebreaking</dc:title>
  <dc:creator>Samantha Durbin</dc:creator>
  <cp:lastModifiedBy>Rachel Dorris</cp:lastModifiedBy>
  <cp:revision>173</cp:revision>
  <dcterms:created xsi:type="dcterms:W3CDTF">2013-07-09T12:46:34Z</dcterms:created>
  <dcterms:modified xsi:type="dcterms:W3CDTF">2020-03-16T15:26:25Z</dcterms:modified>
</cp:coreProperties>
</file>