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2"/>
  </p:notesMasterIdLst>
  <p:sldIdLst>
    <p:sldId id="256" r:id="rId2"/>
    <p:sldId id="314" r:id="rId3"/>
    <p:sldId id="315" r:id="rId4"/>
    <p:sldId id="320" r:id="rId5"/>
    <p:sldId id="317" r:id="rId6"/>
    <p:sldId id="318" r:id="rId7"/>
    <p:sldId id="319"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A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119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 name="Shape 133"/>
          <p:cNvSpPr>
            <a:spLocks noGrp="1" noRot="1" noChangeAspect="1"/>
          </p:cNvSpPr>
          <p:nvPr>
            <p:ph type="sldImg"/>
          </p:nvPr>
        </p:nvSpPr>
        <p:spPr>
          <a:xfrm>
            <a:off x="1143000" y="685800"/>
            <a:ext cx="4572000" cy="3429000"/>
          </a:xfrm>
          <a:prstGeom prst="rect">
            <a:avLst/>
          </a:prstGeom>
        </p:spPr>
        <p:txBody>
          <a:bodyPr/>
          <a:lstStyle/>
          <a:p>
            <a:endParaRPr/>
          </a:p>
        </p:txBody>
      </p:sp>
      <p:sp>
        <p:nvSpPr>
          <p:cNvPr id="134" name="Shape 13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351917751"/>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rigb.org/christmas-lectures/watch/2006/the-num8er-my5teries/lecture-1"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noRot="1" noChangeAspect="1"/>
          </p:cNvSpPr>
          <p:nvPr>
            <p:ph type="sldImg"/>
          </p:nvPr>
        </p:nvSpPr>
        <p:spPr>
          <a:prstGeom prst="rect">
            <a:avLst/>
          </a:prstGeom>
        </p:spPr>
        <p:txBody>
          <a:bodyPr/>
          <a:lstStyle/>
          <a:p>
            <a:endParaRPr/>
          </a:p>
        </p:txBody>
      </p:sp>
      <p:sp>
        <p:nvSpPr>
          <p:cNvPr id="144" name="Shape 144"/>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711115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Shape 382"/>
          <p:cNvSpPr>
            <a:spLocks noGrp="1" noRot="1" noChangeAspect="1"/>
          </p:cNvSpPr>
          <p:nvPr>
            <p:ph type="sldImg"/>
          </p:nvPr>
        </p:nvSpPr>
        <p:spPr>
          <a:prstGeom prst="rect">
            <a:avLst/>
          </a:prstGeom>
        </p:spPr>
        <p:txBody>
          <a:bodyPr/>
          <a:lstStyle/>
          <a:p>
            <a:endParaRPr/>
          </a:p>
        </p:txBody>
      </p:sp>
      <p:sp>
        <p:nvSpPr>
          <p:cNvPr id="383" name="Shape 383"/>
          <p:cNvSpPr>
            <a:spLocks noGrp="1"/>
          </p:cNvSpPr>
          <p:nvPr>
            <p:ph type="body" sz="quarter" idx="1"/>
          </p:nvPr>
        </p:nvSpPr>
        <p:spPr>
          <a:prstGeom prst="rect">
            <a:avLst/>
          </a:prstGeom>
        </p:spPr>
        <p:txBody>
          <a:bodyPr/>
          <a:lstStyle>
            <a:lvl1pPr>
              <a:defRPr>
                <a:latin typeface="+mn-lt"/>
                <a:ea typeface="+mn-ea"/>
                <a:cs typeface="+mn-cs"/>
                <a:sym typeface="Verdana"/>
              </a:defRPr>
            </a:lvl1pPr>
          </a:lstStyle>
          <a:p>
            <a:r>
              <a:t>These are activities they can try at home, or can be given to pupils who finish the main activities.</a:t>
            </a:r>
          </a:p>
        </p:txBody>
      </p:sp>
    </p:spTree>
    <p:extLst>
      <p:ext uri="{BB962C8B-B14F-4D97-AF65-F5344CB8AC3E}">
        <p14:creationId xmlns:p14="http://schemas.microsoft.com/office/powerpoint/2010/main" val="612229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hape 389"/>
          <p:cNvSpPr>
            <a:spLocks noGrp="1" noRot="1" noChangeAspect="1"/>
          </p:cNvSpPr>
          <p:nvPr>
            <p:ph type="sldImg"/>
          </p:nvPr>
        </p:nvSpPr>
        <p:spPr>
          <a:prstGeom prst="rect">
            <a:avLst/>
          </a:prstGeom>
        </p:spPr>
        <p:txBody>
          <a:bodyPr/>
          <a:lstStyle/>
          <a:p>
            <a:endParaRPr/>
          </a:p>
        </p:txBody>
      </p:sp>
      <p:sp>
        <p:nvSpPr>
          <p:cNvPr id="390" name="Shape 390"/>
          <p:cNvSpPr>
            <a:spLocks noGrp="1"/>
          </p:cNvSpPr>
          <p:nvPr>
            <p:ph type="body" sz="quarter" idx="1"/>
          </p:nvPr>
        </p:nvSpPr>
        <p:spPr>
          <a:prstGeom prst="rect">
            <a:avLst/>
          </a:prstGeom>
        </p:spPr>
        <p:txBody>
          <a:bodyPr/>
          <a:lstStyle>
            <a:lvl1pPr>
              <a:defRPr>
                <a:latin typeface="+mn-lt"/>
                <a:ea typeface="+mn-ea"/>
                <a:cs typeface="+mn-cs"/>
                <a:sym typeface="Verdana"/>
              </a:defRPr>
            </a:lvl1pPr>
          </a:lstStyle>
          <a:p>
            <a:r>
              <a:t>These are activities they can try at home, or can be given to pupils who finish the main activities.</a:t>
            </a:r>
          </a:p>
        </p:txBody>
      </p:sp>
    </p:spTree>
    <p:extLst>
      <p:ext uri="{BB962C8B-B14F-4D97-AF65-F5344CB8AC3E}">
        <p14:creationId xmlns:p14="http://schemas.microsoft.com/office/powerpoint/2010/main" val="1013664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 name="Shape 396"/>
          <p:cNvSpPr>
            <a:spLocks noGrp="1" noRot="1" noChangeAspect="1"/>
          </p:cNvSpPr>
          <p:nvPr>
            <p:ph type="sldImg"/>
          </p:nvPr>
        </p:nvSpPr>
        <p:spPr>
          <a:prstGeom prst="rect">
            <a:avLst/>
          </a:prstGeom>
        </p:spPr>
        <p:txBody>
          <a:bodyPr/>
          <a:lstStyle/>
          <a:p>
            <a:endParaRPr/>
          </a:p>
        </p:txBody>
      </p:sp>
      <p:sp>
        <p:nvSpPr>
          <p:cNvPr id="397" name="Shape 397"/>
          <p:cNvSpPr>
            <a:spLocks noGrp="1"/>
          </p:cNvSpPr>
          <p:nvPr>
            <p:ph type="body" sz="quarter" idx="1"/>
          </p:nvPr>
        </p:nvSpPr>
        <p:spPr>
          <a:prstGeom prst="rect">
            <a:avLst/>
          </a:prstGeom>
        </p:spPr>
        <p:txBody>
          <a:bodyPr/>
          <a:lstStyle>
            <a:lvl1pPr>
              <a:defRPr>
                <a:latin typeface="+mn-lt"/>
                <a:ea typeface="+mn-ea"/>
                <a:cs typeface="+mn-cs"/>
                <a:sym typeface="Verdana"/>
              </a:defRPr>
            </a:lvl1pPr>
          </a:lstStyle>
          <a:p>
            <a:r>
              <a:t>These are activities they can try at home, or can be given to pupils who finish the main activities.</a:t>
            </a:r>
          </a:p>
        </p:txBody>
      </p:sp>
    </p:spTree>
    <p:extLst>
      <p:ext uri="{BB962C8B-B14F-4D97-AF65-F5344CB8AC3E}">
        <p14:creationId xmlns:p14="http://schemas.microsoft.com/office/powerpoint/2010/main" val="4014697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hape 406"/>
          <p:cNvSpPr>
            <a:spLocks noGrp="1" noRot="1" noChangeAspect="1"/>
          </p:cNvSpPr>
          <p:nvPr>
            <p:ph type="sldImg"/>
          </p:nvPr>
        </p:nvSpPr>
        <p:spPr>
          <a:prstGeom prst="rect">
            <a:avLst/>
          </a:prstGeom>
        </p:spPr>
        <p:txBody>
          <a:bodyPr/>
          <a:lstStyle/>
          <a:p>
            <a:endParaRPr/>
          </a:p>
        </p:txBody>
      </p:sp>
      <p:sp>
        <p:nvSpPr>
          <p:cNvPr id="407" name="Shape 407"/>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125474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Royal Institution was founded in 1799 and has always been about connecting everyone with the world of science. This</a:t>
            </a:r>
            <a:r>
              <a:rPr lang="en-GB" sz="1200" kern="1200" baseline="0" dirty="0" smtClean="0">
                <a:solidFill>
                  <a:schemeClr val="tx1"/>
                </a:solidFill>
                <a:effectLst/>
                <a:latin typeface="+mn-lt"/>
                <a:ea typeface="+mn-ea"/>
                <a:cs typeface="+mn-cs"/>
              </a:rPr>
              <a:t> could be finding out how science is used in their everyday lives, or exploring the wonders and beauty of science and finding out how interesting it can be. Whenever we talk about science, we don’t just mean chemistry, physics and biology – we mean maths, engineering, computing, technology, medicine and more – all of these are important for all of us, and are also incredibly useful, creative and beautiful topics.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We have always put on events and other activities for the public, but we have a long history of scientific research and discovery at the Ri too. Many famous scientists lived and worked over the Ri – 10 chemical elements were first isolated here, 14 scientists connected to the Ri have won Nobel Prizes, and some of the work discovered in the labs in our basement are still very much used today. One example is Michael Faraday’s work on electromagnetism, which forms the basis of every power station worldwide.</a:t>
            </a: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You</a:t>
            </a:r>
            <a:r>
              <a:rPr lang="en-GB" sz="1200" kern="1200" baseline="0" dirty="0" smtClean="0">
                <a:solidFill>
                  <a:schemeClr val="tx1"/>
                </a:solidFill>
                <a:effectLst/>
                <a:latin typeface="+mn-lt"/>
                <a:ea typeface="+mn-ea"/>
                <a:cs typeface="+mn-cs"/>
              </a:rPr>
              <a:t> can find out more about our heritage on our website: </a:t>
            </a:r>
            <a:r>
              <a:rPr lang="en-GB" sz="1200" kern="1200" dirty="0" smtClean="0">
                <a:solidFill>
                  <a:schemeClr val="tx1"/>
                </a:solidFill>
                <a:effectLst/>
                <a:latin typeface="+mn-lt"/>
                <a:ea typeface="+mn-ea"/>
                <a:cs typeface="+mn-cs"/>
              </a:rPr>
              <a:t>www.rigb.org</a:t>
            </a: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1237548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Here are some of the things that the Ri does today. We especially</a:t>
            </a:r>
            <a:r>
              <a:rPr lang="en-GB" sz="1200" kern="1200" baseline="0" dirty="0" smtClean="0">
                <a:solidFill>
                  <a:schemeClr val="tx1"/>
                </a:solidFill>
                <a:effectLst/>
                <a:latin typeface="+mn-lt"/>
                <a:ea typeface="+mn-ea"/>
                <a:cs typeface="+mn-cs"/>
              </a:rPr>
              <a:t> have lots going on in London, so if you enjoy your Masterclasses there are a range of holiday workshops at the Ri which you might like to take part in. </a:t>
            </a:r>
            <a:endParaRPr lang="en-GB" dirty="0"/>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560544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Begun by Michael Faraday in 1825, the CHRISTMAS LECTURES are now broadcast on UK television every December and have formed part of the British Christmas tradition for generations.</a:t>
            </a:r>
            <a:r>
              <a:rPr lang="en-GB" sz="1200" b="0" i="0" kern="1200" baseline="0" dirty="0" smtClean="0">
                <a:solidFill>
                  <a:schemeClr val="tx1"/>
                </a:solidFill>
                <a:effectLst/>
                <a:latin typeface="+mn-lt"/>
                <a:ea typeface="+mn-ea"/>
                <a:cs typeface="+mn-cs"/>
              </a:rPr>
              <a:t> The Lectures have been broadcast on TV since 1936 – we think they were the very first science programme on television.</a:t>
            </a:r>
            <a:r>
              <a:rPr lang="en-GB" sz="1200" b="0" i="0" kern="1200" dirty="0" smtClean="0">
                <a:solidFill>
                  <a:schemeClr val="tx1"/>
                </a:solidFill>
                <a:effectLst/>
                <a:latin typeface="+mn-lt"/>
                <a:ea typeface="+mn-ea"/>
                <a:cs typeface="+mn-cs"/>
              </a:rPr>
              <a:t> The theme changes every year, with</a:t>
            </a:r>
            <a:r>
              <a:rPr lang="en-GB" sz="1200" b="0" i="0" kern="1200" baseline="0" dirty="0" smtClean="0">
                <a:solidFill>
                  <a:schemeClr val="tx1"/>
                </a:solidFill>
                <a:effectLst/>
                <a:latin typeface="+mn-lt"/>
                <a:ea typeface="+mn-ea"/>
                <a:cs typeface="+mn-cs"/>
              </a:rPr>
              <a:t> the Lectures</a:t>
            </a:r>
            <a:r>
              <a:rPr lang="en-GB" sz="1200" b="0" i="0" kern="1200" dirty="0" smtClean="0">
                <a:solidFill>
                  <a:schemeClr val="tx1"/>
                </a:solidFill>
                <a:effectLst/>
                <a:latin typeface="+mn-lt"/>
                <a:ea typeface="+mn-ea"/>
                <a:cs typeface="+mn-cs"/>
              </a:rPr>
              <a:t> delivered by an expert in their field. Many world-famous</a:t>
            </a:r>
            <a:r>
              <a:rPr lang="en-GB" sz="1200" b="0" i="0" kern="1200" baseline="0" dirty="0" smtClean="0">
                <a:solidFill>
                  <a:schemeClr val="tx1"/>
                </a:solidFill>
                <a:effectLst/>
                <a:latin typeface="+mn-lt"/>
                <a:ea typeface="+mn-ea"/>
                <a:cs typeface="+mn-cs"/>
              </a:rPr>
              <a:t> scientists have given the Lectures since 1925, including David Attenborough, Carl Sagan, Richard Dawkins, and our latest Lecturer Sophie Scott. You can watch all of the recent CHRISTMAS LECTURES on our website, along with many of the older ones – and more are going online all the time. Ri members and UK schools can apply for tickets to see them being filmed live – but no adults can attend without someone aged 11-17 accompanying them! To find out more about the Lectures (or Ri Membership) visit our website, www.rigb.org.</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The first mathematics CHRISTMAS LECTURES were not until 1978, and were delivered by Professor Sir Christopher Zeeman. They were extremely popular and demonstrated all sorts of mathematical concepts, including mathematical proof – some of which you will see in your Masterclasses. In fact, the lectures were so popular that they started off the Masterclass programme and Christopher Zeeman delivered many of the sessions in the first few series of workshops in London. The most recent maths-themed CHRSITMAS LECTURES were delivered by Marcus Du </a:t>
            </a:r>
            <a:r>
              <a:rPr lang="en-GB" sz="1200" b="0" i="0" kern="1200" baseline="0" dirty="0" err="1" smtClean="0">
                <a:solidFill>
                  <a:schemeClr val="tx1"/>
                </a:solidFill>
                <a:effectLst/>
                <a:latin typeface="+mn-lt"/>
                <a:ea typeface="+mn-ea"/>
                <a:cs typeface="+mn-cs"/>
              </a:rPr>
              <a:t>Sautoy</a:t>
            </a:r>
            <a:r>
              <a:rPr lang="en-GB" sz="1200" b="0" i="0" kern="1200" baseline="0" dirty="0" smtClean="0">
                <a:solidFill>
                  <a:schemeClr val="tx1"/>
                </a:solidFill>
                <a:effectLst/>
                <a:latin typeface="+mn-lt"/>
                <a:ea typeface="+mn-ea"/>
                <a:cs typeface="+mn-cs"/>
              </a:rPr>
              <a:t> in 2006.</a:t>
            </a:r>
            <a:endParaRPr lang="en-GB" sz="1200" b="0" i="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Watch Prof Sir Christopher Zeeman’s 1978 CHRISTMAS LECTURES:</a:t>
            </a:r>
          </a:p>
          <a:p>
            <a:r>
              <a:rPr lang="en-GB" sz="1200" kern="1200" dirty="0" smtClean="0">
                <a:solidFill>
                  <a:schemeClr val="tx1"/>
                </a:solidFill>
                <a:effectLst/>
                <a:latin typeface="+mn-lt"/>
                <a:ea typeface="+mn-ea"/>
                <a:cs typeface="+mn-cs"/>
              </a:rPr>
              <a:t>http://www.rigb.org/christmas-lectures/watch/1978/mathematics-into-pictures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Watch Marcus du </a:t>
            </a:r>
            <a:r>
              <a:rPr lang="en-GB" sz="1200" kern="1200" dirty="0" err="1" smtClean="0">
                <a:solidFill>
                  <a:schemeClr val="tx1"/>
                </a:solidFill>
                <a:effectLst/>
                <a:latin typeface="+mn-lt"/>
                <a:ea typeface="+mn-ea"/>
                <a:cs typeface="+mn-cs"/>
              </a:rPr>
              <a:t>Sautoy’s</a:t>
            </a:r>
            <a:r>
              <a:rPr lang="en-GB" sz="1200" kern="1200" dirty="0" smtClean="0">
                <a:solidFill>
                  <a:schemeClr val="tx1"/>
                </a:solidFill>
                <a:effectLst/>
                <a:latin typeface="+mn-lt"/>
                <a:ea typeface="+mn-ea"/>
                <a:cs typeface="+mn-cs"/>
              </a:rPr>
              <a:t> 2006 CHRISTMAS LECTURES:</a:t>
            </a:r>
          </a:p>
          <a:p>
            <a:r>
              <a:rPr lang="en-GB" sz="1200" u="sng" kern="1200" dirty="0" smtClean="0">
                <a:solidFill>
                  <a:schemeClr val="tx1"/>
                </a:solidFill>
                <a:effectLst/>
                <a:latin typeface="+mn-lt"/>
                <a:ea typeface="+mn-ea"/>
                <a:cs typeface="+mn-cs"/>
                <a:hlinkClick r:id="rId3"/>
              </a:rPr>
              <a:t>http://www.rigb.org/christmas-lectures/watch/2006/the-num8er-my5teries/lecture-1</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3256178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We have a huge video channel on YouTube – if</a:t>
            </a:r>
            <a:r>
              <a:rPr lang="en-GB" sz="1200" kern="1200" baseline="0" dirty="0" smtClean="0">
                <a:solidFill>
                  <a:schemeClr val="tx1"/>
                </a:solidFill>
                <a:effectLst/>
                <a:latin typeface="+mn-lt"/>
                <a:ea typeface="+mn-ea"/>
                <a:cs typeface="+mn-cs"/>
              </a:rPr>
              <a:t>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a:t>
            </a:r>
            <a:r>
              <a:rPr lang="en-GB" sz="1200" kern="1200" baseline="0" dirty="0" err="1" smtClean="0">
                <a:solidFill>
                  <a:schemeClr val="tx1"/>
                </a:solidFill>
                <a:effectLst/>
                <a:latin typeface="+mn-lt"/>
                <a:ea typeface="+mn-ea"/>
                <a:cs typeface="+mn-cs"/>
              </a:rPr>
              <a:t>ExpeRimental</a:t>
            </a:r>
            <a:r>
              <a:rPr lang="en-GB" sz="1200" kern="1200" baseline="0" dirty="0" smtClean="0">
                <a:solidFill>
                  <a:schemeClr val="tx1"/>
                </a:solidFill>
                <a:effectLst/>
                <a:latin typeface="+mn-lt"/>
                <a:ea typeface="+mn-ea"/>
                <a:cs typeface="+mn-cs"/>
              </a:rPr>
              <a:t> which is mainly for parents and carers, or older brothers and sisters, all about doing science experiments at home with their children or younger siblings. As has been mentioned, r</a:t>
            </a:r>
            <a:r>
              <a:rPr lang="en-GB" sz="1200" kern="1200" dirty="0" smtClean="0">
                <a:solidFill>
                  <a:schemeClr val="tx1"/>
                </a:solidFill>
                <a:effectLst/>
                <a:latin typeface="+mn-lt"/>
                <a:ea typeface="+mn-ea"/>
                <a:cs typeface="+mn-cs"/>
              </a:rPr>
              <a:t>ecent CHRISTMAS LECTURES are available on the Ri website alongside select past Christmas Lectures – more are being digitised all the time. To watch</a:t>
            </a:r>
            <a:r>
              <a:rPr lang="en-GB" sz="1200" kern="1200" baseline="0" dirty="0" smtClean="0">
                <a:solidFill>
                  <a:schemeClr val="tx1"/>
                </a:solidFill>
                <a:effectLst/>
                <a:latin typeface="+mn-lt"/>
                <a:ea typeface="+mn-ea"/>
                <a:cs typeface="+mn-cs"/>
              </a:rPr>
              <a:t> our videos you can search for the Royal Institution on YouTube.</a:t>
            </a:r>
            <a:r>
              <a:rPr lang="en-GB" sz="1200" kern="1200" dirty="0" smtClean="0">
                <a:solidFill>
                  <a:schemeClr val="tx1"/>
                </a:solidFill>
                <a:effectLst/>
                <a:latin typeface="+mn-lt"/>
                <a:ea typeface="+mn-ea"/>
                <a:cs typeface="+mn-cs"/>
              </a:rPr>
              <a:t>  We hope that you will be able to find lots of fascinating things to watch and</a:t>
            </a:r>
            <a:r>
              <a:rPr lang="en-GB" sz="1200" kern="1200" baseline="0" dirty="0" smtClean="0">
                <a:solidFill>
                  <a:schemeClr val="tx1"/>
                </a:solidFill>
                <a:effectLst/>
                <a:latin typeface="+mn-lt"/>
                <a:ea typeface="+mn-ea"/>
                <a:cs typeface="+mn-cs"/>
              </a:rPr>
              <a:t> to help you continue your interest in science and maths once your Masterclass series has finished.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2343766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We have a huge video channel on YouTube – if</a:t>
            </a:r>
            <a:r>
              <a:rPr lang="en-GB" sz="1200" kern="1200" baseline="0" dirty="0" smtClean="0">
                <a:solidFill>
                  <a:schemeClr val="tx1"/>
                </a:solidFill>
                <a:effectLst/>
                <a:latin typeface="+mn-lt"/>
                <a:ea typeface="+mn-ea"/>
                <a:cs typeface="+mn-cs"/>
              </a:rPr>
              <a:t>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a:t>
            </a:r>
            <a:r>
              <a:rPr lang="en-GB" sz="1200" kern="1200" baseline="0" dirty="0" err="1" smtClean="0">
                <a:solidFill>
                  <a:schemeClr val="tx1"/>
                </a:solidFill>
                <a:effectLst/>
                <a:latin typeface="+mn-lt"/>
                <a:ea typeface="+mn-ea"/>
                <a:cs typeface="+mn-cs"/>
              </a:rPr>
              <a:t>ExpeRimental</a:t>
            </a:r>
            <a:r>
              <a:rPr lang="en-GB" sz="1200" kern="1200" baseline="0" dirty="0" smtClean="0">
                <a:solidFill>
                  <a:schemeClr val="tx1"/>
                </a:solidFill>
                <a:effectLst/>
                <a:latin typeface="+mn-lt"/>
                <a:ea typeface="+mn-ea"/>
                <a:cs typeface="+mn-cs"/>
              </a:rPr>
              <a:t> which is mainly for parents and carers, or older brothers and sisters, all about doing science experiments at home with their children or younger siblings. As has been mentioned, r</a:t>
            </a:r>
            <a:r>
              <a:rPr lang="en-GB" sz="1200" kern="1200" dirty="0" smtClean="0">
                <a:solidFill>
                  <a:schemeClr val="tx1"/>
                </a:solidFill>
                <a:effectLst/>
                <a:latin typeface="+mn-lt"/>
                <a:ea typeface="+mn-ea"/>
                <a:cs typeface="+mn-cs"/>
              </a:rPr>
              <a:t>ecent CHRISTMAS LECTURES are available on the Ri website alongside select past Christmas Lectures – more are being digitised all the time. To watch</a:t>
            </a:r>
            <a:r>
              <a:rPr lang="en-GB" sz="1200" kern="1200" baseline="0" dirty="0" smtClean="0">
                <a:solidFill>
                  <a:schemeClr val="tx1"/>
                </a:solidFill>
                <a:effectLst/>
                <a:latin typeface="+mn-lt"/>
                <a:ea typeface="+mn-ea"/>
                <a:cs typeface="+mn-cs"/>
              </a:rPr>
              <a:t> our videos you can search for the Royal Institution on YouTube.</a:t>
            </a:r>
            <a:r>
              <a:rPr lang="en-GB" sz="1200" kern="1200" dirty="0" smtClean="0">
                <a:solidFill>
                  <a:schemeClr val="tx1"/>
                </a:solidFill>
                <a:effectLst/>
                <a:latin typeface="+mn-lt"/>
                <a:ea typeface="+mn-ea"/>
                <a:cs typeface="+mn-cs"/>
              </a:rPr>
              <a:t>  We hope that you will be able to find lots of fascinating things to watch and</a:t>
            </a:r>
            <a:r>
              <a:rPr lang="en-GB" sz="1200" kern="1200" baseline="0" dirty="0" smtClean="0">
                <a:solidFill>
                  <a:schemeClr val="tx1"/>
                </a:solidFill>
                <a:effectLst/>
                <a:latin typeface="+mn-lt"/>
                <a:ea typeface="+mn-ea"/>
                <a:cs typeface="+mn-cs"/>
              </a:rPr>
              <a:t> to help you continue your interest in science and maths once your Masterclass series has finished.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542543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We have a huge video channel on YouTube – if</a:t>
            </a:r>
            <a:r>
              <a:rPr lang="en-GB" sz="1200" kern="1200" baseline="0" dirty="0" smtClean="0">
                <a:solidFill>
                  <a:schemeClr val="tx1"/>
                </a:solidFill>
                <a:effectLst/>
                <a:latin typeface="+mn-lt"/>
                <a:ea typeface="+mn-ea"/>
                <a:cs typeface="+mn-cs"/>
              </a:rPr>
              <a:t>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a:t>
            </a:r>
            <a:r>
              <a:rPr lang="en-GB" sz="1200" kern="1200" baseline="0" dirty="0" err="1" smtClean="0">
                <a:solidFill>
                  <a:schemeClr val="tx1"/>
                </a:solidFill>
                <a:effectLst/>
                <a:latin typeface="+mn-lt"/>
                <a:ea typeface="+mn-ea"/>
                <a:cs typeface="+mn-cs"/>
              </a:rPr>
              <a:t>ExpeRimental</a:t>
            </a:r>
            <a:r>
              <a:rPr lang="en-GB" sz="1200" kern="1200" baseline="0" dirty="0" smtClean="0">
                <a:solidFill>
                  <a:schemeClr val="tx1"/>
                </a:solidFill>
                <a:effectLst/>
                <a:latin typeface="+mn-lt"/>
                <a:ea typeface="+mn-ea"/>
                <a:cs typeface="+mn-cs"/>
              </a:rPr>
              <a:t> which is mainly for parents and carers, or older brothers and sisters, all about doing science experiments at home with their children or younger siblings. As has been mentioned, r</a:t>
            </a:r>
            <a:r>
              <a:rPr lang="en-GB" sz="1200" kern="1200" dirty="0" smtClean="0">
                <a:solidFill>
                  <a:schemeClr val="tx1"/>
                </a:solidFill>
                <a:effectLst/>
                <a:latin typeface="+mn-lt"/>
                <a:ea typeface="+mn-ea"/>
                <a:cs typeface="+mn-cs"/>
              </a:rPr>
              <a:t>ecent CHRISTMAS LECTURES are available on the Ri website alongside select past Christmas Lectures – more are being digitised all the time. To watch</a:t>
            </a:r>
            <a:r>
              <a:rPr lang="en-GB" sz="1200" kern="1200" baseline="0" dirty="0" smtClean="0">
                <a:solidFill>
                  <a:schemeClr val="tx1"/>
                </a:solidFill>
                <a:effectLst/>
                <a:latin typeface="+mn-lt"/>
                <a:ea typeface="+mn-ea"/>
                <a:cs typeface="+mn-cs"/>
              </a:rPr>
              <a:t> our videos you can search for the Royal Institution on YouTube.</a:t>
            </a:r>
            <a:r>
              <a:rPr lang="en-GB" sz="1200" kern="1200" dirty="0" smtClean="0">
                <a:solidFill>
                  <a:schemeClr val="tx1"/>
                </a:solidFill>
                <a:effectLst/>
                <a:latin typeface="+mn-lt"/>
                <a:ea typeface="+mn-ea"/>
                <a:cs typeface="+mn-cs"/>
              </a:rPr>
              <a:t>  We hope that you will be able to find lots of fascinating things to watch and</a:t>
            </a:r>
            <a:r>
              <a:rPr lang="en-GB" sz="1200" kern="1200" baseline="0" dirty="0" smtClean="0">
                <a:solidFill>
                  <a:schemeClr val="tx1"/>
                </a:solidFill>
                <a:effectLst/>
                <a:latin typeface="+mn-lt"/>
                <a:ea typeface="+mn-ea"/>
                <a:cs typeface="+mn-cs"/>
              </a:rPr>
              <a:t> to help you continue your interest in science and maths once your Masterclass series has finished.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3687016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Shape 368"/>
          <p:cNvSpPr>
            <a:spLocks noGrp="1" noRot="1" noChangeAspect="1"/>
          </p:cNvSpPr>
          <p:nvPr>
            <p:ph type="sldImg"/>
          </p:nvPr>
        </p:nvSpPr>
        <p:spPr>
          <a:prstGeom prst="rect">
            <a:avLst/>
          </a:prstGeom>
        </p:spPr>
        <p:txBody>
          <a:bodyPr/>
          <a:lstStyle/>
          <a:p>
            <a:endParaRPr/>
          </a:p>
        </p:txBody>
      </p:sp>
      <p:sp>
        <p:nvSpPr>
          <p:cNvPr id="369" name="Shape 369"/>
          <p:cNvSpPr>
            <a:spLocks noGrp="1"/>
          </p:cNvSpPr>
          <p:nvPr>
            <p:ph type="body" sz="quarter" idx="1"/>
          </p:nvPr>
        </p:nvSpPr>
        <p:spPr>
          <a:prstGeom prst="rect">
            <a:avLst/>
          </a:prstGeom>
        </p:spPr>
        <p:txBody>
          <a:bodyPr/>
          <a:lstStyle>
            <a:lvl1pPr>
              <a:defRPr>
                <a:latin typeface="+mn-lt"/>
                <a:ea typeface="+mn-ea"/>
                <a:cs typeface="+mn-cs"/>
                <a:sym typeface="Verdana"/>
              </a:defRPr>
            </a:lvl1pPr>
          </a:lstStyle>
          <a:p>
            <a:r>
              <a:t>Please share unanswered questions with the Ri team. This can be a good opportunity to get feedback too. </a:t>
            </a:r>
          </a:p>
        </p:txBody>
      </p:sp>
    </p:spTree>
    <p:extLst>
      <p:ext uri="{BB962C8B-B14F-4D97-AF65-F5344CB8AC3E}">
        <p14:creationId xmlns:p14="http://schemas.microsoft.com/office/powerpoint/2010/main" val="3054687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Shape 375"/>
          <p:cNvSpPr>
            <a:spLocks noGrp="1" noRot="1" noChangeAspect="1"/>
          </p:cNvSpPr>
          <p:nvPr>
            <p:ph type="sldImg"/>
          </p:nvPr>
        </p:nvSpPr>
        <p:spPr>
          <a:prstGeom prst="rect">
            <a:avLst/>
          </a:prstGeom>
        </p:spPr>
        <p:txBody>
          <a:bodyPr/>
          <a:lstStyle/>
          <a:p>
            <a:endParaRPr/>
          </a:p>
        </p:txBody>
      </p:sp>
      <p:sp>
        <p:nvSpPr>
          <p:cNvPr id="376" name="Shape 376"/>
          <p:cNvSpPr>
            <a:spLocks noGrp="1"/>
          </p:cNvSpPr>
          <p:nvPr>
            <p:ph type="body" sz="quarter" idx="1"/>
          </p:nvPr>
        </p:nvSpPr>
        <p:spPr>
          <a:prstGeom prst="rect">
            <a:avLst/>
          </a:prstGeom>
        </p:spPr>
        <p:txBody>
          <a:bodyPr/>
          <a:lstStyle>
            <a:lvl1pPr>
              <a:defRPr>
                <a:latin typeface="+mn-lt"/>
                <a:ea typeface="+mn-ea"/>
                <a:cs typeface="+mn-cs"/>
                <a:sym typeface="Verdana"/>
              </a:defRPr>
            </a:lvl1pPr>
          </a:lstStyle>
          <a:p>
            <a:r>
              <a:t>These are activities they can try at home, or can be given to pupils who finish the main activities.</a:t>
            </a:r>
          </a:p>
        </p:txBody>
      </p:sp>
    </p:spTree>
    <p:extLst>
      <p:ext uri="{BB962C8B-B14F-4D97-AF65-F5344CB8AC3E}">
        <p14:creationId xmlns:p14="http://schemas.microsoft.com/office/powerpoint/2010/main" val="4032168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3" name="Title Text"/>
          <p:cNvSpPr txBox="1">
            <a:spLocks noGrp="1"/>
          </p:cNvSpPr>
          <p:nvPr>
            <p:ph type="title"/>
          </p:nvPr>
        </p:nvSpPr>
        <p:spPr>
          <a:xfrm>
            <a:off x="1143000" y="1122362"/>
            <a:ext cx="7315200" cy="2387601"/>
          </a:xfrm>
          <a:prstGeom prst="rect">
            <a:avLst/>
          </a:prstGeom>
        </p:spPr>
        <p:txBody>
          <a:bodyPr anchor="b"/>
          <a:lstStyle>
            <a:lvl1pPr algn="ctr">
              <a:defRPr sz="6000">
                <a:solidFill>
                  <a:srgbClr val="00A2A2"/>
                </a:solidFill>
                <a:latin typeface="+mn-lt"/>
                <a:ea typeface="+mn-ea"/>
                <a:cs typeface="+mn-cs"/>
                <a:sym typeface="Verdana"/>
              </a:defRPr>
            </a:lvl1pPr>
          </a:lstStyle>
          <a:p>
            <a:r>
              <a:t>Title Text</a:t>
            </a:r>
          </a:p>
        </p:txBody>
      </p:sp>
      <p:sp>
        <p:nvSpPr>
          <p:cNvPr id="14" name="Body Level One…"/>
          <p:cNvSpPr txBox="1">
            <a:spLocks noGrp="1"/>
          </p:cNvSpPr>
          <p:nvPr>
            <p:ph type="body" sz="quarter" idx="1"/>
          </p:nvPr>
        </p:nvSpPr>
        <p:spPr>
          <a:xfrm>
            <a:off x="1143000" y="3602037"/>
            <a:ext cx="6858000" cy="1655764"/>
          </a:xfrm>
          <a:prstGeom prst="rect">
            <a:avLst/>
          </a:prstGeom>
        </p:spPr>
        <p:txBody>
          <a:bodyPr/>
          <a:lstStyle>
            <a:lvl1pPr marL="0" indent="0" algn="ctr">
              <a:buSzTx/>
              <a:buFontTx/>
              <a:buNone/>
              <a:defRPr sz="2400">
                <a:solidFill>
                  <a:srgbClr val="00A2A2"/>
                </a:solidFill>
                <a:latin typeface="+mn-lt"/>
                <a:ea typeface="+mn-ea"/>
                <a:cs typeface="+mn-cs"/>
                <a:sym typeface="Verdana"/>
              </a:defRPr>
            </a:lvl1pPr>
            <a:lvl2pPr marL="0" indent="0" algn="ctr">
              <a:buSzTx/>
              <a:buFontTx/>
              <a:buNone/>
              <a:defRPr sz="2400">
                <a:solidFill>
                  <a:srgbClr val="00A2A2"/>
                </a:solidFill>
                <a:latin typeface="+mn-lt"/>
                <a:ea typeface="+mn-ea"/>
                <a:cs typeface="+mn-cs"/>
                <a:sym typeface="Verdana"/>
              </a:defRPr>
            </a:lvl2pPr>
            <a:lvl3pPr marL="0" indent="0" algn="ctr">
              <a:buSzTx/>
              <a:buFontTx/>
              <a:buNone/>
              <a:defRPr sz="2400">
                <a:solidFill>
                  <a:srgbClr val="00A2A2"/>
                </a:solidFill>
                <a:latin typeface="+mn-lt"/>
                <a:ea typeface="+mn-ea"/>
                <a:cs typeface="+mn-cs"/>
                <a:sym typeface="Verdana"/>
              </a:defRPr>
            </a:lvl3pPr>
            <a:lvl4pPr marL="0" indent="0" algn="ctr">
              <a:buSzTx/>
              <a:buFontTx/>
              <a:buNone/>
              <a:defRPr sz="2400">
                <a:solidFill>
                  <a:srgbClr val="00A2A2"/>
                </a:solidFill>
                <a:latin typeface="+mn-lt"/>
                <a:ea typeface="+mn-ea"/>
                <a:cs typeface="+mn-cs"/>
                <a:sym typeface="Verdana"/>
              </a:defRPr>
            </a:lvl4pPr>
            <a:lvl5pPr marL="0" indent="0" algn="ctr">
              <a:buSzTx/>
              <a:buFontTx/>
              <a:buNone/>
              <a:defRPr sz="2400">
                <a:solidFill>
                  <a:srgbClr val="00A2A2"/>
                </a:solidFill>
                <a:latin typeface="+mn-lt"/>
                <a:ea typeface="+mn-ea"/>
                <a:cs typeface="+mn-cs"/>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6294578" y="6221731"/>
            <a:ext cx="258623" cy="269239"/>
          </a:xfrm>
          <a:prstGeom prst="rect">
            <a:avLst/>
          </a:prstGeom>
        </p:spPr>
        <p:txBody>
          <a:bodyPr anchor="ctr"/>
          <a:lstStyle>
            <a:lvl1pPr algn="r">
              <a:defRPr sz="1200"/>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4" name="Title Text"/>
          <p:cNvSpPr txBox="1">
            <a:spLocks noGrp="1"/>
          </p:cNvSpPr>
          <p:nvPr>
            <p:ph type="title"/>
          </p:nvPr>
        </p:nvSpPr>
        <p:spPr>
          <a:prstGeom prst="rect">
            <a:avLst/>
          </a:prstGeom>
        </p:spPr>
        <p:txBody>
          <a:bodyPr/>
          <a:lstStyle/>
          <a:p>
            <a:r>
              <a:t>Title Text</a:t>
            </a:r>
          </a:p>
        </p:txBody>
      </p:sp>
      <p:sp>
        <p:nvSpPr>
          <p:cNvPr id="95"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3" name="Title Text"/>
          <p:cNvSpPr txBox="1">
            <a:spLocks noGrp="1"/>
          </p:cNvSpPr>
          <p:nvPr>
            <p:ph type="title"/>
          </p:nvPr>
        </p:nvSpPr>
        <p:spPr>
          <a:xfrm>
            <a:off x="6543675" y="365125"/>
            <a:ext cx="1971675" cy="5811838"/>
          </a:xfrm>
          <a:prstGeom prst="rect">
            <a:avLst/>
          </a:prstGeom>
        </p:spPr>
        <p:txBody>
          <a:bodyPr/>
          <a:lstStyle/>
          <a:p>
            <a:r>
              <a:t>Title Text</a:t>
            </a:r>
          </a:p>
        </p:txBody>
      </p:sp>
      <p:sp>
        <p:nvSpPr>
          <p:cNvPr id="104" name="Body Level One…"/>
          <p:cNvSpPr txBox="1">
            <a:spLocks noGrp="1"/>
          </p:cNvSpPr>
          <p:nvPr>
            <p:ph type="body" idx="1"/>
          </p:nvPr>
        </p:nvSpPr>
        <p:spPr>
          <a:xfrm>
            <a:off x="628650" y="365125"/>
            <a:ext cx="5800725" cy="58118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123"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7" cy="6858000"/>
          </a:xfrm>
          <a:prstGeom prst="rect">
            <a:avLst/>
          </a:prstGeom>
          <a:ln w="12700">
            <a:miter lim="400000"/>
          </a:ln>
        </p:spPr>
      </p:pic>
      <p:pic>
        <p:nvPicPr>
          <p:cNvPr id="124" name="Picture 2" descr="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48771" y="6247274"/>
            <a:ext cx="1486764" cy="627187"/>
          </a:xfrm>
          <a:prstGeom prst="rect">
            <a:avLst/>
          </a:prstGeom>
          <a:ln w="12700">
            <a:miter lim="400000"/>
          </a:ln>
        </p:spPr>
      </p:pic>
      <p:sp>
        <p:nvSpPr>
          <p:cNvPr id="125" name="Title Text"/>
          <p:cNvSpPr txBox="1">
            <a:spLocks noGrp="1"/>
          </p:cNvSpPr>
          <p:nvPr>
            <p:ph type="title"/>
          </p:nvPr>
        </p:nvSpPr>
        <p:spPr>
          <a:xfrm>
            <a:off x="685800" y="1122362"/>
            <a:ext cx="7772400" cy="2387601"/>
          </a:xfrm>
          <a:prstGeom prst="rect">
            <a:avLst/>
          </a:prstGeom>
        </p:spPr>
        <p:txBody>
          <a:bodyPr lIns="45718" tIns="45718" rIns="45718" bIns="45718" anchor="b"/>
          <a:lstStyle>
            <a:lvl1pPr algn="ctr">
              <a:defRPr sz="6000">
                <a:latin typeface="+mn-lt"/>
                <a:ea typeface="+mn-ea"/>
                <a:cs typeface="+mn-cs"/>
                <a:sym typeface="Verdana"/>
              </a:defRPr>
            </a:lvl1pPr>
          </a:lstStyle>
          <a:p>
            <a:r>
              <a:t>Title Text</a:t>
            </a:r>
          </a:p>
        </p:txBody>
      </p:sp>
      <p:sp>
        <p:nvSpPr>
          <p:cNvPr id="126" name="Body Level One…"/>
          <p:cNvSpPr txBox="1">
            <a:spLocks noGrp="1"/>
          </p:cNvSpPr>
          <p:nvPr>
            <p:ph type="body" sz="quarter" idx="1"/>
          </p:nvPr>
        </p:nvSpPr>
        <p:spPr>
          <a:xfrm>
            <a:off x="1143000" y="3602037"/>
            <a:ext cx="6858000" cy="1655764"/>
          </a:xfrm>
          <a:prstGeom prst="rect">
            <a:avLst/>
          </a:prstGeom>
        </p:spPr>
        <p:txBody>
          <a:bodyPr lIns="45718" tIns="45718" rIns="45718" bIns="45718"/>
          <a:lstStyle>
            <a:lvl1pPr marL="0" indent="0" algn="ctr">
              <a:buSzTx/>
              <a:buFontTx/>
              <a:buNone/>
              <a:defRPr sz="2400">
                <a:latin typeface="+mn-lt"/>
                <a:ea typeface="+mn-ea"/>
                <a:cs typeface="+mn-cs"/>
                <a:sym typeface="Verdana"/>
              </a:defRPr>
            </a:lvl1pPr>
            <a:lvl2pPr marL="0" indent="0" algn="ctr">
              <a:buSzTx/>
              <a:buFontTx/>
              <a:buNone/>
              <a:defRPr sz="2400">
                <a:latin typeface="+mn-lt"/>
                <a:ea typeface="+mn-ea"/>
                <a:cs typeface="+mn-cs"/>
                <a:sym typeface="Verdana"/>
              </a:defRPr>
            </a:lvl2pPr>
            <a:lvl3pPr marL="0" indent="0" algn="ctr">
              <a:buSzTx/>
              <a:buFontTx/>
              <a:buNone/>
              <a:defRPr sz="2400">
                <a:latin typeface="+mn-lt"/>
                <a:ea typeface="+mn-ea"/>
                <a:cs typeface="+mn-cs"/>
                <a:sym typeface="Verdana"/>
              </a:defRPr>
            </a:lvl3pPr>
            <a:lvl4pPr marL="0" indent="0" algn="ctr">
              <a:buSzTx/>
              <a:buFontTx/>
              <a:buNone/>
              <a:defRPr sz="2400">
                <a:latin typeface="+mn-lt"/>
                <a:ea typeface="+mn-ea"/>
                <a:cs typeface="+mn-cs"/>
                <a:sym typeface="Verdana"/>
              </a:defRPr>
            </a:lvl4pPr>
            <a:lvl5pPr marL="0" indent="0" algn="ctr">
              <a:buSzTx/>
              <a:buFontTx/>
              <a:buNone/>
              <a:defRPr sz="2400">
                <a:latin typeface="+mn-lt"/>
                <a:ea typeface="+mn-ea"/>
                <a:cs typeface="+mn-cs"/>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8217439" y="6397946"/>
            <a:ext cx="297912" cy="281937"/>
          </a:xfrm>
          <a:prstGeom prst="rect">
            <a:avLst/>
          </a:prstGeom>
        </p:spPr>
        <p:txBody>
          <a:bodyPr lIns="45718" tIns="45718" rIns="45718" bIns="45718" anchor="ctr"/>
          <a:lstStyle>
            <a:lvl1pPr algn="r">
              <a:defRPr sz="1200">
                <a:solidFill>
                  <a:srgbClr val="888888"/>
                </a:solidFill>
                <a:latin typeface="+mn-lt"/>
                <a:ea typeface="+mn-ea"/>
                <a:cs typeface="+mn-cs"/>
                <a:sym typeface="Verdana"/>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2" name="Title Text"/>
          <p:cNvSpPr txBox="1">
            <a:spLocks noGrp="1"/>
          </p:cNvSpPr>
          <p:nvPr>
            <p:ph type="title"/>
          </p:nvPr>
        </p:nvSpPr>
        <p:spPr>
          <a:xfrm>
            <a:off x="1306284" y="365125"/>
            <a:ext cx="7209066" cy="1325564"/>
          </a:xfrm>
          <a:prstGeom prst="rect">
            <a:avLst/>
          </a:prstGeom>
        </p:spPr>
        <p:txBody>
          <a:bodyPr/>
          <a:lstStyle>
            <a:lvl1pPr>
              <a:defRPr>
                <a:solidFill>
                  <a:srgbClr val="00A2A2"/>
                </a:solidFill>
                <a:latin typeface="+mn-lt"/>
                <a:ea typeface="+mn-ea"/>
                <a:cs typeface="+mn-cs"/>
                <a:sym typeface="Verdana"/>
              </a:defRPr>
            </a:lvl1pPr>
          </a:lstStyle>
          <a:p>
            <a:r>
              <a:t>Title Text</a:t>
            </a:r>
          </a:p>
        </p:txBody>
      </p:sp>
      <p:sp>
        <p:nvSpPr>
          <p:cNvPr id="23" name="Body Level One…"/>
          <p:cNvSpPr txBox="1">
            <a:spLocks noGrp="1"/>
          </p:cNvSpPr>
          <p:nvPr>
            <p:ph type="body" idx="1"/>
          </p:nvPr>
        </p:nvSpPr>
        <p:spPr>
          <a:xfrm>
            <a:off x="1306284" y="1825625"/>
            <a:ext cx="7209066" cy="4351338"/>
          </a:xfrm>
          <a:prstGeom prst="rect">
            <a:avLst/>
          </a:prstGeom>
        </p:spPr>
        <p:txBody>
          <a:bodyPr/>
          <a:lstStyle>
            <a:lvl1pPr>
              <a:defRPr>
                <a:solidFill>
                  <a:srgbClr val="00A2A2"/>
                </a:solidFill>
                <a:latin typeface="+mn-lt"/>
                <a:ea typeface="+mn-ea"/>
                <a:cs typeface="+mn-cs"/>
                <a:sym typeface="Verdana"/>
              </a:defRPr>
            </a:lvl1pPr>
            <a:lvl2pPr>
              <a:defRPr>
                <a:solidFill>
                  <a:srgbClr val="00A2A2"/>
                </a:solidFill>
                <a:latin typeface="+mn-lt"/>
                <a:ea typeface="+mn-ea"/>
                <a:cs typeface="+mn-cs"/>
                <a:sym typeface="Verdana"/>
              </a:defRPr>
            </a:lvl2pPr>
            <a:lvl3pPr>
              <a:defRPr>
                <a:solidFill>
                  <a:srgbClr val="00A2A2"/>
                </a:solidFill>
                <a:latin typeface="+mn-lt"/>
                <a:ea typeface="+mn-ea"/>
                <a:cs typeface="+mn-cs"/>
                <a:sym typeface="Verdana"/>
              </a:defRPr>
            </a:lvl3pPr>
            <a:lvl4pPr>
              <a:defRPr>
                <a:solidFill>
                  <a:srgbClr val="00A2A2"/>
                </a:solidFill>
                <a:latin typeface="+mn-lt"/>
                <a:ea typeface="+mn-ea"/>
                <a:cs typeface="+mn-cs"/>
                <a:sym typeface="Verdana"/>
              </a:defRPr>
            </a:lvl4pPr>
            <a:lvl5pPr>
              <a:defRPr>
                <a:solidFill>
                  <a:srgbClr val="00A2A2"/>
                </a:solidFill>
                <a:latin typeface="+mn-lt"/>
                <a:ea typeface="+mn-ea"/>
                <a:cs typeface="+mn-cs"/>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1" name="Title Text"/>
          <p:cNvSpPr txBox="1">
            <a:spLocks noGrp="1"/>
          </p:cNvSpPr>
          <p:nvPr>
            <p:ph type="title"/>
          </p:nvPr>
        </p:nvSpPr>
        <p:spPr>
          <a:xfrm>
            <a:off x="623887" y="1709739"/>
            <a:ext cx="7886701" cy="2852737"/>
          </a:xfrm>
          <a:prstGeom prst="rect">
            <a:avLst/>
          </a:prstGeom>
        </p:spPr>
        <p:txBody>
          <a:bodyPr anchor="b"/>
          <a:lstStyle>
            <a:lvl1pPr>
              <a:defRPr sz="6000"/>
            </a:lvl1pPr>
          </a:lstStyle>
          <a:p>
            <a:r>
              <a:t>Title Text</a:t>
            </a:r>
          </a:p>
        </p:txBody>
      </p:sp>
      <p:sp>
        <p:nvSpPr>
          <p:cNvPr id="32" name="Body Level One…"/>
          <p:cNvSpPr txBox="1">
            <a:spLocks noGrp="1"/>
          </p:cNvSpPr>
          <p:nvPr>
            <p:ph type="body" sz="quarter" idx="1"/>
          </p:nvPr>
        </p:nvSpPr>
        <p:spPr>
          <a:xfrm>
            <a:off x="623887" y="4589464"/>
            <a:ext cx="7886701" cy="1500189"/>
          </a:xfrm>
          <a:prstGeom prst="rect">
            <a:avLst/>
          </a:prstGeom>
        </p:spPr>
        <p:txBody>
          <a:bodyPr/>
          <a:lstStyle>
            <a:lvl1pPr marL="0" indent="0">
              <a:buSzTx/>
              <a:buFontTx/>
              <a:buNone/>
              <a:defRPr sz="2400"/>
            </a:lvl1pPr>
            <a:lvl2pPr marL="0" indent="0">
              <a:buSzTx/>
              <a:buFontTx/>
              <a:buNone/>
              <a:defRPr sz="2400"/>
            </a:lvl2pPr>
            <a:lvl3pPr marL="0" indent="0">
              <a:buSzTx/>
              <a:buFontTx/>
              <a:buNone/>
              <a:defRPr sz="2400"/>
            </a:lvl3pPr>
            <a:lvl4pPr marL="0" indent="0">
              <a:buSzTx/>
              <a:buFontTx/>
              <a:buNone/>
              <a:defRPr sz="2400"/>
            </a:lvl4pPr>
            <a:lvl5pPr marL="0" indent="0">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0" name="Title Text"/>
          <p:cNvSpPr txBox="1">
            <a:spLocks noGrp="1"/>
          </p:cNvSpPr>
          <p:nvPr>
            <p:ph type="title"/>
          </p:nvPr>
        </p:nvSpPr>
        <p:spPr>
          <a:prstGeom prst="rect">
            <a:avLst/>
          </a:prstGeom>
        </p:spPr>
        <p:txBody>
          <a:bodyPr/>
          <a:lstStyle/>
          <a:p>
            <a:r>
              <a:t>Title Text</a:t>
            </a:r>
          </a:p>
        </p:txBody>
      </p:sp>
      <p:sp>
        <p:nvSpPr>
          <p:cNvPr id="41" name="Body Level One…"/>
          <p:cNvSpPr txBox="1">
            <a:spLocks noGrp="1"/>
          </p:cNvSpPr>
          <p:nvPr>
            <p:ph type="body" sz="half" idx="1"/>
          </p:nvPr>
        </p:nvSpPr>
        <p:spPr>
          <a:xfrm>
            <a:off x="628650" y="1825625"/>
            <a:ext cx="38862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9" name="Title Text"/>
          <p:cNvSpPr txBox="1">
            <a:spLocks noGrp="1"/>
          </p:cNvSpPr>
          <p:nvPr>
            <p:ph type="title"/>
          </p:nvPr>
        </p:nvSpPr>
        <p:spPr>
          <a:xfrm>
            <a:off x="629841" y="365125"/>
            <a:ext cx="7886701" cy="1325564"/>
          </a:xfrm>
          <a:prstGeom prst="rect">
            <a:avLst/>
          </a:prstGeom>
        </p:spPr>
        <p:txBody>
          <a:bodyPr/>
          <a:lstStyle/>
          <a:p>
            <a:r>
              <a:t>Title Text</a:t>
            </a:r>
          </a:p>
        </p:txBody>
      </p:sp>
      <p:sp>
        <p:nvSpPr>
          <p:cNvPr id="50" name="Body Level One…"/>
          <p:cNvSpPr txBox="1">
            <a:spLocks noGrp="1"/>
          </p:cNvSpPr>
          <p:nvPr>
            <p:ph type="body" sz="quarter" idx="1"/>
          </p:nvPr>
        </p:nvSpPr>
        <p:spPr>
          <a:xfrm>
            <a:off x="629841" y="1681163"/>
            <a:ext cx="3868342" cy="823914"/>
          </a:xfrm>
          <a:prstGeom prst="rect">
            <a:avLst/>
          </a:prstGeom>
        </p:spPr>
        <p:txBody>
          <a:bodyPr anchor="b"/>
          <a:lstStyle>
            <a:lvl1pPr marL="0" indent="0">
              <a:buSzTx/>
              <a:buFontTx/>
              <a:buNone/>
              <a:defRPr sz="2400" b="1"/>
            </a:lvl1pPr>
            <a:lvl2pPr marL="0" indent="0">
              <a:buSzTx/>
              <a:buFontTx/>
              <a:buNone/>
              <a:defRPr sz="2400" b="1"/>
            </a:lvl2pPr>
            <a:lvl3pPr marL="0" indent="0">
              <a:buSzTx/>
              <a:buFontTx/>
              <a:buNone/>
              <a:defRPr sz="2400" b="1"/>
            </a:lvl3pPr>
            <a:lvl4pPr marL="0" indent="0">
              <a:buSzTx/>
              <a:buFontTx/>
              <a:buNone/>
              <a:defRPr sz="2400" b="1"/>
            </a:lvl4pPr>
            <a:lvl5pPr marL="0" indent="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51" name="Text Placeholder 4"/>
          <p:cNvSpPr>
            <a:spLocks noGrp="1"/>
          </p:cNvSpPr>
          <p:nvPr>
            <p:ph type="body" sz="quarter" idx="13"/>
          </p:nvPr>
        </p:nvSpPr>
        <p:spPr>
          <a:xfrm>
            <a:off x="4629150" y="1681163"/>
            <a:ext cx="3887393" cy="823914"/>
          </a:xfrm>
          <a:prstGeom prst="rect">
            <a:avLst/>
          </a:prstGeom>
        </p:spPr>
        <p:txBody>
          <a:bodyPr anchor="b"/>
          <a:lstStyle/>
          <a:p>
            <a:endParaRP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9" name="Title Text"/>
          <p:cNvSpPr txBox="1">
            <a:spLocks noGrp="1"/>
          </p:cNvSpPr>
          <p:nvPr>
            <p:ph type="title"/>
          </p:nvPr>
        </p:nvSpPr>
        <p:spPr>
          <a:prstGeom prst="rect">
            <a:avLst/>
          </a:prstGeom>
        </p:spPr>
        <p:txBody>
          <a:bodyPr/>
          <a:lstStyle/>
          <a:p>
            <a:r>
              <a:t>Title Text</a:t>
            </a:r>
          </a:p>
        </p:txBody>
      </p:sp>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4" name="Title Text"/>
          <p:cNvSpPr txBox="1">
            <a:spLocks noGrp="1"/>
          </p:cNvSpPr>
          <p:nvPr>
            <p:ph type="title"/>
          </p:nvPr>
        </p:nvSpPr>
        <p:spPr>
          <a:xfrm>
            <a:off x="629841" y="457200"/>
            <a:ext cx="2949178" cy="1600200"/>
          </a:xfrm>
          <a:prstGeom prst="rect">
            <a:avLst/>
          </a:prstGeom>
        </p:spPr>
        <p:txBody>
          <a:bodyPr anchor="b"/>
          <a:lstStyle>
            <a:lvl1pPr>
              <a:defRPr sz="3200"/>
            </a:lvl1pPr>
          </a:lstStyle>
          <a:p>
            <a:r>
              <a:t>Title Text</a:t>
            </a:r>
          </a:p>
        </p:txBody>
      </p:sp>
      <p:sp>
        <p:nvSpPr>
          <p:cNvPr id="75" name="Body Level One…"/>
          <p:cNvSpPr txBox="1">
            <a:spLocks noGrp="1"/>
          </p:cNvSpPr>
          <p:nvPr>
            <p:ph type="body" sz="half" idx="1"/>
          </p:nvPr>
        </p:nvSpPr>
        <p:spPr>
          <a:xfrm>
            <a:off x="3887391" y="987425"/>
            <a:ext cx="4629152" cy="4873627"/>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76" name="Text Placeholder 3"/>
          <p:cNvSpPr>
            <a:spLocks noGrp="1"/>
          </p:cNvSpPr>
          <p:nvPr>
            <p:ph type="body" sz="quarter" idx="13"/>
          </p:nvPr>
        </p:nvSpPr>
        <p:spPr>
          <a:xfrm>
            <a:off x="629839" y="2057400"/>
            <a:ext cx="2949182" cy="3811588"/>
          </a:xfrm>
          <a:prstGeom prst="rect">
            <a:avLst/>
          </a:prstGeom>
        </p:spPr>
        <p:txBody>
          <a:bodyPr/>
          <a:lstStyle/>
          <a:p>
            <a:endParaRP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4" name="Title Text"/>
          <p:cNvSpPr txBox="1">
            <a:spLocks noGrp="1"/>
          </p:cNvSpPr>
          <p:nvPr>
            <p:ph type="title"/>
          </p:nvPr>
        </p:nvSpPr>
        <p:spPr>
          <a:xfrm>
            <a:off x="629841" y="457200"/>
            <a:ext cx="2949178" cy="1600200"/>
          </a:xfrm>
          <a:prstGeom prst="rect">
            <a:avLst/>
          </a:prstGeom>
        </p:spPr>
        <p:txBody>
          <a:bodyPr anchor="b"/>
          <a:lstStyle>
            <a:lvl1pPr>
              <a:defRPr sz="3200"/>
            </a:lvl1pPr>
          </a:lstStyle>
          <a:p>
            <a:r>
              <a:t>Title Text</a:t>
            </a:r>
          </a:p>
        </p:txBody>
      </p:sp>
      <p:sp>
        <p:nvSpPr>
          <p:cNvPr id="85" name="Picture Placeholder 2"/>
          <p:cNvSpPr>
            <a:spLocks noGrp="1"/>
          </p:cNvSpPr>
          <p:nvPr>
            <p:ph type="pic" sz="half" idx="13"/>
          </p:nvPr>
        </p:nvSpPr>
        <p:spPr>
          <a:xfrm>
            <a:off x="3887391" y="987425"/>
            <a:ext cx="4629152" cy="4873627"/>
          </a:xfrm>
          <a:prstGeom prst="rect">
            <a:avLst/>
          </a:prstGeom>
        </p:spPr>
        <p:txBody>
          <a:bodyPr lIns="91439" tIns="45719" rIns="91439" bIns="45719">
            <a:noAutofit/>
          </a:bodyPr>
          <a:lstStyle/>
          <a:p>
            <a:endParaRPr/>
          </a:p>
        </p:txBody>
      </p:sp>
      <p:sp>
        <p:nvSpPr>
          <p:cNvPr id="86" name="Body Level One…"/>
          <p:cNvSpPr txBox="1">
            <a:spLocks noGrp="1"/>
          </p:cNvSpPr>
          <p:nvPr>
            <p:ph type="body" sz="quarter" idx="1"/>
          </p:nvPr>
        </p:nvSpPr>
        <p:spPr>
          <a:xfrm>
            <a:off x="629841" y="2057400"/>
            <a:ext cx="2949178" cy="3811588"/>
          </a:xfrm>
          <a:prstGeom prst="rect">
            <a:avLst/>
          </a:prstGeom>
        </p:spPr>
        <p:txBody>
          <a:bodyPr/>
          <a:lstStyle>
            <a:lvl1pPr marL="0" indent="0">
              <a:buSzTx/>
              <a:buFontTx/>
              <a:buNone/>
              <a:defRPr sz="1600"/>
            </a:lvl1pPr>
            <a:lvl2pPr marL="0" indent="0">
              <a:buSzTx/>
              <a:buFontTx/>
              <a:buNone/>
              <a:defRPr sz="1600"/>
            </a:lvl2pPr>
            <a:lvl3pPr marL="0" indent="0">
              <a:buSzTx/>
              <a:buFontTx/>
              <a:buNone/>
              <a:defRPr sz="1600"/>
            </a:lvl3pPr>
            <a:lvl4pPr marL="0" indent="0">
              <a:buSzTx/>
              <a:buFontTx/>
              <a:buNone/>
              <a:defRPr sz="1600"/>
            </a:lvl4pPr>
            <a:lvl5pPr marL="0" indent="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6" descr="Picture 6"/>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0" y="0"/>
            <a:ext cx="1308737" cy="6858000"/>
          </a:xfrm>
          <a:prstGeom prst="rect">
            <a:avLst/>
          </a:prstGeom>
          <a:ln w="12700">
            <a:miter lim="400000"/>
          </a:ln>
        </p:spPr>
      </p:pic>
      <p:pic>
        <p:nvPicPr>
          <p:cNvPr id="3" name="Picture 7" descr="Picture 7"/>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6781800" y="5947957"/>
            <a:ext cx="1966666" cy="764817"/>
          </a:xfrm>
          <a:prstGeom prst="rect">
            <a:avLst/>
          </a:prstGeom>
          <a:ln w="12700">
            <a:miter lim="400000"/>
          </a:ln>
        </p:spPr>
      </p:pic>
      <p:sp>
        <p:nvSpPr>
          <p:cNvPr id="4" name="Title Text"/>
          <p:cNvSpPr txBox="1">
            <a:spLocks noGrp="1"/>
          </p:cNvSpPr>
          <p:nvPr>
            <p:ph type="title"/>
          </p:nvPr>
        </p:nvSpPr>
        <p:spPr>
          <a:xfrm>
            <a:off x="628650" y="365125"/>
            <a:ext cx="7886700" cy="1325564"/>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p>
            <a:r>
              <a:t>Title Text</a:t>
            </a:r>
          </a:p>
        </p:txBody>
      </p:sp>
      <p:sp>
        <p:nvSpPr>
          <p:cNvPr id="5" name="Body Level One…"/>
          <p:cNvSpPr txBox="1">
            <a:spLocks noGrp="1"/>
          </p:cNvSpPr>
          <p:nvPr>
            <p:ph type="body" idx="1"/>
          </p:nvPr>
        </p:nvSpPr>
        <p:spPr>
          <a:xfrm>
            <a:off x="628650" y="1825625"/>
            <a:ext cx="7886700" cy="43513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6457950" y="6356351"/>
            <a:ext cx="335864" cy="370839"/>
          </a:xfrm>
          <a:prstGeom prst="rect">
            <a:avLst/>
          </a:prstGeom>
          <a:ln w="12700">
            <a:miter lim="400000"/>
          </a:ln>
        </p:spPr>
        <p:txBody>
          <a:bodyPr wrap="none" lIns="45718" tIns="45718" rIns="45718" bIns="45718">
            <a:spAutoFit/>
          </a:body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8" marR="0" indent="-320038"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1pPr>
      <a:lvl2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2pPr>
      <a:lvl3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3pPr>
      <a:lvl4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4pPr>
      <a:lvl5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5pPr>
      <a:lvl6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6pPr>
      <a:lvl7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7pPr>
      <a:lvl8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8pPr>
      <a:lvl9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tiff"/><Relationship Id="rId7" Type="http://schemas.openxmlformats.org/officeDocument/2006/relationships/image" Target="../media/image21.tiff"/><Relationship Id="rId2" Type="http://schemas.openxmlformats.org/officeDocument/2006/relationships/image" Target="../media/image16.tiff"/><Relationship Id="rId1" Type="http://schemas.openxmlformats.org/officeDocument/2006/relationships/slideLayout" Target="../slideLayouts/slideLayout1.xml"/><Relationship Id="rId6" Type="http://schemas.openxmlformats.org/officeDocument/2006/relationships/image" Target="../media/image20.tiff"/><Relationship Id="rId5" Type="http://schemas.openxmlformats.org/officeDocument/2006/relationships/image" Target="../media/image19.tiff"/><Relationship Id="rId4" Type="http://schemas.openxmlformats.org/officeDocument/2006/relationships/image" Target="../media/image18.tiff"/></Relationships>
</file>

<file path=ppt/slides/_rels/slide13.xml.rels><?xml version="1.0" encoding="UTF-8" standalone="yes"?>
<Relationships xmlns="http://schemas.openxmlformats.org/package/2006/relationships"><Relationship Id="rId3" Type="http://schemas.openxmlformats.org/officeDocument/2006/relationships/hyperlink" Target="http://stadiony.net" TargetMode="External"/><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7.tif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0.tif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31.tif"/><Relationship Id="rId2" Type="http://schemas.openxmlformats.org/officeDocument/2006/relationships/hyperlink" Target="http://bit.ly/powersof10video" TargetMode="Externa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hyperlink" Target="mailto:masterclasses@ri.ac.uk"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nrich.maths.org/7449"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32.tiff"/></Relationships>
</file>

<file path=ppt/slides/_rels/slide57.xml.rels><?xml version="1.0" encoding="UTF-8" standalone="yes"?>
<Relationships xmlns="http://schemas.openxmlformats.org/package/2006/relationships"><Relationship Id="rId3" Type="http://schemas.openxmlformats.org/officeDocument/2006/relationships/hyperlink" Target="http://nrich.maths.org/8170/"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33.tiff"/></Relationships>
</file>

<file path=ppt/slides/_rels/slide58.xml.rels><?xml version="1.0" encoding="UTF-8" standalone="yes"?>
<Relationships xmlns="http://schemas.openxmlformats.org/package/2006/relationships"><Relationship Id="rId3" Type="http://schemas.openxmlformats.org/officeDocument/2006/relationships/hyperlink" Target="http://nrich.maths.org/10629"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34.tiff"/></Relationships>
</file>

<file path=ppt/slides/_rels/slide59.xml.rels><?xml version="1.0" encoding="UTF-8" standalone="yes"?>
<Relationships xmlns="http://schemas.openxmlformats.org/package/2006/relationships"><Relationship Id="rId3" Type="http://schemas.openxmlformats.org/officeDocument/2006/relationships/hyperlink" Target="http://nrich.maths.org/6349"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35.tiff"/></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4.png"/><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TextBox 8"/>
          <p:cNvSpPr txBox="1"/>
          <p:nvPr/>
        </p:nvSpPr>
        <p:spPr>
          <a:xfrm>
            <a:off x="1231185" y="223318"/>
            <a:ext cx="7846911" cy="5486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3000">
                <a:solidFill>
                  <a:srgbClr val="00ACAE"/>
                </a:solidFill>
                <a:latin typeface="+mn-lt"/>
                <a:ea typeface="+mn-ea"/>
                <a:cs typeface="+mn-cs"/>
                <a:sym typeface="Verdana"/>
              </a:defRPr>
            </a:pPr>
            <a:r>
              <a:t> </a:t>
            </a:r>
            <a:r>
              <a:rPr sz="2400"/>
              <a:t>Royal Institution Primary Maths Masterclasses</a:t>
            </a:r>
          </a:p>
        </p:txBody>
      </p:sp>
      <p:sp>
        <p:nvSpPr>
          <p:cNvPr id="137" name="TextBox 12"/>
          <p:cNvSpPr txBox="1"/>
          <p:nvPr/>
        </p:nvSpPr>
        <p:spPr>
          <a:xfrm>
            <a:off x="1303279" y="977449"/>
            <a:ext cx="7702723" cy="9804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5800" b="1">
                <a:solidFill>
                  <a:srgbClr val="00ACAE"/>
                </a:solidFill>
                <a:latin typeface="+mn-lt"/>
                <a:ea typeface="+mn-ea"/>
                <a:cs typeface="+mn-cs"/>
                <a:sym typeface="Verdana"/>
              </a:defRPr>
            </a:lvl1pPr>
          </a:lstStyle>
          <a:p>
            <a:r>
              <a:t>Big and Small</a:t>
            </a:r>
          </a:p>
        </p:txBody>
      </p:sp>
      <p:pic>
        <p:nvPicPr>
          <p:cNvPr id="139" name="Picture 10" descr="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6" cy="764816"/>
          </a:xfrm>
          <a:prstGeom prst="rect">
            <a:avLst/>
          </a:prstGeom>
          <a:ln w="12700">
            <a:miter lim="400000"/>
          </a:ln>
        </p:spPr>
      </p:pic>
      <p:sp>
        <p:nvSpPr>
          <p:cNvPr id="140" name="TextBox 7"/>
          <p:cNvSpPr txBox="1"/>
          <p:nvPr/>
        </p:nvSpPr>
        <p:spPr>
          <a:xfrm>
            <a:off x="1551467" y="2433366"/>
            <a:ext cx="3349943" cy="18186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2800">
                <a:latin typeface="+mn-lt"/>
                <a:ea typeface="+mn-ea"/>
                <a:cs typeface="+mn-cs"/>
                <a:sym typeface="Verdana"/>
              </a:defRPr>
            </a:lvl1pPr>
          </a:lstStyle>
          <a:p>
            <a:r>
              <a:t>Write your ideas on the worksheet to complete the sentences.</a:t>
            </a:r>
          </a:p>
        </p:txBody>
      </p:sp>
      <p:sp>
        <p:nvSpPr>
          <p:cNvPr id="141" name="Rectangle 6"/>
          <p:cNvSpPr txBox="1"/>
          <p:nvPr/>
        </p:nvSpPr>
        <p:spPr>
          <a:xfrm>
            <a:off x="654365" y="6504344"/>
            <a:ext cx="6371125" cy="2438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1000" i="1">
                <a:solidFill>
                  <a:srgbClr val="404040"/>
                </a:solidFill>
                <a:latin typeface="+mn-lt"/>
                <a:ea typeface="+mn-ea"/>
                <a:cs typeface="+mn-cs"/>
                <a:sym typeface="Verdana"/>
              </a:defRPr>
            </a:lvl1pPr>
          </a:lstStyle>
          <a:p>
            <a:r>
              <a:t>Image: public domain</a:t>
            </a:r>
          </a:p>
        </p:txBody>
      </p:sp>
      <p:pic>
        <p:nvPicPr>
          <p:cNvPr id="142" name="elephant-2130817_1920.jpg" descr="elephant-2130817_1920.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144141" y="2163378"/>
            <a:ext cx="3797697" cy="25312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000"/>
                </a:lnTo>
                <a:lnTo>
                  <a:pt x="2399" y="21600"/>
                </a:lnTo>
                <a:lnTo>
                  <a:pt x="21600" y="21600"/>
                </a:lnTo>
                <a:lnTo>
                  <a:pt x="21600" y="3600"/>
                </a:lnTo>
                <a:lnTo>
                  <a:pt x="19201" y="0"/>
                </a:lnTo>
                <a:lnTo>
                  <a:pt x="0" y="0"/>
                </a:lnTo>
                <a:close/>
              </a:path>
            </a:pathLst>
          </a:custGeom>
          <a:ln w="12700">
            <a:miter lim="400000"/>
          </a:ln>
        </p:spPr>
      </p:pic>
      <p:sp>
        <p:nvSpPr>
          <p:cNvPr id="9" name="TextBox 8"/>
          <p:cNvSpPr txBox="1"/>
          <p:nvPr/>
        </p:nvSpPr>
        <p:spPr>
          <a:xfrm>
            <a:off x="1079859" y="5913414"/>
            <a:ext cx="3492141" cy="553998"/>
          </a:xfrm>
          <a:prstGeom prst="rect">
            <a:avLst/>
          </a:prstGeom>
          <a:noFill/>
        </p:spPr>
        <p:txBody>
          <a:bodyPr wrap="square" rtlCol="0">
            <a:spAutoFit/>
          </a:bodyPr>
          <a:lstStyle/>
          <a:p>
            <a:r>
              <a:rPr lang="en-GB" sz="15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rigb.org</a:t>
            </a:r>
            <a:br>
              <a:rPr lang="en-GB" sz="15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br>
            <a:r>
              <a:rPr lang="en-GB" sz="15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a:t>
            </a:r>
            <a:r>
              <a:rPr lang="en-GB" sz="1500" dirty="0" err="1">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Ri_Science</a:t>
            </a:r>
            <a:endParaRPr lang="en-GB" sz="15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2" name="Group"/>
          <p:cNvGrpSpPr/>
          <p:nvPr/>
        </p:nvGrpSpPr>
        <p:grpSpPr>
          <a:xfrm>
            <a:off x="4017249" y="1888016"/>
            <a:ext cx="2170643" cy="1451452"/>
            <a:chOff x="0" y="0"/>
            <a:chExt cx="2170641" cy="1451451"/>
          </a:xfrm>
        </p:grpSpPr>
        <p:sp>
          <p:nvSpPr>
            <p:cNvPr id="180"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181"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grpSp>
        <p:nvGrpSpPr>
          <p:cNvPr id="185" name="Group"/>
          <p:cNvGrpSpPr/>
          <p:nvPr/>
        </p:nvGrpSpPr>
        <p:grpSpPr>
          <a:xfrm>
            <a:off x="4017249" y="257500"/>
            <a:ext cx="2170643" cy="1451453"/>
            <a:chOff x="0" y="0"/>
            <a:chExt cx="2170641" cy="1451451"/>
          </a:xfrm>
        </p:grpSpPr>
        <p:sp>
          <p:nvSpPr>
            <p:cNvPr id="183"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184"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grpSp>
        <p:nvGrpSpPr>
          <p:cNvPr id="188" name="Group"/>
          <p:cNvGrpSpPr/>
          <p:nvPr/>
        </p:nvGrpSpPr>
        <p:grpSpPr>
          <a:xfrm>
            <a:off x="4017249" y="3518532"/>
            <a:ext cx="2170643" cy="1451452"/>
            <a:chOff x="0" y="0"/>
            <a:chExt cx="2170641" cy="1451451"/>
          </a:xfrm>
        </p:grpSpPr>
        <p:sp>
          <p:nvSpPr>
            <p:cNvPr id="186"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187"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grpSp>
        <p:nvGrpSpPr>
          <p:cNvPr id="191" name="Group"/>
          <p:cNvGrpSpPr/>
          <p:nvPr/>
        </p:nvGrpSpPr>
        <p:grpSpPr>
          <a:xfrm>
            <a:off x="6456827" y="257500"/>
            <a:ext cx="2170643" cy="1451453"/>
            <a:chOff x="0" y="0"/>
            <a:chExt cx="2170641" cy="1451451"/>
          </a:xfrm>
        </p:grpSpPr>
        <p:sp>
          <p:nvSpPr>
            <p:cNvPr id="189"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190"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grpSp>
        <p:nvGrpSpPr>
          <p:cNvPr id="194" name="Group"/>
          <p:cNvGrpSpPr/>
          <p:nvPr/>
        </p:nvGrpSpPr>
        <p:grpSpPr>
          <a:xfrm>
            <a:off x="6456827" y="1888016"/>
            <a:ext cx="2170643" cy="1451452"/>
            <a:chOff x="0" y="0"/>
            <a:chExt cx="2170641" cy="1451451"/>
          </a:xfrm>
        </p:grpSpPr>
        <p:sp>
          <p:nvSpPr>
            <p:cNvPr id="192"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193"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grpSp>
        <p:nvGrpSpPr>
          <p:cNvPr id="197" name="Group"/>
          <p:cNvGrpSpPr/>
          <p:nvPr/>
        </p:nvGrpSpPr>
        <p:grpSpPr>
          <a:xfrm>
            <a:off x="1577672" y="3518532"/>
            <a:ext cx="2170642" cy="1451452"/>
            <a:chOff x="0" y="0"/>
            <a:chExt cx="2170641" cy="1451451"/>
          </a:xfrm>
        </p:grpSpPr>
        <p:sp>
          <p:nvSpPr>
            <p:cNvPr id="195"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196"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grpSp>
        <p:nvGrpSpPr>
          <p:cNvPr id="200" name="Group"/>
          <p:cNvGrpSpPr/>
          <p:nvPr/>
        </p:nvGrpSpPr>
        <p:grpSpPr>
          <a:xfrm>
            <a:off x="1577672" y="1888016"/>
            <a:ext cx="2170642" cy="1451452"/>
            <a:chOff x="0" y="0"/>
            <a:chExt cx="2170641" cy="1451451"/>
          </a:xfrm>
        </p:grpSpPr>
        <p:sp>
          <p:nvSpPr>
            <p:cNvPr id="198"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199"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grpSp>
        <p:nvGrpSpPr>
          <p:cNvPr id="203" name="Group"/>
          <p:cNvGrpSpPr/>
          <p:nvPr/>
        </p:nvGrpSpPr>
        <p:grpSpPr>
          <a:xfrm>
            <a:off x="1577672" y="257500"/>
            <a:ext cx="2170642" cy="1451453"/>
            <a:chOff x="0" y="0"/>
            <a:chExt cx="2170641" cy="1451451"/>
          </a:xfrm>
        </p:grpSpPr>
        <p:sp>
          <p:nvSpPr>
            <p:cNvPr id="201"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202"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grpSp>
        <p:nvGrpSpPr>
          <p:cNvPr id="206" name="Group"/>
          <p:cNvGrpSpPr/>
          <p:nvPr/>
        </p:nvGrpSpPr>
        <p:grpSpPr>
          <a:xfrm>
            <a:off x="6456827" y="3518532"/>
            <a:ext cx="2170643" cy="1451452"/>
            <a:chOff x="0" y="0"/>
            <a:chExt cx="2170641" cy="1451451"/>
          </a:xfrm>
        </p:grpSpPr>
        <p:sp>
          <p:nvSpPr>
            <p:cNvPr id="204"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205"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grpSp>
        <p:nvGrpSpPr>
          <p:cNvPr id="209" name="Group"/>
          <p:cNvGrpSpPr/>
          <p:nvPr/>
        </p:nvGrpSpPr>
        <p:grpSpPr>
          <a:xfrm>
            <a:off x="1577672" y="5149047"/>
            <a:ext cx="2170642" cy="1451453"/>
            <a:chOff x="0" y="0"/>
            <a:chExt cx="2170641" cy="1451451"/>
          </a:xfrm>
        </p:grpSpPr>
        <p:sp>
          <p:nvSpPr>
            <p:cNvPr id="207" name="Hand"/>
            <p:cNvSpPr/>
            <p:nvPr/>
          </p:nvSpPr>
          <p:spPr>
            <a:xfrm>
              <a:off x="-1" y="-1"/>
              <a:ext cx="1008976"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208" name="Hand"/>
            <p:cNvSpPr/>
            <p:nvPr/>
          </p:nvSpPr>
          <p:spPr>
            <a:xfrm flipH="1">
              <a:off x="1161667" y="-1"/>
              <a:ext cx="1008975" cy="1451453"/>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1" name="Table"/>
          <p:cNvGraphicFramePr/>
          <p:nvPr/>
        </p:nvGraphicFramePr>
        <p:xfrm>
          <a:off x="2244702" y="690363"/>
          <a:ext cx="5086390" cy="5034620"/>
        </p:xfrm>
        <a:graphic>
          <a:graphicData uri="http://schemas.openxmlformats.org/drawingml/2006/table">
            <a:tbl>
              <a:tblPr>
                <a:tableStyleId>{4C3C2611-4C71-4FC5-86AE-919BDF0F9419}</a:tableStyleId>
              </a:tblPr>
              <a:tblGrid>
                <a:gridCol w="508639"/>
                <a:gridCol w="508639"/>
                <a:gridCol w="508639"/>
                <a:gridCol w="508639"/>
                <a:gridCol w="508639"/>
                <a:gridCol w="508639"/>
                <a:gridCol w="508639"/>
                <a:gridCol w="508639"/>
                <a:gridCol w="508639"/>
                <a:gridCol w="508639"/>
              </a:tblGrid>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miter lim="400000"/>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miter lim="400000"/>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miter lim="400000"/>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miter lim="400000"/>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miter lim="400000"/>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miter lim="400000"/>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miter lim="400000"/>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miter lim="400000"/>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miter lim="400000"/>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miter lim="400000"/>
                    </a:lnT>
                    <a:lnB w="127000">
                      <a:solidFill>
                        <a:srgbClr val="FFFFFF"/>
                      </a:solidFill>
                    </a:lnB>
                    <a:solidFill>
                      <a:schemeClr val="accent3">
                        <a:lumOff val="-12941"/>
                      </a:schemeClr>
                    </a:solidFill>
                  </a:tcPr>
                </a:tc>
              </a:tr>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lnT>
                    <a:lnB w="127000">
                      <a:solidFill>
                        <a:srgbClr val="FFFFFF"/>
                      </a:solidFill>
                    </a:lnB>
                    <a:solidFill>
                      <a:schemeClr val="accent3">
                        <a:lumOff val="-12941"/>
                      </a:schemeClr>
                    </a:solidFill>
                  </a:tcPr>
                </a:tc>
              </a:tr>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lnT>
                    <a:lnB w="127000">
                      <a:solidFill>
                        <a:srgbClr val="FFFFFF"/>
                      </a:solidFill>
                    </a:lnB>
                    <a:solidFill>
                      <a:schemeClr val="accent3">
                        <a:lumOff val="-12941"/>
                      </a:schemeClr>
                    </a:solidFill>
                  </a:tcPr>
                </a:tc>
              </a:tr>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lnT>
                    <a:lnB w="127000">
                      <a:solidFill>
                        <a:srgbClr val="FFFFFF"/>
                      </a:solidFill>
                    </a:lnB>
                    <a:solidFill>
                      <a:schemeClr val="accent3">
                        <a:lumOff val="-12941"/>
                      </a:schemeClr>
                    </a:solidFill>
                  </a:tcPr>
                </a:tc>
              </a:tr>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lnT>
                    <a:lnB w="127000">
                      <a:solidFill>
                        <a:srgbClr val="FFFFFF"/>
                      </a:solidFill>
                    </a:lnB>
                    <a:solidFill>
                      <a:schemeClr val="accent3">
                        <a:lumOff val="-12941"/>
                      </a:schemeClr>
                    </a:solidFill>
                  </a:tcPr>
                </a:tc>
              </a:tr>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lnT>
                    <a:lnB w="127000">
                      <a:solidFill>
                        <a:srgbClr val="FFFFFF"/>
                      </a:solidFill>
                    </a:lnB>
                    <a:solidFill>
                      <a:schemeClr val="accent3">
                        <a:lumOff val="-12941"/>
                      </a:schemeClr>
                    </a:solidFill>
                  </a:tcPr>
                </a:tc>
              </a:tr>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lnT>
                    <a:lnB w="127000">
                      <a:solidFill>
                        <a:srgbClr val="FFFFFF"/>
                      </a:solidFill>
                    </a:lnB>
                    <a:solidFill>
                      <a:schemeClr val="accent3">
                        <a:lumOff val="-12941"/>
                      </a:schemeClr>
                    </a:solidFill>
                  </a:tcPr>
                </a:tc>
              </a:tr>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lnT>
                    <a:lnB w="127000">
                      <a:solidFill>
                        <a:srgbClr val="FFFFFF"/>
                      </a:solidFill>
                    </a:lnB>
                    <a:solidFill>
                      <a:schemeClr val="accent3">
                        <a:lumOff val="-12941"/>
                      </a:schemeClr>
                    </a:solidFill>
                  </a:tcPr>
                </a:tc>
              </a:tr>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lnT>
                    <a:lnB w="127000">
                      <a:solidFill>
                        <a:srgbClr val="FFFFFF"/>
                      </a:solidFill>
                    </a:lnB>
                    <a:solidFill>
                      <a:schemeClr val="accent3">
                        <a:lumOff val="-12941"/>
                      </a:schemeClr>
                    </a:solidFill>
                  </a:tcPr>
                </a:tc>
              </a:tr>
              <a:tr h="503462">
                <a:tc>
                  <a:txBody>
                    <a:bodyPr/>
                    <a:lstStyle/>
                    <a:p>
                      <a:pPr indent="457200"/>
                      <a:endParaRPr/>
                    </a:p>
                  </a:txBody>
                  <a:tcPr marL="0" marR="0" marT="0" marB="0" horzOverflow="overflow">
                    <a:lnL w="127000">
                      <a:solidFill>
                        <a:srgbClr val="FFFFFF"/>
                      </a:solidFill>
                      <a:miter lim="400000"/>
                    </a:lnL>
                    <a:lnR w="127000">
                      <a:solidFill>
                        <a:srgbClr val="FFFFFF"/>
                      </a:solidFill>
                    </a:lnR>
                    <a:lnT w="127000">
                      <a:solidFill>
                        <a:srgbClr val="FFFFFF"/>
                      </a:solidFill>
                    </a:lnT>
                    <a:lnB w="127000">
                      <a:solidFill>
                        <a:srgbClr val="FFFFFF"/>
                      </a:solidFill>
                      <a:miter lim="400000"/>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miter lim="400000"/>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miter lim="400000"/>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miter lim="400000"/>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miter lim="400000"/>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miter lim="400000"/>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miter lim="400000"/>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miter lim="400000"/>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lnR>
                    <a:lnT w="127000">
                      <a:solidFill>
                        <a:srgbClr val="FFFFFF"/>
                      </a:solidFill>
                    </a:lnT>
                    <a:lnB w="127000">
                      <a:solidFill>
                        <a:srgbClr val="FFFFFF"/>
                      </a:solidFill>
                      <a:miter lim="400000"/>
                    </a:lnB>
                    <a:solidFill>
                      <a:schemeClr val="accent3">
                        <a:lumOff val="-12941"/>
                      </a:schemeClr>
                    </a:solidFill>
                  </a:tcPr>
                </a:tc>
                <a:tc>
                  <a:txBody>
                    <a:bodyPr/>
                    <a:lstStyle/>
                    <a:p>
                      <a:pPr indent="457200"/>
                      <a:endParaRPr/>
                    </a:p>
                  </a:txBody>
                  <a:tcPr marL="0" marR="0" marT="0" marB="0" horzOverflow="overflow">
                    <a:lnL w="127000">
                      <a:solidFill>
                        <a:srgbClr val="FFFFFF"/>
                      </a:solidFill>
                    </a:lnL>
                    <a:lnR w="127000">
                      <a:solidFill>
                        <a:srgbClr val="FFFFFF"/>
                      </a:solidFill>
                      <a:miter lim="400000"/>
                    </a:lnR>
                    <a:lnT w="127000">
                      <a:solidFill>
                        <a:srgbClr val="FFFFFF"/>
                      </a:solidFill>
                    </a:lnT>
                    <a:lnB w="127000">
                      <a:solidFill>
                        <a:srgbClr val="FFFFFF"/>
                      </a:solidFill>
                      <a:miter lim="400000"/>
                    </a:lnB>
                    <a:solidFill>
                      <a:schemeClr val="accent3">
                        <a:lumOff val="-12941"/>
                      </a:schemeClr>
                    </a:solidFill>
                  </a:tcPr>
                </a:tc>
              </a:tr>
            </a:tbl>
          </a:graphicData>
        </a:graphic>
      </p:graphicFrame>
      <p:sp>
        <p:nvSpPr>
          <p:cNvPr id="212" name="TextBox 8"/>
          <p:cNvSpPr txBox="1"/>
          <p:nvPr/>
        </p:nvSpPr>
        <p:spPr>
          <a:xfrm>
            <a:off x="4441091" y="148720"/>
            <a:ext cx="693618" cy="548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3000" b="1">
                <a:latin typeface="+mn-lt"/>
                <a:ea typeface="+mn-ea"/>
                <a:cs typeface="+mn-cs"/>
                <a:sym typeface="Verdana"/>
              </a:defRPr>
            </a:lvl1pPr>
          </a:lstStyle>
          <a:p>
            <a:r>
              <a:t>10</a:t>
            </a:r>
          </a:p>
        </p:txBody>
      </p:sp>
      <p:sp>
        <p:nvSpPr>
          <p:cNvPr id="213" name="TextBox 8"/>
          <p:cNvSpPr txBox="1"/>
          <p:nvPr/>
        </p:nvSpPr>
        <p:spPr>
          <a:xfrm>
            <a:off x="1494691" y="2933356"/>
            <a:ext cx="693618" cy="548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3000" b="1">
                <a:latin typeface="+mn-lt"/>
                <a:ea typeface="+mn-ea"/>
                <a:cs typeface="+mn-cs"/>
                <a:sym typeface="Verdana"/>
              </a:defRPr>
            </a:lvl1pPr>
          </a:lstStyle>
          <a:p>
            <a:r>
              <a:t>10</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oup"/>
          <p:cNvGrpSpPr/>
          <p:nvPr/>
        </p:nvGrpSpPr>
        <p:grpSpPr>
          <a:xfrm>
            <a:off x="2029127" y="3048748"/>
            <a:ext cx="3081364" cy="2505628"/>
            <a:chOff x="0" y="0"/>
            <a:chExt cx="3081363" cy="2505627"/>
          </a:xfrm>
        </p:grpSpPr>
        <p:pic>
          <p:nvPicPr>
            <p:cNvPr id="215"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 y="0"/>
              <a:ext cx="1878621" cy="1252414"/>
            </a:xfrm>
            <a:prstGeom prst="rect">
              <a:avLst/>
            </a:prstGeom>
            <a:ln w="12700" cap="flat">
              <a:noFill/>
              <a:miter lim="400000"/>
            </a:ln>
            <a:effectLst/>
          </p:spPr>
        </p:pic>
        <p:pic>
          <p:nvPicPr>
            <p:cNvPr id="216"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828766" y="0"/>
              <a:ext cx="1252598" cy="1252414"/>
            </a:xfrm>
            <a:prstGeom prst="rect">
              <a:avLst/>
            </a:prstGeom>
            <a:ln w="12700" cap="flat">
              <a:noFill/>
              <a:miter lim="400000"/>
            </a:ln>
            <a:effectLst/>
          </p:spPr>
        </p:pic>
        <p:pic>
          <p:nvPicPr>
            <p:cNvPr id="217" name="Image" descr="Image"/>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30355" y="1256522"/>
              <a:ext cx="1252598" cy="936969"/>
            </a:xfrm>
            <a:prstGeom prst="rect">
              <a:avLst/>
            </a:prstGeom>
            <a:ln w="12700" cap="flat">
              <a:noFill/>
              <a:miter lim="400000"/>
            </a:ln>
            <a:effectLst/>
          </p:spPr>
        </p:pic>
        <p:pic>
          <p:nvPicPr>
            <p:cNvPr id="218" name="Image" descr="Image"/>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839074" y="1253213"/>
              <a:ext cx="1238777" cy="1252415"/>
            </a:xfrm>
            <a:prstGeom prst="rect">
              <a:avLst/>
            </a:prstGeom>
            <a:ln w="12700" cap="flat">
              <a:noFill/>
              <a:miter lim="400000"/>
            </a:ln>
            <a:effectLst/>
          </p:spPr>
        </p:pic>
        <p:pic>
          <p:nvPicPr>
            <p:cNvPr id="219" name="Image" descr="Image"/>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0" y="2187013"/>
              <a:ext cx="1838522" cy="313697"/>
            </a:xfrm>
            <a:prstGeom prst="rect">
              <a:avLst/>
            </a:prstGeom>
            <a:ln w="12700" cap="flat">
              <a:noFill/>
              <a:miter lim="400000"/>
            </a:ln>
            <a:effectLst/>
          </p:spPr>
        </p:pic>
        <p:pic>
          <p:nvPicPr>
            <p:cNvPr id="220" name="Image" descr="Image"/>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3984" y="1249769"/>
              <a:ext cx="624807" cy="939694"/>
            </a:xfrm>
            <a:prstGeom prst="rect">
              <a:avLst/>
            </a:prstGeom>
            <a:ln w="12700" cap="flat">
              <a:noFill/>
              <a:miter lim="400000"/>
            </a:ln>
            <a:effectLst/>
          </p:spPr>
        </p:pic>
      </p:grpSp>
      <p:grpSp>
        <p:nvGrpSpPr>
          <p:cNvPr id="228" name="Group"/>
          <p:cNvGrpSpPr/>
          <p:nvPr/>
        </p:nvGrpSpPr>
        <p:grpSpPr>
          <a:xfrm>
            <a:off x="2029127" y="542348"/>
            <a:ext cx="3081364" cy="2505628"/>
            <a:chOff x="0" y="0"/>
            <a:chExt cx="3081363" cy="2505627"/>
          </a:xfrm>
        </p:grpSpPr>
        <p:pic>
          <p:nvPicPr>
            <p:cNvPr id="222"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 y="0"/>
              <a:ext cx="1878621" cy="1252414"/>
            </a:xfrm>
            <a:prstGeom prst="rect">
              <a:avLst/>
            </a:prstGeom>
            <a:ln w="12700" cap="flat">
              <a:noFill/>
              <a:miter lim="400000"/>
            </a:ln>
            <a:effectLst/>
          </p:spPr>
        </p:pic>
        <p:pic>
          <p:nvPicPr>
            <p:cNvPr id="223"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828766" y="0"/>
              <a:ext cx="1252598" cy="1252414"/>
            </a:xfrm>
            <a:prstGeom prst="rect">
              <a:avLst/>
            </a:prstGeom>
            <a:ln w="12700" cap="flat">
              <a:noFill/>
              <a:miter lim="400000"/>
            </a:ln>
            <a:effectLst/>
          </p:spPr>
        </p:pic>
        <p:pic>
          <p:nvPicPr>
            <p:cNvPr id="224" name="Image" descr="Image"/>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30355" y="1256522"/>
              <a:ext cx="1252598" cy="936969"/>
            </a:xfrm>
            <a:prstGeom prst="rect">
              <a:avLst/>
            </a:prstGeom>
            <a:ln w="12700" cap="flat">
              <a:noFill/>
              <a:miter lim="400000"/>
            </a:ln>
            <a:effectLst/>
          </p:spPr>
        </p:pic>
        <p:pic>
          <p:nvPicPr>
            <p:cNvPr id="225" name="Image" descr="Image"/>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839074" y="1253213"/>
              <a:ext cx="1238777" cy="1252415"/>
            </a:xfrm>
            <a:prstGeom prst="rect">
              <a:avLst/>
            </a:prstGeom>
            <a:ln w="12700" cap="flat">
              <a:noFill/>
              <a:miter lim="400000"/>
            </a:ln>
            <a:effectLst/>
          </p:spPr>
        </p:pic>
        <p:pic>
          <p:nvPicPr>
            <p:cNvPr id="226" name="Image" descr="Image"/>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0" y="2187013"/>
              <a:ext cx="1838522" cy="313697"/>
            </a:xfrm>
            <a:prstGeom prst="rect">
              <a:avLst/>
            </a:prstGeom>
            <a:ln w="12700" cap="flat">
              <a:noFill/>
              <a:miter lim="400000"/>
            </a:ln>
            <a:effectLst/>
          </p:spPr>
        </p:pic>
        <p:pic>
          <p:nvPicPr>
            <p:cNvPr id="227" name="Image" descr="Image"/>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3984" y="1249769"/>
              <a:ext cx="624807" cy="939694"/>
            </a:xfrm>
            <a:prstGeom prst="rect">
              <a:avLst/>
            </a:prstGeom>
            <a:ln w="12700" cap="flat">
              <a:noFill/>
              <a:miter lim="400000"/>
            </a:ln>
            <a:effectLst/>
          </p:spPr>
        </p:pic>
      </p:grpSp>
      <p:grpSp>
        <p:nvGrpSpPr>
          <p:cNvPr id="235" name="Group"/>
          <p:cNvGrpSpPr/>
          <p:nvPr/>
        </p:nvGrpSpPr>
        <p:grpSpPr>
          <a:xfrm>
            <a:off x="5095341" y="3056820"/>
            <a:ext cx="3081365" cy="2505628"/>
            <a:chOff x="0" y="0"/>
            <a:chExt cx="3081363" cy="2505627"/>
          </a:xfrm>
        </p:grpSpPr>
        <p:pic>
          <p:nvPicPr>
            <p:cNvPr id="229"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 y="0"/>
              <a:ext cx="1878621" cy="1252414"/>
            </a:xfrm>
            <a:prstGeom prst="rect">
              <a:avLst/>
            </a:prstGeom>
            <a:ln w="12700" cap="flat">
              <a:noFill/>
              <a:miter lim="400000"/>
            </a:ln>
            <a:effectLst/>
          </p:spPr>
        </p:pic>
        <p:pic>
          <p:nvPicPr>
            <p:cNvPr id="230"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828766" y="0"/>
              <a:ext cx="1252598" cy="1252414"/>
            </a:xfrm>
            <a:prstGeom prst="rect">
              <a:avLst/>
            </a:prstGeom>
            <a:ln w="12700" cap="flat">
              <a:noFill/>
              <a:miter lim="400000"/>
            </a:ln>
            <a:effectLst/>
          </p:spPr>
        </p:pic>
        <p:pic>
          <p:nvPicPr>
            <p:cNvPr id="231" name="Image" descr="Image"/>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30355" y="1256522"/>
              <a:ext cx="1252598" cy="936969"/>
            </a:xfrm>
            <a:prstGeom prst="rect">
              <a:avLst/>
            </a:prstGeom>
            <a:ln w="12700" cap="flat">
              <a:noFill/>
              <a:miter lim="400000"/>
            </a:ln>
            <a:effectLst/>
          </p:spPr>
        </p:pic>
        <p:pic>
          <p:nvPicPr>
            <p:cNvPr id="232" name="Image" descr="Image"/>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839074" y="1253213"/>
              <a:ext cx="1238777" cy="1252415"/>
            </a:xfrm>
            <a:prstGeom prst="rect">
              <a:avLst/>
            </a:prstGeom>
            <a:ln w="12700" cap="flat">
              <a:noFill/>
              <a:miter lim="400000"/>
            </a:ln>
            <a:effectLst/>
          </p:spPr>
        </p:pic>
        <p:pic>
          <p:nvPicPr>
            <p:cNvPr id="233" name="Image" descr="Image"/>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0" y="2187013"/>
              <a:ext cx="1838522" cy="313697"/>
            </a:xfrm>
            <a:prstGeom prst="rect">
              <a:avLst/>
            </a:prstGeom>
            <a:ln w="12700" cap="flat">
              <a:noFill/>
              <a:miter lim="400000"/>
            </a:ln>
            <a:effectLst/>
          </p:spPr>
        </p:pic>
        <p:pic>
          <p:nvPicPr>
            <p:cNvPr id="234" name="Image" descr="Image"/>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3984" y="1249769"/>
              <a:ext cx="624807" cy="939694"/>
            </a:xfrm>
            <a:prstGeom prst="rect">
              <a:avLst/>
            </a:prstGeom>
            <a:ln w="12700" cap="flat">
              <a:noFill/>
              <a:miter lim="400000"/>
            </a:ln>
            <a:effectLst/>
          </p:spPr>
        </p:pic>
      </p:grpSp>
      <p:grpSp>
        <p:nvGrpSpPr>
          <p:cNvPr id="242" name="Group"/>
          <p:cNvGrpSpPr/>
          <p:nvPr/>
        </p:nvGrpSpPr>
        <p:grpSpPr>
          <a:xfrm>
            <a:off x="5095341" y="550420"/>
            <a:ext cx="3081365" cy="2505629"/>
            <a:chOff x="0" y="0"/>
            <a:chExt cx="3081363" cy="2505627"/>
          </a:xfrm>
        </p:grpSpPr>
        <p:pic>
          <p:nvPicPr>
            <p:cNvPr id="236"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 y="0"/>
              <a:ext cx="1878621" cy="1252414"/>
            </a:xfrm>
            <a:prstGeom prst="rect">
              <a:avLst/>
            </a:prstGeom>
            <a:ln w="12700" cap="flat">
              <a:noFill/>
              <a:miter lim="400000"/>
            </a:ln>
            <a:effectLst/>
          </p:spPr>
        </p:pic>
        <p:pic>
          <p:nvPicPr>
            <p:cNvPr id="237"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828766" y="0"/>
              <a:ext cx="1252598" cy="1252414"/>
            </a:xfrm>
            <a:prstGeom prst="rect">
              <a:avLst/>
            </a:prstGeom>
            <a:ln w="12700" cap="flat">
              <a:noFill/>
              <a:miter lim="400000"/>
            </a:ln>
            <a:effectLst/>
          </p:spPr>
        </p:pic>
        <p:pic>
          <p:nvPicPr>
            <p:cNvPr id="238" name="Image" descr="Image"/>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30355" y="1256522"/>
              <a:ext cx="1252598" cy="936969"/>
            </a:xfrm>
            <a:prstGeom prst="rect">
              <a:avLst/>
            </a:prstGeom>
            <a:ln w="12700" cap="flat">
              <a:noFill/>
              <a:miter lim="400000"/>
            </a:ln>
            <a:effectLst/>
          </p:spPr>
        </p:pic>
        <p:pic>
          <p:nvPicPr>
            <p:cNvPr id="239" name="Image" descr="Image"/>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839074" y="1253213"/>
              <a:ext cx="1238777" cy="1252415"/>
            </a:xfrm>
            <a:prstGeom prst="rect">
              <a:avLst/>
            </a:prstGeom>
            <a:ln w="12700" cap="flat">
              <a:noFill/>
              <a:miter lim="400000"/>
            </a:ln>
            <a:effectLst/>
          </p:spPr>
        </p:pic>
        <p:pic>
          <p:nvPicPr>
            <p:cNvPr id="240" name="Image" descr="Image"/>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0" y="2187013"/>
              <a:ext cx="1838522" cy="313697"/>
            </a:xfrm>
            <a:prstGeom prst="rect">
              <a:avLst/>
            </a:prstGeom>
            <a:ln w="12700" cap="flat">
              <a:noFill/>
              <a:miter lim="400000"/>
            </a:ln>
            <a:effectLst/>
          </p:spPr>
        </p:pic>
        <p:pic>
          <p:nvPicPr>
            <p:cNvPr id="241" name="Image" descr="Image"/>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3984" y="1249769"/>
              <a:ext cx="624807" cy="939694"/>
            </a:xfrm>
            <a:prstGeom prst="rect">
              <a:avLst/>
            </a:prstGeom>
            <a:ln w="12700" cap="flat">
              <a:noFill/>
              <a:miter lim="400000"/>
            </a:ln>
            <a:effectLst/>
          </p:spPr>
        </p:pic>
      </p:gr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 name="fullsizeoutput_103.jpeg" descr="fullsizeoutput_103.jpe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352229" y="415409"/>
            <a:ext cx="7320757" cy="53743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997"/>
                </a:lnTo>
                <a:lnTo>
                  <a:pt x="2642" y="21600"/>
                </a:lnTo>
                <a:lnTo>
                  <a:pt x="21600" y="21600"/>
                </a:lnTo>
                <a:lnTo>
                  <a:pt x="21600" y="3598"/>
                </a:lnTo>
                <a:lnTo>
                  <a:pt x="18956" y="0"/>
                </a:lnTo>
                <a:lnTo>
                  <a:pt x="0" y="0"/>
                </a:lnTo>
                <a:close/>
              </a:path>
            </a:pathLst>
          </a:custGeom>
          <a:ln w="12700">
            <a:miter lim="400000"/>
          </a:ln>
          <a:effectLst>
            <a:outerShdw blurRad="292100" dist="139700" dir="2700000" rotWithShape="0">
              <a:srgbClr val="333333">
                <a:alpha val="64999"/>
              </a:srgbClr>
            </a:outerShdw>
          </a:effectLst>
        </p:spPr>
      </p:pic>
      <p:sp>
        <p:nvSpPr>
          <p:cNvPr id="245" name="Rectangle 7"/>
          <p:cNvSpPr txBox="1"/>
          <p:nvPr/>
        </p:nvSpPr>
        <p:spPr>
          <a:xfrm>
            <a:off x="654366" y="6558663"/>
            <a:ext cx="1511755" cy="218439"/>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a:defRPr sz="800">
                <a:latin typeface="+mn-lt"/>
                <a:ea typeface="+mn-ea"/>
                <a:cs typeface="+mn-cs"/>
                <a:sym typeface="Verdana"/>
              </a:defRPr>
            </a:pPr>
            <a:r>
              <a:t>Image credits: </a:t>
            </a:r>
            <a:r>
              <a:rPr u="sng">
                <a:solidFill>
                  <a:srgbClr val="0000FF"/>
                </a:solidFill>
                <a:uFill>
                  <a:solidFill>
                    <a:srgbClr val="0000FF"/>
                  </a:solidFill>
                </a:uFill>
                <a:hlinkClick r:id="rId3"/>
              </a:rPr>
              <a:t>stadiony.net</a:t>
            </a: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71769" y="-71518"/>
            <a:ext cx="6143431" cy="8284785"/>
          </a:xfrm>
          <a:prstGeom prst="rect">
            <a:avLst/>
          </a:prstGeom>
        </p:spPr>
      </p:pic>
      <p:sp>
        <p:nvSpPr>
          <p:cNvPr id="4" name="Rectangle 3"/>
          <p:cNvSpPr/>
          <p:nvPr/>
        </p:nvSpPr>
        <p:spPr>
          <a:xfrm>
            <a:off x="6525491" y="5818909"/>
            <a:ext cx="2493818" cy="900546"/>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j-lt"/>
              <a:ea typeface="+mj-ea"/>
              <a:cs typeface="+mj-cs"/>
              <a:sym typeface="Calibri"/>
            </a:endParaRP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Rectangle"/>
          <p:cNvSpPr/>
          <p:nvPr/>
        </p:nvSpPr>
        <p:spPr>
          <a:xfrm>
            <a:off x="6087533" y="2573866"/>
            <a:ext cx="558569" cy="3252681"/>
          </a:xfrm>
          <a:prstGeom prst="rect">
            <a:avLst/>
          </a:prstGeom>
          <a:solidFill>
            <a:srgbClr val="FFFFFF"/>
          </a:solidFill>
          <a:ln w="12700">
            <a:miter lim="400000"/>
          </a:ln>
        </p:spPr>
        <p:txBody>
          <a:bodyPr lIns="45718" tIns="45718" rIns="45718" bIns="45718" anchor="ctr"/>
          <a:lstStyle/>
          <a:p>
            <a:endParaRPr/>
          </a:p>
        </p:txBody>
      </p:sp>
      <p:grpSp>
        <p:nvGrpSpPr>
          <p:cNvPr id="4" name="Group 3"/>
          <p:cNvGrpSpPr/>
          <p:nvPr/>
        </p:nvGrpSpPr>
        <p:grpSpPr>
          <a:xfrm>
            <a:off x="1218877" y="27710"/>
            <a:ext cx="6027050" cy="8115256"/>
            <a:chOff x="1260442" y="0"/>
            <a:chExt cx="5555993" cy="7893576"/>
          </a:xfrm>
        </p:grpSpPr>
        <p:pic>
          <p:nvPicPr>
            <p:cNvPr id="5" name="Picture 4"/>
            <p:cNvPicPr>
              <a:picLocks noChangeAspect="1"/>
            </p:cNvPicPr>
            <p:nvPr/>
          </p:nvPicPr>
          <p:blipFill>
            <a:blip r:embed="rId2"/>
            <a:stretch>
              <a:fillRect/>
            </a:stretch>
          </p:blipFill>
          <p:spPr>
            <a:xfrm>
              <a:off x="1260442" y="0"/>
              <a:ext cx="5555993" cy="7893576"/>
            </a:xfrm>
            <a:prstGeom prst="rect">
              <a:avLst/>
            </a:prstGeom>
          </p:spPr>
        </p:pic>
        <p:sp>
          <p:nvSpPr>
            <p:cNvPr id="6" name="Rectangle 5"/>
            <p:cNvSpPr/>
            <p:nvPr/>
          </p:nvSpPr>
          <p:spPr>
            <a:xfrm>
              <a:off x="5957455" y="2189018"/>
              <a:ext cx="845127" cy="3879273"/>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j-lt"/>
                <a:ea typeface="+mj-ea"/>
                <a:cs typeface="+mj-cs"/>
                <a:sym typeface="Calibri"/>
              </a:endParaRPr>
            </a:p>
          </p:txBody>
        </p:sp>
      </p:grpSp>
      <p:sp>
        <p:nvSpPr>
          <p:cNvPr id="7" name="Rectangle 6"/>
          <p:cNvSpPr/>
          <p:nvPr/>
        </p:nvSpPr>
        <p:spPr>
          <a:xfrm>
            <a:off x="6525491" y="5818909"/>
            <a:ext cx="2493818" cy="900546"/>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j-lt"/>
              <a:ea typeface="+mj-ea"/>
              <a:cs typeface="+mj-cs"/>
              <a:sym typeface="Calibri"/>
            </a:endParaRP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076963">
            <a:off x="1691755" y="850591"/>
            <a:ext cx="6919797" cy="5156818"/>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extBox 8"/>
          <p:cNvSpPr txBox="1"/>
          <p:nvPr/>
        </p:nvSpPr>
        <p:spPr>
          <a:xfrm>
            <a:off x="1562816" y="1474048"/>
            <a:ext cx="7000656" cy="2707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10² = 10 × 10 = 100</a:t>
            </a:r>
          </a:p>
          <a:p>
            <a:pPr>
              <a:defRPr sz="3000" b="1">
                <a:latin typeface="+mn-lt"/>
                <a:ea typeface="+mn-ea"/>
                <a:cs typeface="+mn-cs"/>
                <a:sym typeface="Verdana"/>
              </a:defRPr>
            </a:pPr>
            <a:endParaRPr/>
          </a:p>
          <a:p>
            <a:pPr>
              <a:defRPr sz="3500" b="1">
                <a:latin typeface="+mn-lt"/>
                <a:ea typeface="+mn-ea"/>
                <a:cs typeface="+mn-cs"/>
                <a:sym typeface="Verdana"/>
              </a:defRPr>
            </a:pPr>
            <a:r>
              <a:t>10³ = 10 × 10 × 10 = 1000</a:t>
            </a:r>
          </a:p>
          <a:p>
            <a:pPr>
              <a:defRPr sz="3000" b="1">
                <a:latin typeface="+mn-lt"/>
                <a:ea typeface="+mn-ea"/>
                <a:cs typeface="+mn-cs"/>
                <a:sym typeface="Verdana"/>
              </a:defRPr>
            </a:pPr>
            <a:endParaRPr/>
          </a:p>
          <a:p>
            <a:pPr>
              <a:defRPr sz="3000" b="1">
                <a:latin typeface="+mn-lt"/>
                <a:ea typeface="+mn-ea"/>
                <a:cs typeface="+mn-cs"/>
                <a:sym typeface="Verdana"/>
              </a:defRPr>
            </a:pPr>
            <a:r>
              <a:t>10⁴ = 10×10×10×10 = 10,000</a:t>
            </a:r>
          </a:p>
        </p:txBody>
      </p:sp>
      <p:sp>
        <p:nvSpPr>
          <p:cNvPr id="256" name="Rectangle"/>
          <p:cNvSpPr/>
          <p:nvPr/>
        </p:nvSpPr>
        <p:spPr>
          <a:xfrm>
            <a:off x="1441769" y="2579517"/>
            <a:ext cx="7000656" cy="1698966"/>
          </a:xfrm>
          <a:prstGeom prst="rect">
            <a:avLst/>
          </a:prstGeom>
          <a:solidFill>
            <a:srgbClr val="FFFFFF"/>
          </a:solidFill>
          <a:ln w="12700">
            <a:miter lim="400000"/>
          </a:ln>
        </p:spPr>
        <p:txBody>
          <a:bodyPr lIns="45718" tIns="45718" rIns="45718" bIns="45718" anchor="ctr"/>
          <a:lstStyle/>
          <a:p>
            <a:endParaRPr/>
          </a:p>
        </p:txBody>
      </p:sp>
      <p:sp>
        <p:nvSpPr>
          <p:cNvPr id="257" name="Rectangle"/>
          <p:cNvSpPr/>
          <p:nvPr/>
        </p:nvSpPr>
        <p:spPr>
          <a:xfrm>
            <a:off x="2813998" y="1560975"/>
            <a:ext cx="5995007" cy="626241"/>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extBox 8"/>
          <p:cNvSpPr txBox="1"/>
          <p:nvPr/>
        </p:nvSpPr>
        <p:spPr>
          <a:xfrm>
            <a:off x="1562816" y="1474048"/>
            <a:ext cx="7000656" cy="2707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10² = 10 × 10 = 100</a:t>
            </a:r>
          </a:p>
          <a:p>
            <a:pPr>
              <a:defRPr sz="3000" b="1">
                <a:latin typeface="+mn-lt"/>
                <a:ea typeface="+mn-ea"/>
                <a:cs typeface="+mn-cs"/>
                <a:sym typeface="Verdana"/>
              </a:defRPr>
            </a:pPr>
            <a:endParaRPr/>
          </a:p>
          <a:p>
            <a:pPr>
              <a:defRPr sz="3500" b="1">
                <a:latin typeface="+mn-lt"/>
                <a:ea typeface="+mn-ea"/>
                <a:cs typeface="+mn-cs"/>
                <a:sym typeface="Verdana"/>
              </a:defRPr>
            </a:pPr>
            <a:r>
              <a:t>10³ = 10 × 10 × 10 = 1000</a:t>
            </a:r>
          </a:p>
          <a:p>
            <a:pPr>
              <a:defRPr sz="3000" b="1">
                <a:latin typeface="+mn-lt"/>
                <a:ea typeface="+mn-ea"/>
                <a:cs typeface="+mn-cs"/>
                <a:sym typeface="Verdana"/>
              </a:defRPr>
            </a:pPr>
            <a:endParaRPr/>
          </a:p>
          <a:p>
            <a:pPr>
              <a:defRPr sz="3000" b="1">
                <a:latin typeface="+mn-lt"/>
                <a:ea typeface="+mn-ea"/>
                <a:cs typeface="+mn-cs"/>
                <a:sym typeface="Verdana"/>
              </a:defRPr>
            </a:pPr>
            <a:r>
              <a:t>10⁴ = 10×10×10×10 = 10,000</a:t>
            </a:r>
          </a:p>
        </p:txBody>
      </p:sp>
      <p:sp>
        <p:nvSpPr>
          <p:cNvPr id="260" name="Rectangle"/>
          <p:cNvSpPr/>
          <p:nvPr/>
        </p:nvSpPr>
        <p:spPr>
          <a:xfrm>
            <a:off x="1441769" y="2579517"/>
            <a:ext cx="7000656" cy="1698966"/>
          </a:xfrm>
          <a:prstGeom prst="rect">
            <a:avLst/>
          </a:prstGeom>
          <a:solidFill>
            <a:srgbClr val="FFFFFF"/>
          </a:solidFill>
          <a:ln w="12700">
            <a:miter lim="400000"/>
          </a:ln>
        </p:spPr>
        <p:txBody>
          <a:bodyPr lIns="45718" tIns="45718" rIns="45718" bIns="45718" anchor="ctr"/>
          <a:lstStyle/>
          <a:p>
            <a:endParaRPr/>
          </a:p>
        </p:txBody>
      </p:sp>
      <p:sp>
        <p:nvSpPr>
          <p:cNvPr id="261" name="Rectangle"/>
          <p:cNvSpPr/>
          <p:nvPr/>
        </p:nvSpPr>
        <p:spPr>
          <a:xfrm>
            <a:off x="6372511" y="1560975"/>
            <a:ext cx="2436494" cy="626241"/>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TextBox 8"/>
          <p:cNvSpPr txBox="1"/>
          <p:nvPr/>
        </p:nvSpPr>
        <p:spPr>
          <a:xfrm>
            <a:off x="1562816" y="1474048"/>
            <a:ext cx="7000656" cy="2707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10² = 10 × 10 = 100</a:t>
            </a:r>
          </a:p>
          <a:p>
            <a:pPr>
              <a:defRPr sz="3000" b="1">
                <a:latin typeface="+mn-lt"/>
                <a:ea typeface="+mn-ea"/>
                <a:cs typeface="+mn-cs"/>
                <a:sym typeface="Verdana"/>
              </a:defRPr>
            </a:pPr>
            <a:endParaRPr/>
          </a:p>
          <a:p>
            <a:pPr>
              <a:defRPr sz="3500" b="1">
                <a:latin typeface="+mn-lt"/>
                <a:ea typeface="+mn-ea"/>
                <a:cs typeface="+mn-cs"/>
                <a:sym typeface="Verdana"/>
              </a:defRPr>
            </a:pPr>
            <a:r>
              <a:t>10³ = 10 × 10 × 10 = 1000</a:t>
            </a:r>
          </a:p>
          <a:p>
            <a:pPr>
              <a:defRPr sz="3000" b="1">
                <a:latin typeface="+mn-lt"/>
                <a:ea typeface="+mn-ea"/>
                <a:cs typeface="+mn-cs"/>
                <a:sym typeface="Verdana"/>
              </a:defRPr>
            </a:pPr>
            <a:endParaRPr/>
          </a:p>
          <a:p>
            <a:pPr>
              <a:defRPr sz="3000" b="1">
                <a:latin typeface="+mn-lt"/>
                <a:ea typeface="+mn-ea"/>
                <a:cs typeface="+mn-cs"/>
                <a:sym typeface="Verdana"/>
              </a:defRPr>
            </a:pPr>
            <a:r>
              <a:t>10⁴ = 10×10×10×10 = 10,000</a:t>
            </a:r>
          </a:p>
        </p:txBody>
      </p:sp>
      <p:sp>
        <p:nvSpPr>
          <p:cNvPr id="264" name="Rectangle"/>
          <p:cNvSpPr/>
          <p:nvPr/>
        </p:nvSpPr>
        <p:spPr>
          <a:xfrm>
            <a:off x="1441769" y="2579517"/>
            <a:ext cx="7000656" cy="1698966"/>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The Royal Institution</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pic>
        <p:nvPicPr>
          <p:cNvPr id="14" name="Picture 11" descr="building exterio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724788" y="3678276"/>
            <a:ext cx="4027766" cy="2956874"/>
          </a:xfrm>
          <a:prstGeom prst="snip1Rect">
            <a:avLst/>
          </a:prstGeom>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Box 9"/>
          <p:cNvSpPr txBox="1"/>
          <p:nvPr/>
        </p:nvSpPr>
        <p:spPr>
          <a:xfrm>
            <a:off x="1231186" y="1599704"/>
            <a:ext cx="7521368" cy="1200329"/>
          </a:xfrm>
          <a:prstGeom prst="rect">
            <a:avLst/>
          </a:prstGeom>
          <a:noFill/>
        </p:spPr>
        <p:txBody>
          <a:bodyPr wrap="square" rtlCol="0">
            <a:spAutoFit/>
          </a:bodyPr>
          <a:lstStyle/>
          <a:p>
            <a:pPr>
              <a:lnSpc>
                <a:spcPct val="150000"/>
              </a:lnSpc>
            </a:pPr>
            <a:r>
              <a:rPr lang="en-GB" sz="24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Inspiring everyone to think more deeply about science and its place in our lives.</a:t>
            </a:r>
            <a:endParaRPr lang="en-GB" sz="2400"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6"/>
          <p:cNvSpPr/>
          <p:nvPr/>
        </p:nvSpPr>
        <p:spPr>
          <a:xfrm>
            <a:off x="654367" y="6504345"/>
            <a:ext cx="6371122" cy="261610"/>
          </a:xfrm>
          <a:prstGeom prst="rect">
            <a:avLst/>
          </a:prstGeom>
        </p:spPr>
        <p:txBody>
          <a:bodyPr wrap="square">
            <a:spAutoFit/>
          </a:bodyPr>
          <a:lstStyle/>
          <a:p>
            <a:r>
              <a:rPr lang="en-GB" sz="1050"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Image credits: </a:t>
            </a:r>
            <a:r>
              <a:rPr lang="en-GB" sz="1050" i="1"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The Royal Institution</a:t>
            </a:r>
            <a:endParaRPr lang="en-GB" sz="1050"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916643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TextBox 8"/>
          <p:cNvSpPr txBox="1"/>
          <p:nvPr/>
        </p:nvSpPr>
        <p:spPr>
          <a:xfrm>
            <a:off x="1562816" y="1474048"/>
            <a:ext cx="7000656" cy="2707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10² = 10 × 10 = 100</a:t>
            </a:r>
          </a:p>
          <a:p>
            <a:pPr>
              <a:defRPr sz="3000" b="1">
                <a:latin typeface="+mn-lt"/>
                <a:ea typeface="+mn-ea"/>
                <a:cs typeface="+mn-cs"/>
                <a:sym typeface="Verdana"/>
              </a:defRPr>
            </a:pPr>
            <a:endParaRPr/>
          </a:p>
          <a:p>
            <a:pPr>
              <a:defRPr sz="3500" b="1">
                <a:latin typeface="+mn-lt"/>
                <a:ea typeface="+mn-ea"/>
                <a:cs typeface="+mn-cs"/>
                <a:sym typeface="Verdana"/>
              </a:defRPr>
            </a:pPr>
            <a:r>
              <a:t>10³ = 10 × 10 × 10 = 1000</a:t>
            </a:r>
          </a:p>
          <a:p>
            <a:pPr>
              <a:defRPr sz="3000" b="1">
                <a:latin typeface="+mn-lt"/>
                <a:ea typeface="+mn-ea"/>
                <a:cs typeface="+mn-cs"/>
                <a:sym typeface="Verdana"/>
              </a:defRPr>
            </a:pPr>
            <a:endParaRPr/>
          </a:p>
          <a:p>
            <a:pPr>
              <a:defRPr sz="3000" b="1">
                <a:latin typeface="+mn-lt"/>
                <a:ea typeface="+mn-ea"/>
                <a:cs typeface="+mn-cs"/>
                <a:sym typeface="Verdana"/>
              </a:defRPr>
            </a:pPr>
            <a:r>
              <a:t>10⁴ = 10×10×10×10 = 10,000</a:t>
            </a:r>
          </a:p>
        </p:txBody>
      </p:sp>
      <p:sp>
        <p:nvSpPr>
          <p:cNvPr id="267" name="Rectangle"/>
          <p:cNvSpPr/>
          <p:nvPr/>
        </p:nvSpPr>
        <p:spPr>
          <a:xfrm>
            <a:off x="1441769" y="3652242"/>
            <a:ext cx="7000656" cy="626241"/>
          </a:xfrm>
          <a:prstGeom prst="rect">
            <a:avLst/>
          </a:prstGeom>
          <a:solidFill>
            <a:srgbClr val="FFFFFF"/>
          </a:solidFill>
          <a:ln w="12700">
            <a:miter lim="400000"/>
          </a:ln>
        </p:spPr>
        <p:txBody>
          <a:bodyPr lIns="45718" tIns="45718" rIns="45718" bIns="45718" anchor="ctr"/>
          <a:lstStyle/>
          <a:p>
            <a:endParaRPr/>
          </a:p>
        </p:txBody>
      </p:sp>
      <p:sp>
        <p:nvSpPr>
          <p:cNvPr id="268" name="Rectangle"/>
          <p:cNvSpPr/>
          <p:nvPr/>
        </p:nvSpPr>
        <p:spPr>
          <a:xfrm>
            <a:off x="2605010" y="2627775"/>
            <a:ext cx="5958462" cy="626241"/>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TextBox 8"/>
          <p:cNvSpPr txBox="1"/>
          <p:nvPr/>
        </p:nvSpPr>
        <p:spPr>
          <a:xfrm>
            <a:off x="1562816" y="1474048"/>
            <a:ext cx="7000656" cy="2707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10² = 10 × 10 = 100</a:t>
            </a:r>
          </a:p>
          <a:p>
            <a:pPr>
              <a:defRPr sz="3000" b="1">
                <a:latin typeface="+mn-lt"/>
                <a:ea typeface="+mn-ea"/>
                <a:cs typeface="+mn-cs"/>
                <a:sym typeface="Verdana"/>
              </a:defRPr>
            </a:pPr>
            <a:endParaRPr/>
          </a:p>
          <a:p>
            <a:pPr>
              <a:defRPr sz="3500" b="1">
                <a:latin typeface="+mn-lt"/>
                <a:ea typeface="+mn-ea"/>
                <a:cs typeface="+mn-cs"/>
                <a:sym typeface="Verdana"/>
              </a:defRPr>
            </a:pPr>
            <a:r>
              <a:t>10³ = 10 × 10 × 10 = 1000</a:t>
            </a:r>
          </a:p>
          <a:p>
            <a:pPr>
              <a:defRPr sz="3000" b="1">
                <a:latin typeface="+mn-lt"/>
                <a:ea typeface="+mn-ea"/>
                <a:cs typeface="+mn-cs"/>
                <a:sym typeface="Verdana"/>
              </a:defRPr>
            </a:pPr>
            <a:endParaRPr/>
          </a:p>
          <a:p>
            <a:pPr>
              <a:defRPr sz="3000" b="1">
                <a:latin typeface="+mn-lt"/>
                <a:ea typeface="+mn-ea"/>
                <a:cs typeface="+mn-cs"/>
                <a:sym typeface="Verdana"/>
              </a:defRPr>
            </a:pPr>
            <a:r>
              <a:t>10⁴ = 10×10×10×10 = 10,000</a:t>
            </a:r>
          </a:p>
        </p:txBody>
      </p:sp>
      <p:sp>
        <p:nvSpPr>
          <p:cNvPr id="271" name="Rectangle"/>
          <p:cNvSpPr/>
          <p:nvPr/>
        </p:nvSpPr>
        <p:spPr>
          <a:xfrm>
            <a:off x="1441769" y="3539066"/>
            <a:ext cx="7000656" cy="739417"/>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TextBox 8"/>
          <p:cNvSpPr txBox="1"/>
          <p:nvPr/>
        </p:nvSpPr>
        <p:spPr>
          <a:xfrm>
            <a:off x="1562816" y="1474048"/>
            <a:ext cx="7000656" cy="2707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10² = 10 × 10 = 100</a:t>
            </a:r>
          </a:p>
          <a:p>
            <a:pPr>
              <a:defRPr sz="3000" b="1">
                <a:latin typeface="+mn-lt"/>
                <a:ea typeface="+mn-ea"/>
                <a:cs typeface="+mn-cs"/>
                <a:sym typeface="Verdana"/>
              </a:defRPr>
            </a:pPr>
            <a:endParaRPr/>
          </a:p>
          <a:p>
            <a:pPr>
              <a:defRPr sz="3500" b="1">
                <a:latin typeface="+mn-lt"/>
                <a:ea typeface="+mn-ea"/>
                <a:cs typeface="+mn-cs"/>
                <a:sym typeface="Verdana"/>
              </a:defRPr>
            </a:pPr>
            <a:r>
              <a:t>10³ = 10 × 10 × 10 = 1000</a:t>
            </a:r>
          </a:p>
          <a:p>
            <a:pPr>
              <a:defRPr sz="3000" b="1">
                <a:latin typeface="+mn-lt"/>
                <a:ea typeface="+mn-ea"/>
                <a:cs typeface="+mn-cs"/>
                <a:sym typeface="Verdana"/>
              </a:defRPr>
            </a:pPr>
            <a:endParaRPr/>
          </a:p>
          <a:p>
            <a:pPr>
              <a:defRPr sz="3000" b="1">
                <a:latin typeface="+mn-lt"/>
                <a:ea typeface="+mn-ea"/>
                <a:cs typeface="+mn-cs"/>
                <a:sym typeface="Verdana"/>
              </a:defRPr>
            </a:pPr>
            <a:r>
              <a:t>10⁴ = 10×10×10×10 = 10,000</a:t>
            </a:r>
          </a:p>
        </p:txBody>
      </p:sp>
      <p:sp>
        <p:nvSpPr>
          <p:cNvPr id="274" name="Rectangle"/>
          <p:cNvSpPr/>
          <p:nvPr/>
        </p:nvSpPr>
        <p:spPr>
          <a:xfrm>
            <a:off x="2548466" y="3539066"/>
            <a:ext cx="5893959" cy="739417"/>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TextBox 8"/>
          <p:cNvSpPr txBox="1"/>
          <p:nvPr/>
        </p:nvSpPr>
        <p:spPr>
          <a:xfrm>
            <a:off x="1562816" y="1474048"/>
            <a:ext cx="7000656" cy="2707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10² = 10 × 10 = 100</a:t>
            </a:r>
          </a:p>
          <a:p>
            <a:pPr>
              <a:defRPr sz="3000" b="1">
                <a:latin typeface="+mn-lt"/>
                <a:ea typeface="+mn-ea"/>
                <a:cs typeface="+mn-cs"/>
                <a:sym typeface="Verdana"/>
              </a:defRPr>
            </a:pPr>
            <a:endParaRPr/>
          </a:p>
          <a:p>
            <a:pPr>
              <a:defRPr sz="3500" b="1">
                <a:latin typeface="+mn-lt"/>
                <a:ea typeface="+mn-ea"/>
                <a:cs typeface="+mn-cs"/>
                <a:sym typeface="Verdana"/>
              </a:defRPr>
            </a:pPr>
            <a:r>
              <a:t>10³ = 10 × 10 × 10 = 1000</a:t>
            </a:r>
          </a:p>
          <a:p>
            <a:pPr>
              <a:defRPr sz="3000" b="1">
                <a:latin typeface="+mn-lt"/>
                <a:ea typeface="+mn-ea"/>
                <a:cs typeface="+mn-cs"/>
                <a:sym typeface="Verdana"/>
              </a:defRPr>
            </a:pPr>
            <a:endParaRPr/>
          </a:p>
          <a:p>
            <a:pPr>
              <a:defRPr sz="3000" b="1">
                <a:latin typeface="+mn-lt"/>
                <a:ea typeface="+mn-ea"/>
                <a:cs typeface="+mn-cs"/>
                <a:sym typeface="Verdana"/>
              </a:defRPr>
            </a:pPr>
            <a:r>
              <a:t>10⁴ = 10×10×10×10 = 10,000</a:t>
            </a: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Rectangle"/>
          <p:cNvSpPr/>
          <p:nvPr/>
        </p:nvSpPr>
        <p:spPr>
          <a:xfrm>
            <a:off x="6087533" y="2573866"/>
            <a:ext cx="558569" cy="3252681"/>
          </a:xfrm>
          <a:prstGeom prst="rect">
            <a:avLst/>
          </a:prstGeom>
          <a:solidFill>
            <a:srgbClr val="FFFFFF"/>
          </a:solidFill>
          <a:ln w="12700">
            <a:miter lim="400000"/>
          </a:ln>
        </p:spPr>
        <p:txBody>
          <a:bodyPr lIns="45718" tIns="45718" rIns="45718" bIns="45718" anchor="ctr"/>
          <a:lstStyle/>
          <a:p>
            <a:endParaRPr/>
          </a:p>
        </p:txBody>
      </p:sp>
      <p:grpSp>
        <p:nvGrpSpPr>
          <p:cNvPr id="4" name="Group 3"/>
          <p:cNvGrpSpPr/>
          <p:nvPr/>
        </p:nvGrpSpPr>
        <p:grpSpPr>
          <a:xfrm>
            <a:off x="1260442" y="0"/>
            <a:ext cx="5555993" cy="7893576"/>
            <a:chOff x="1260442" y="0"/>
            <a:chExt cx="5555993" cy="7893576"/>
          </a:xfrm>
        </p:grpSpPr>
        <p:pic>
          <p:nvPicPr>
            <p:cNvPr id="2" name="Picture 1"/>
            <p:cNvPicPr>
              <a:picLocks noChangeAspect="1"/>
            </p:cNvPicPr>
            <p:nvPr/>
          </p:nvPicPr>
          <p:blipFill>
            <a:blip r:embed="rId2"/>
            <a:stretch>
              <a:fillRect/>
            </a:stretch>
          </p:blipFill>
          <p:spPr>
            <a:xfrm>
              <a:off x="1260442" y="0"/>
              <a:ext cx="5555993" cy="7893576"/>
            </a:xfrm>
            <a:prstGeom prst="rect">
              <a:avLst/>
            </a:prstGeom>
          </p:spPr>
        </p:pic>
        <p:sp>
          <p:nvSpPr>
            <p:cNvPr id="3" name="Rectangle 2"/>
            <p:cNvSpPr/>
            <p:nvPr/>
          </p:nvSpPr>
          <p:spPr>
            <a:xfrm>
              <a:off x="5957455" y="2189018"/>
              <a:ext cx="845127" cy="3879273"/>
            </a:xfrm>
            <a:prstGeom prst="rect">
              <a:avLst/>
            </a:prstGeom>
            <a:solidFill>
              <a:srgbClr val="FFFFFF"/>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j-lt"/>
                <a:ea typeface="+mj-ea"/>
                <a:cs typeface="+mj-cs"/>
                <a:sym typeface="Calibri"/>
              </a:endParaRPr>
            </a:p>
          </p:txBody>
        </p:sp>
      </p:gr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60442" y="0"/>
            <a:ext cx="5555993" cy="7893576"/>
          </a:xfrm>
          <a:prstGeom prst="rect">
            <a:avLst/>
          </a:prstGeom>
        </p:spPr>
      </p:pic>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Box 8"/>
          <p:cNvSpPr txBox="1"/>
          <p:nvPr/>
        </p:nvSpPr>
        <p:spPr>
          <a:xfrm>
            <a:off x="1562816" y="1474048"/>
            <a:ext cx="7000656" cy="437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1000 × 10 = 10,000</a:t>
            </a:r>
          </a:p>
          <a:p>
            <a:pPr>
              <a:defRPr sz="4300" b="1">
                <a:latin typeface="+mn-lt"/>
                <a:ea typeface="+mn-ea"/>
                <a:cs typeface="+mn-cs"/>
                <a:sym typeface="Verdana"/>
              </a:defRPr>
            </a:pPr>
            <a:r>
              <a:t>10³ × 10 = 10⁴</a:t>
            </a:r>
          </a:p>
          <a:p>
            <a:pPr>
              <a:defRPr sz="3500" b="1">
                <a:latin typeface="+mn-lt"/>
                <a:ea typeface="+mn-ea"/>
                <a:cs typeface="+mn-cs"/>
                <a:sym typeface="Verdana"/>
              </a:defRPr>
            </a:pPr>
            <a:endParaRPr/>
          </a:p>
          <a:p>
            <a:pPr>
              <a:defRPr sz="4200" b="1">
                <a:latin typeface="+mn-lt"/>
                <a:ea typeface="+mn-ea"/>
                <a:cs typeface="+mn-cs"/>
                <a:sym typeface="Verdana"/>
              </a:defRPr>
            </a:pPr>
            <a:r>
              <a:t>1000 × 100 = 100,000</a:t>
            </a:r>
          </a:p>
          <a:p>
            <a:pPr>
              <a:defRPr sz="4300" b="1">
                <a:latin typeface="+mn-lt"/>
                <a:ea typeface="+mn-ea"/>
                <a:cs typeface="+mn-cs"/>
                <a:sym typeface="Verdana"/>
              </a:defRPr>
            </a:pPr>
            <a:r>
              <a:t>10³ × 10² = 10⁵</a:t>
            </a: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284" name="Rectangle"/>
          <p:cNvSpPr/>
          <p:nvPr/>
        </p:nvSpPr>
        <p:spPr>
          <a:xfrm>
            <a:off x="1562816" y="2312722"/>
            <a:ext cx="7000656" cy="2549961"/>
          </a:xfrm>
          <a:prstGeom prst="rect">
            <a:avLst/>
          </a:prstGeom>
          <a:solidFill>
            <a:srgbClr val="FFFFFF"/>
          </a:solidFill>
          <a:ln w="12700">
            <a:miter lim="400000"/>
          </a:ln>
        </p:spPr>
        <p:txBody>
          <a:bodyPr lIns="45718" tIns="45718" rIns="45718" bIns="45718" anchor="ctr"/>
          <a:lstStyle/>
          <a:p>
            <a:endParaRPr/>
          </a:p>
        </p:txBody>
      </p:sp>
      <p:sp>
        <p:nvSpPr>
          <p:cNvPr id="285" name="Rectangle"/>
          <p:cNvSpPr/>
          <p:nvPr/>
        </p:nvSpPr>
        <p:spPr>
          <a:xfrm>
            <a:off x="5911971" y="1478430"/>
            <a:ext cx="2778501" cy="961293"/>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TextBox 8"/>
          <p:cNvSpPr txBox="1"/>
          <p:nvPr/>
        </p:nvSpPr>
        <p:spPr>
          <a:xfrm>
            <a:off x="1562816" y="1474048"/>
            <a:ext cx="7000656" cy="437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1000 × 10 = 10,000</a:t>
            </a:r>
          </a:p>
          <a:p>
            <a:pPr>
              <a:defRPr sz="4300" b="1">
                <a:latin typeface="+mn-lt"/>
                <a:ea typeface="+mn-ea"/>
                <a:cs typeface="+mn-cs"/>
                <a:sym typeface="Verdana"/>
              </a:defRPr>
            </a:pPr>
            <a:r>
              <a:t>10³ × 10 = 10⁴</a:t>
            </a:r>
          </a:p>
          <a:p>
            <a:pPr>
              <a:defRPr sz="3500" b="1">
                <a:latin typeface="+mn-lt"/>
                <a:ea typeface="+mn-ea"/>
                <a:cs typeface="+mn-cs"/>
                <a:sym typeface="Verdana"/>
              </a:defRPr>
            </a:pPr>
            <a:endParaRPr/>
          </a:p>
          <a:p>
            <a:pPr>
              <a:defRPr sz="4200" b="1">
                <a:latin typeface="+mn-lt"/>
                <a:ea typeface="+mn-ea"/>
                <a:cs typeface="+mn-cs"/>
                <a:sym typeface="Verdana"/>
              </a:defRPr>
            </a:pPr>
            <a:r>
              <a:t>1000 × 100 = 100,000</a:t>
            </a:r>
          </a:p>
          <a:p>
            <a:pPr>
              <a:defRPr sz="4300" b="1">
                <a:latin typeface="+mn-lt"/>
                <a:ea typeface="+mn-ea"/>
                <a:cs typeface="+mn-cs"/>
                <a:sym typeface="Verdana"/>
              </a:defRPr>
            </a:pPr>
            <a:r>
              <a:t>10³ × 10² = 10⁵</a:t>
            </a: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288" name="Rectangle"/>
          <p:cNvSpPr/>
          <p:nvPr/>
        </p:nvSpPr>
        <p:spPr>
          <a:xfrm>
            <a:off x="1562816" y="2312722"/>
            <a:ext cx="7000656" cy="2549961"/>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TextBox 8"/>
          <p:cNvSpPr txBox="1"/>
          <p:nvPr/>
        </p:nvSpPr>
        <p:spPr>
          <a:xfrm>
            <a:off x="1562816" y="1474048"/>
            <a:ext cx="7000656" cy="437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1000 × 10 = 10,000</a:t>
            </a:r>
          </a:p>
          <a:p>
            <a:pPr>
              <a:defRPr sz="4300" b="1">
                <a:latin typeface="+mn-lt"/>
                <a:ea typeface="+mn-ea"/>
                <a:cs typeface="+mn-cs"/>
                <a:sym typeface="Verdana"/>
              </a:defRPr>
            </a:pPr>
            <a:r>
              <a:t>10³ × 10 = 10⁴</a:t>
            </a:r>
          </a:p>
          <a:p>
            <a:pPr>
              <a:defRPr sz="3500" b="1">
                <a:latin typeface="+mn-lt"/>
                <a:ea typeface="+mn-ea"/>
                <a:cs typeface="+mn-cs"/>
                <a:sym typeface="Verdana"/>
              </a:defRPr>
            </a:pPr>
            <a:endParaRPr/>
          </a:p>
          <a:p>
            <a:pPr>
              <a:defRPr sz="4200" b="1">
                <a:latin typeface="+mn-lt"/>
                <a:ea typeface="+mn-ea"/>
                <a:cs typeface="+mn-cs"/>
                <a:sym typeface="Verdana"/>
              </a:defRPr>
            </a:pPr>
            <a:r>
              <a:t>1000 × 100 = 100,000</a:t>
            </a:r>
          </a:p>
          <a:p>
            <a:pPr>
              <a:defRPr sz="4300" b="1">
                <a:latin typeface="+mn-lt"/>
                <a:ea typeface="+mn-ea"/>
                <a:cs typeface="+mn-cs"/>
                <a:sym typeface="Verdana"/>
              </a:defRPr>
            </a:pPr>
            <a:r>
              <a:t>10³ × 10² = 10⁵</a:t>
            </a: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291" name="Rectangle"/>
          <p:cNvSpPr/>
          <p:nvPr/>
        </p:nvSpPr>
        <p:spPr>
          <a:xfrm>
            <a:off x="1562816" y="3338743"/>
            <a:ext cx="7000656" cy="1523940"/>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TextBox 8"/>
          <p:cNvSpPr txBox="1"/>
          <p:nvPr/>
        </p:nvSpPr>
        <p:spPr>
          <a:xfrm>
            <a:off x="1562816" y="1474048"/>
            <a:ext cx="7000656" cy="437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1000 × 10 = 10,000</a:t>
            </a:r>
          </a:p>
          <a:p>
            <a:pPr>
              <a:defRPr sz="4300" b="1">
                <a:latin typeface="+mn-lt"/>
                <a:ea typeface="+mn-ea"/>
                <a:cs typeface="+mn-cs"/>
                <a:sym typeface="Verdana"/>
              </a:defRPr>
            </a:pPr>
            <a:r>
              <a:t>10³ × 10 = 10⁴</a:t>
            </a:r>
          </a:p>
          <a:p>
            <a:pPr>
              <a:defRPr sz="3500" b="1">
                <a:latin typeface="+mn-lt"/>
                <a:ea typeface="+mn-ea"/>
                <a:cs typeface="+mn-cs"/>
                <a:sym typeface="Verdana"/>
              </a:defRPr>
            </a:pPr>
            <a:endParaRPr/>
          </a:p>
          <a:p>
            <a:pPr>
              <a:defRPr sz="4200" b="1">
                <a:latin typeface="+mn-lt"/>
                <a:ea typeface="+mn-ea"/>
                <a:cs typeface="+mn-cs"/>
                <a:sym typeface="Verdana"/>
              </a:defRPr>
            </a:pPr>
            <a:r>
              <a:t>1000 × 100 = 100,000</a:t>
            </a:r>
          </a:p>
          <a:p>
            <a:pPr>
              <a:defRPr sz="4300" b="1">
                <a:latin typeface="+mn-lt"/>
                <a:ea typeface="+mn-ea"/>
                <a:cs typeface="+mn-cs"/>
                <a:sym typeface="Verdana"/>
              </a:defRPr>
            </a:pPr>
            <a:r>
              <a:t>10³ × 10² = 10⁵</a:t>
            </a: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294" name="Rectangle"/>
          <p:cNvSpPr/>
          <p:nvPr/>
        </p:nvSpPr>
        <p:spPr>
          <a:xfrm>
            <a:off x="1562816" y="4097866"/>
            <a:ext cx="7000656" cy="764817"/>
          </a:xfrm>
          <a:prstGeom prst="rect">
            <a:avLst/>
          </a:prstGeom>
          <a:solidFill>
            <a:srgbClr val="FFFFFF"/>
          </a:solidFill>
          <a:ln w="12700">
            <a:miter lim="400000"/>
          </a:ln>
        </p:spPr>
        <p:txBody>
          <a:bodyPr lIns="45718" tIns="45718" rIns="45718" bIns="45718" anchor="ctr"/>
          <a:lstStyle/>
          <a:p>
            <a:endParaRPr/>
          </a:p>
        </p:txBody>
      </p:sp>
      <p:sp>
        <p:nvSpPr>
          <p:cNvPr id="295" name="Rectangle"/>
          <p:cNvSpPr/>
          <p:nvPr/>
        </p:nvSpPr>
        <p:spPr>
          <a:xfrm>
            <a:off x="5830678" y="3361266"/>
            <a:ext cx="3037594" cy="764817"/>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7" y="386445"/>
            <a:ext cx="3862154" cy="830997"/>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activities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7"/>
          <p:cNvSpPr/>
          <p:nvPr/>
        </p:nvSpPr>
        <p:spPr>
          <a:xfrm>
            <a:off x="670579" y="6504345"/>
            <a:ext cx="5236926" cy="246221"/>
          </a:xfrm>
          <a:prstGeom prst="rect">
            <a:avLst/>
          </a:prstGeom>
        </p:spPr>
        <p:txBody>
          <a:bodyPr wrap="square">
            <a:spAutoFit/>
          </a:bodyPr>
          <a:lstStyle/>
          <a:p>
            <a:r>
              <a:rPr lang="en-GB" sz="10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Image </a:t>
            </a:r>
            <a:r>
              <a:rPr lang="en-GB" sz="1000" i="1" dirty="0" smtClean="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credits: The </a:t>
            </a:r>
            <a:r>
              <a:rPr lang="en-GB" sz="10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Royal Institution, Paul Wilkinson, Katherine </a:t>
            </a:r>
            <a:r>
              <a:rPr lang="en-GB" sz="1000" i="1" dirty="0" err="1" smtClean="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Leedale</a:t>
            </a:r>
            <a:endParaRPr lang="en-GB" sz="10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1231186" y="1442711"/>
            <a:ext cx="3769777" cy="4401205"/>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Online videos &amp; activity resources</a:t>
            </a:r>
          </a:p>
          <a:p>
            <a:pPr marL="342900" indent="-342900">
              <a:spcAft>
                <a:spcPts val="1200"/>
              </a:spcAft>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National education programmes</a:t>
            </a:r>
          </a:p>
          <a:p>
            <a:pPr marL="342900" indent="-342900">
              <a:spcAft>
                <a:spcPts val="1200"/>
              </a:spcAft>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Membership</a:t>
            </a:r>
          </a:p>
          <a:p>
            <a:pPr marL="342900" indent="-342900">
              <a:spcAft>
                <a:spcPts val="1200"/>
              </a:spcAft>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London-based:</a:t>
            </a:r>
          </a:p>
          <a:p>
            <a:pPr marL="800100" lvl="1"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Talks and shows</a:t>
            </a:r>
          </a:p>
          <a:p>
            <a:pPr marL="800100" lvl="1"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Holiday workshops</a:t>
            </a:r>
          </a:p>
          <a:p>
            <a:pPr marL="800100" lvl="1"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Family fun days</a:t>
            </a:r>
          </a:p>
          <a:p>
            <a:pPr marL="800100" lvl="1"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Faraday Museum</a:t>
            </a:r>
            <a:endParaRPr lang="en-GB"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93340" y="382066"/>
            <a:ext cx="3819093" cy="2546062"/>
          </a:xfrm>
          <a:prstGeom prst="snip1Rect">
            <a:avLst/>
          </a:prstGeom>
          <a:ln>
            <a:noFill/>
          </a:ln>
          <a:effectLst/>
        </p:spPr>
      </p:pic>
      <p:pic>
        <p:nvPicPr>
          <p:cNvPr id="2" name="Picture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093340" y="3049190"/>
            <a:ext cx="3851316" cy="2546062"/>
          </a:xfrm>
          <a:prstGeom prst="snip1Rect">
            <a:avLst/>
          </a:prstGeom>
          <a:ln>
            <a:noFill/>
          </a:ln>
          <a:effectLst/>
        </p:spPr>
      </p:pic>
      <p:pic>
        <p:nvPicPr>
          <p:cNvPr id="11" name="Picture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81800" y="5947957"/>
            <a:ext cx="1966664" cy="764815"/>
          </a:xfrm>
          <a:prstGeom prst="rect">
            <a:avLst/>
          </a:prstGeom>
        </p:spPr>
      </p:pic>
    </p:spTree>
    <p:extLst>
      <p:ext uri="{BB962C8B-B14F-4D97-AF65-F5344CB8AC3E}">
        <p14:creationId xmlns:p14="http://schemas.microsoft.com/office/powerpoint/2010/main" val="42713852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Box 8"/>
          <p:cNvSpPr txBox="1"/>
          <p:nvPr/>
        </p:nvSpPr>
        <p:spPr>
          <a:xfrm>
            <a:off x="1562816" y="1474048"/>
            <a:ext cx="7000656" cy="437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t>1000 × 10 = 10,000</a:t>
            </a:r>
          </a:p>
          <a:p>
            <a:pPr>
              <a:defRPr sz="4300" b="1">
                <a:latin typeface="+mn-lt"/>
                <a:ea typeface="+mn-ea"/>
                <a:cs typeface="+mn-cs"/>
                <a:sym typeface="Verdana"/>
              </a:defRPr>
            </a:pPr>
            <a:r>
              <a:t>10³ × 10 = 10⁴</a:t>
            </a:r>
          </a:p>
          <a:p>
            <a:pPr>
              <a:defRPr sz="3500" b="1">
                <a:latin typeface="+mn-lt"/>
                <a:ea typeface="+mn-ea"/>
                <a:cs typeface="+mn-cs"/>
                <a:sym typeface="Verdana"/>
              </a:defRPr>
            </a:pPr>
            <a:endParaRPr/>
          </a:p>
          <a:p>
            <a:pPr>
              <a:defRPr sz="4200" b="1">
                <a:latin typeface="+mn-lt"/>
                <a:ea typeface="+mn-ea"/>
                <a:cs typeface="+mn-cs"/>
                <a:sym typeface="Verdana"/>
              </a:defRPr>
            </a:pPr>
            <a:r>
              <a:t>1000 × 100 = 100,000</a:t>
            </a:r>
          </a:p>
          <a:p>
            <a:pPr>
              <a:defRPr sz="4300" b="1">
                <a:latin typeface="+mn-lt"/>
                <a:ea typeface="+mn-ea"/>
                <a:cs typeface="+mn-cs"/>
                <a:sym typeface="Verdana"/>
              </a:defRPr>
            </a:pPr>
            <a:r>
              <a:t>10³ × 10² = 10⁵</a:t>
            </a: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298" name="Rectangle"/>
          <p:cNvSpPr/>
          <p:nvPr/>
        </p:nvSpPr>
        <p:spPr>
          <a:xfrm>
            <a:off x="1562816" y="4123266"/>
            <a:ext cx="7000656" cy="739417"/>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TextBox 8"/>
          <p:cNvSpPr txBox="1"/>
          <p:nvPr/>
        </p:nvSpPr>
        <p:spPr>
          <a:xfrm>
            <a:off x="1562816" y="1474048"/>
            <a:ext cx="7000656" cy="4371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600" b="1">
                <a:latin typeface="+mn-lt"/>
                <a:ea typeface="+mn-ea"/>
                <a:cs typeface="+mn-cs"/>
                <a:sym typeface="Verdana"/>
              </a:defRPr>
            </a:pPr>
            <a:r>
              <a:rPr dirty="0"/>
              <a:t>1000 × 10 = 10,000</a:t>
            </a:r>
          </a:p>
          <a:p>
            <a:pPr>
              <a:defRPr sz="4300" b="1">
                <a:latin typeface="+mn-lt"/>
                <a:ea typeface="+mn-ea"/>
                <a:cs typeface="+mn-cs"/>
                <a:sym typeface="Verdana"/>
              </a:defRPr>
            </a:pPr>
            <a:r>
              <a:rPr dirty="0"/>
              <a:t>10³ × 10 = 10⁴</a:t>
            </a:r>
          </a:p>
          <a:p>
            <a:pPr>
              <a:defRPr sz="3500" b="1">
                <a:latin typeface="+mn-lt"/>
                <a:ea typeface="+mn-ea"/>
                <a:cs typeface="+mn-cs"/>
                <a:sym typeface="Verdana"/>
              </a:defRPr>
            </a:pPr>
            <a:endParaRPr dirty="0"/>
          </a:p>
          <a:p>
            <a:pPr>
              <a:defRPr sz="4200" b="1">
                <a:latin typeface="+mn-lt"/>
                <a:ea typeface="+mn-ea"/>
                <a:cs typeface="+mn-cs"/>
                <a:sym typeface="Verdana"/>
              </a:defRPr>
            </a:pPr>
            <a:r>
              <a:rPr dirty="0"/>
              <a:t>1000 × 100 = 100,000</a:t>
            </a:r>
          </a:p>
          <a:p>
            <a:pPr>
              <a:defRPr sz="4300" b="1">
                <a:latin typeface="+mn-lt"/>
                <a:ea typeface="+mn-ea"/>
                <a:cs typeface="+mn-cs"/>
                <a:sym typeface="Verdana"/>
              </a:defRPr>
            </a:pPr>
            <a:r>
              <a:rPr dirty="0"/>
              <a:t>10³ × 10² = 10⁵</a:t>
            </a:r>
            <a:endParaRPr dirty="0">
              <a:solidFill>
                <a:srgbClr val="222222"/>
              </a:solidFill>
            </a:endParaRPr>
          </a:p>
          <a:p>
            <a:pPr>
              <a:defRPr sz="3500" b="1">
                <a:latin typeface="+mn-lt"/>
                <a:ea typeface="+mn-ea"/>
                <a:cs typeface="+mn-cs"/>
                <a:sym typeface="Verdana"/>
              </a:defRPr>
            </a:pPr>
            <a:endParaRPr dirty="0">
              <a:solidFill>
                <a:srgbClr val="222222"/>
              </a:solidFill>
            </a:endParaRP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TextBox 8"/>
          <p:cNvSpPr txBox="1"/>
          <p:nvPr/>
        </p:nvSpPr>
        <p:spPr>
          <a:xfrm>
            <a:off x="1562816" y="1474048"/>
            <a:ext cx="7000656" cy="51084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10⁴ × 10 = 10⁵</a:t>
            </a:r>
          </a:p>
          <a:p>
            <a:pPr>
              <a:defRPr sz="4200" b="1">
                <a:latin typeface="+mn-lt"/>
                <a:ea typeface="+mn-ea"/>
                <a:cs typeface="+mn-cs"/>
                <a:sym typeface="Verdana"/>
              </a:defRPr>
            </a:pPr>
            <a:endParaRPr/>
          </a:p>
          <a:p>
            <a:pPr>
              <a:defRPr sz="4300" b="1">
                <a:latin typeface="+mn-lt"/>
                <a:ea typeface="+mn-ea"/>
                <a:cs typeface="+mn-cs"/>
                <a:sym typeface="Verdana"/>
              </a:defRPr>
            </a:pPr>
            <a:r>
              <a:t>10³ × 10³ = 10⁶</a:t>
            </a:r>
          </a:p>
          <a:p>
            <a:pPr>
              <a:defRPr sz="4300" b="1">
                <a:latin typeface="+mn-lt"/>
                <a:ea typeface="+mn-ea"/>
                <a:cs typeface="+mn-cs"/>
                <a:sym typeface="Verdana"/>
              </a:defRPr>
            </a:pPr>
            <a:endParaRPr/>
          </a:p>
          <a:p>
            <a:pPr>
              <a:defRPr sz="4300" b="1">
                <a:latin typeface="+mn-lt"/>
                <a:ea typeface="+mn-ea"/>
                <a:cs typeface="+mn-cs"/>
                <a:sym typeface="Verdana"/>
              </a:defRPr>
            </a:pPr>
            <a:r>
              <a:t>10</a:t>
            </a:r>
            <a:r>
              <a:rPr baseline="31999"/>
              <a:t>50 </a:t>
            </a:r>
            <a:r>
              <a:t>× 10</a:t>
            </a:r>
            <a:r>
              <a:rPr baseline="31999"/>
              <a:t>5 </a:t>
            </a:r>
            <a:r>
              <a:t>= 10</a:t>
            </a:r>
            <a:r>
              <a:rPr baseline="31999"/>
              <a:t>55</a:t>
            </a: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03" name="Rectangle"/>
          <p:cNvSpPr/>
          <p:nvPr/>
        </p:nvSpPr>
        <p:spPr>
          <a:xfrm>
            <a:off x="5250943" y="1535046"/>
            <a:ext cx="1536576" cy="3327637"/>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Box 8"/>
          <p:cNvSpPr txBox="1"/>
          <p:nvPr/>
        </p:nvSpPr>
        <p:spPr>
          <a:xfrm>
            <a:off x="1562816" y="1474048"/>
            <a:ext cx="7000656" cy="51084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10⁴ × 10 = 10⁵</a:t>
            </a:r>
          </a:p>
          <a:p>
            <a:pPr>
              <a:defRPr sz="4200" b="1">
                <a:latin typeface="+mn-lt"/>
                <a:ea typeface="+mn-ea"/>
                <a:cs typeface="+mn-cs"/>
                <a:sym typeface="Verdana"/>
              </a:defRPr>
            </a:pPr>
            <a:endParaRPr/>
          </a:p>
          <a:p>
            <a:pPr>
              <a:defRPr sz="4300" b="1">
                <a:latin typeface="+mn-lt"/>
                <a:ea typeface="+mn-ea"/>
                <a:cs typeface="+mn-cs"/>
                <a:sym typeface="Verdana"/>
              </a:defRPr>
            </a:pPr>
            <a:r>
              <a:t>10³ × 10³ = 10⁶</a:t>
            </a:r>
          </a:p>
          <a:p>
            <a:pPr>
              <a:defRPr sz="4300" b="1">
                <a:latin typeface="+mn-lt"/>
                <a:ea typeface="+mn-ea"/>
                <a:cs typeface="+mn-cs"/>
                <a:sym typeface="Verdana"/>
              </a:defRPr>
            </a:pPr>
            <a:endParaRPr/>
          </a:p>
          <a:p>
            <a:pPr>
              <a:defRPr sz="4300" b="1">
                <a:latin typeface="+mn-lt"/>
                <a:ea typeface="+mn-ea"/>
                <a:cs typeface="+mn-cs"/>
                <a:sym typeface="Verdana"/>
              </a:defRPr>
            </a:pPr>
            <a:r>
              <a:t>10</a:t>
            </a:r>
            <a:r>
              <a:rPr baseline="31999"/>
              <a:t>50 </a:t>
            </a:r>
            <a:r>
              <a:t>× 10</a:t>
            </a:r>
            <a:r>
              <a:rPr baseline="31999"/>
              <a:t>5 </a:t>
            </a:r>
            <a:r>
              <a:t>= 10</a:t>
            </a:r>
            <a:r>
              <a:rPr baseline="31999"/>
              <a:t>55</a:t>
            </a: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06" name="Rectangle"/>
          <p:cNvSpPr/>
          <p:nvPr/>
        </p:nvSpPr>
        <p:spPr>
          <a:xfrm>
            <a:off x="5478782" y="2519097"/>
            <a:ext cx="1308737" cy="2343586"/>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TextBox 8"/>
          <p:cNvSpPr txBox="1"/>
          <p:nvPr/>
        </p:nvSpPr>
        <p:spPr>
          <a:xfrm>
            <a:off x="1562816" y="1474048"/>
            <a:ext cx="7000656" cy="51084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10⁴ × 10 = 10⁵</a:t>
            </a:r>
          </a:p>
          <a:p>
            <a:pPr>
              <a:defRPr sz="4200" b="1">
                <a:latin typeface="+mn-lt"/>
                <a:ea typeface="+mn-ea"/>
                <a:cs typeface="+mn-cs"/>
                <a:sym typeface="Verdana"/>
              </a:defRPr>
            </a:pPr>
            <a:endParaRPr/>
          </a:p>
          <a:p>
            <a:pPr>
              <a:defRPr sz="4300" b="1">
                <a:latin typeface="+mn-lt"/>
                <a:ea typeface="+mn-ea"/>
                <a:cs typeface="+mn-cs"/>
                <a:sym typeface="Verdana"/>
              </a:defRPr>
            </a:pPr>
            <a:r>
              <a:t>10³ × 10³ = 10⁶</a:t>
            </a:r>
          </a:p>
          <a:p>
            <a:pPr>
              <a:defRPr sz="4300" b="1">
                <a:latin typeface="+mn-lt"/>
                <a:ea typeface="+mn-ea"/>
                <a:cs typeface="+mn-cs"/>
                <a:sym typeface="Verdana"/>
              </a:defRPr>
            </a:pPr>
            <a:endParaRPr/>
          </a:p>
          <a:p>
            <a:pPr>
              <a:defRPr sz="4300" b="1">
                <a:latin typeface="+mn-lt"/>
                <a:ea typeface="+mn-ea"/>
                <a:cs typeface="+mn-cs"/>
                <a:sym typeface="Verdana"/>
              </a:defRPr>
            </a:pPr>
            <a:r>
              <a:t>10</a:t>
            </a:r>
            <a:r>
              <a:rPr baseline="31999"/>
              <a:t>50 </a:t>
            </a:r>
            <a:r>
              <a:t>× 10</a:t>
            </a:r>
            <a:r>
              <a:rPr baseline="31999"/>
              <a:t>5 </a:t>
            </a:r>
            <a:r>
              <a:t>= 10</a:t>
            </a:r>
            <a:r>
              <a:rPr baseline="31999"/>
              <a:t>55</a:t>
            </a: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09" name="Rectangle"/>
          <p:cNvSpPr/>
          <p:nvPr/>
        </p:nvSpPr>
        <p:spPr>
          <a:xfrm>
            <a:off x="5478782" y="4123266"/>
            <a:ext cx="1308737" cy="739417"/>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Box 8"/>
          <p:cNvSpPr txBox="1"/>
          <p:nvPr/>
        </p:nvSpPr>
        <p:spPr>
          <a:xfrm>
            <a:off x="1562816" y="1474048"/>
            <a:ext cx="7000656" cy="51084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10⁴ × 10 = 10⁵</a:t>
            </a:r>
          </a:p>
          <a:p>
            <a:pPr>
              <a:defRPr sz="4200" b="1">
                <a:latin typeface="+mn-lt"/>
                <a:ea typeface="+mn-ea"/>
                <a:cs typeface="+mn-cs"/>
                <a:sym typeface="Verdana"/>
              </a:defRPr>
            </a:pPr>
            <a:endParaRPr/>
          </a:p>
          <a:p>
            <a:pPr>
              <a:defRPr sz="4300" b="1">
                <a:latin typeface="+mn-lt"/>
                <a:ea typeface="+mn-ea"/>
                <a:cs typeface="+mn-cs"/>
                <a:sym typeface="Verdana"/>
              </a:defRPr>
            </a:pPr>
            <a:r>
              <a:t>10³ × 10³ = 10⁶</a:t>
            </a:r>
          </a:p>
          <a:p>
            <a:pPr>
              <a:defRPr sz="4300" b="1">
                <a:latin typeface="+mn-lt"/>
                <a:ea typeface="+mn-ea"/>
                <a:cs typeface="+mn-cs"/>
                <a:sym typeface="Verdana"/>
              </a:defRPr>
            </a:pPr>
            <a:endParaRPr/>
          </a:p>
          <a:p>
            <a:pPr>
              <a:defRPr sz="4300" b="1">
                <a:latin typeface="+mn-lt"/>
                <a:ea typeface="+mn-ea"/>
                <a:cs typeface="+mn-cs"/>
                <a:sym typeface="Verdana"/>
              </a:defRPr>
            </a:pPr>
            <a:r>
              <a:t>10</a:t>
            </a:r>
            <a:r>
              <a:rPr baseline="31999"/>
              <a:t>50 </a:t>
            </a:r>
            <a:r>
              <a:t>× 10</a:t>
            </a:r>
            <a:r>
              <a:rPr baseline="31999"/>
              <a:t>5 </a:t>
            </a:r>
            <a:r>
              <a:t>= 10</a:t>
            </a:r>
            <a:r>
              <a:rPr baseline="31999"/>
              <a:t>55</a:t>
            </a: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3" name="egg-2048476_1920.jpg" descr="egg-2048476_1920.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352229" y="415409"/>
            <a:ext cx="7320757" cy="537431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997"/>
                </a:lnTo>
                <a:lnTo>
                  <a:pt x="2642" y="21600"/>
                </a:lnTo>
                <a:lnTo>
                  <a:pt x="21600" y="21600"/>
                </a:lnTo>
                <a:lnTo>
                  <a:pt x="21600" y="3598"/>
                </a:lnTo>
                <a:lnTo>
                  <a:pt x="18956" y="0"/>
                </a:lnTo>
                <a:lnTo>
                  <a:pt x="0" y="0"/>
                </a:lnTo>
                <a:close/>
              </a:path>
            </a:pathLst>
          </a:custGeom>
          <a:ln w="12700">
            <a:miter lim="400000"/>
          </a:ln>
          <a:effectLst>
            <a:outerShdw blurRad="292100" dist="139700" dir="2700000" rotWithShape="0">
              <a:srgbClr val="333333">
                <a:alpha val="64999"/>
              </a:srgbClr>
            </a:outerShdw>
          </a:effectLst>
        </p:spPr>
      </p:pic>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36991" y="4409725"/>
            <a:ext cx="764817" cy="764817"/>
          </a:xfrm>
          <a:prstGeom prst="rect">
            <a:avLst/>
          </a:prstGeom>
          <a:ln w="12700">
            <a:miter lim="400000"/>
          </a:ln>
        </p:spPr>
      </p:pic>
      <p:pic>
        <p:nvPicPr>
          <p:cNvPr id="316" name="Image" descr="Imag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0" y="670983"/>
            <a:ext cx="9144000" cy="5143501"/>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 name="meises-656463_1920.jpg" descr="meises-656463_1920.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150933" y="1001756"/>
            <a:ext cx="5723335" cy="42016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997"/>
                </a:lnTo>
                <a:lnTo>
                  <a:pt x="2642" y="21600"/>
                </a:lnTo>
                <a:lnTo>
                  <a:pt x="21600" y="21600"/>
                </a:lnTo>
                <a:lnTo>
                  <a:pt x="21600" y="3599"/>
                </a:lnTo>
                <a:lnTo>
                  <a:pt x="18956" y="0"/>
                </a:lnTo>
                <a:lnTo>
                  <a:pt x="0" y="0"/>
                </a:lnTo>
                <a:close/>
              </a:path>
            </a:pathLst>
          </a:custGeom>
          <a:ln w="12700">
            <a:miter lim="400000"/>
          </a:ln>
          <a:effectLst>
            <a:outerShdw blurRad="292100" dist="139700" dir="2700000" rotWithShape="0">
              <a:srgbClr val="333333">
                <a:alpha val="64999"/>
              </a:srgbClr>
            </a:outerShdw>
          </a:effectLst>
        </p:spPr>
      </p:pic>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0"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1700672" y="767567"/>
            <a:ext cx="6216651" cy="4433913"/>
          </a:xfrm>
          <a:custGeom>
            <a:avLst/>
            <a:gdLst/>
            <a:ahLst/>
            <a:cxnLst>
              <a:cxn ang="0">
                <a:pos x="wd2" y="hd2"/>
              </a:cxn>
              <a:cxn ang="5400000">
                <a:pos x="wd2" y="hd2"/>
              </a:cxn>
              <a:cxn ang="10800000">
                <a:pos x="wd2" y="hd2"/>
              </a:cxn>
              <a:cxn ang="16200000">
                <a:pos x="wd2" y="hd2"/>
              </a:cxn>
            </a:cxnLst>
            <a:rect l="0" t="0" r="r" b="b"/>
            <a:pathLst>
              <a:path w="21600" h="21599" extrusionOk="0">
                <a:moveTo>
                  <a:pt x="12052" y="1"/>
                </a:moveTo>
                <a:cubicBezTo>
                  <a:pt x="11978" y="2"/>
                  <a:pt x="11901" y="18"/>
                  <a:pt x="11880" y="47"/>
                </a:cubicBezTo>
                <a:cubicBezTo>
                  <a:pt x="11855" y="81"/>
                  <a:pt x="11624" y="94"/>
                  <a:pt x="11069" y="91"/>
                </a:cubicBezTo>
                <a:cubicBezTo>
                  <a:pt x="10326" y="88"/>
                  <a:pt x="10292" y="91"/>
                  <a:pt x="10277" y="167"/>
                </a:cubicBezTo>
                <a:cubicBezTo>
                  <a:pt x="10268" y="219"/>
                  <a:pt x="10237" y="246"/>
                  <a:pt x="10188" y="246"/>
                </a:cubicBezTo>
                <a:cubicBezTo>
                  <a:pt x="10147" y="246"/>
                  <a:pt x="10105" y="266"/>
                  <a:pt x="10095" y="289"/>
                </a:cubicBezTo>
                <a:cubicBezTo>
                  <a:pt x="10085" y="311"/>
                  <a:pt x="10039" y="329"/>
                  <a:pt x="9992" y="329"/>
                </a:cubicBezTo>
                <a:cubicBezTo>
                  <a:pt x="9945" y="329"/>
                  <a:pt x="9900" y="311"/>
                  <a:pt x="9890" y="289"/>
                </a:cubicBezTo>
                <a:cubicBezTo>
                  <a:pt x="9855" y="209"/>
                  <a:pt x="9716" y="246"/>
                  <a:pt x="9632" y="358"/>
                </a:cubicBezTo>
                <a:lnTo>
                  <a:pt x="9549" y="470"/>
                </a:lnTo>
                <a:lnTo>
                  <a:pt x="9533" y="379"/>
                </a:lnTo>
                <a:cubicBezTo>
                  <a:pt x="9513" y="271"/>
                  <a:pt x="9468" y="256"/>
                  <a:pt x="9473" y="360"/>
                </a:cubicBezTo>
                <a:cubicBezTo>
                  <a:pt x="9477" y="420"/>
                  <a:pt x="9448" y="435"/>
                  <a:pt x="9307" y="445"/>
                </a:cubicBezTo>
                <a:cubicBezTo>
                  <a:pt x="9185" y="454"/>
                  <a:pt x="9120" y="481"/>
                  <a:pt x="9079" y="538"/>
                </a:cubicBezTo>
                <a:cubicBezTo>
                  <a:pt x="9048" y="582"/>
                  <a:pt x="8984" y="617"/>
                  <a:pt x="8937" y="617"/>
                </a:cubicBezTo>
                <a:cubicBezTo>
                  <a:pt x="8889" y="617"/>
                  <a:pt x="8845" y="644"/>
                  <a:pt x="8835" y="679"/>
                </a:cubicBezTo>
                <a:cubicBezTo>
                  <a:pt x="8822" y="725"/>
                  <a:pt x="8771" y="741"/>
                  <a:pt x="8628" y="741"/>
                </a:cubicBezTo>
                <a:cubicBezTo>
                  <a:pt x="8473" y="741"/>
                  <a:pt x="8431" y="755"/>
                  <a:pt x="8408" y="816"/>
                </a:cubicBezTo>
                <a:cubicBezTo>
                  <a:pt x="8382" y="882"/>
                  <a:pt x="8350" y="891"/>
                  <a:pt x="8130" y="874"/>
                </a:cubicBezTo>
                <a:cubicBezTo>
                  <a:pt x="7911" y="858"/>
                  <a:pt x="7870" y="865"/>
                  <a:pt x="7792" y="942"/>
                </a:cubicBezTo>
                <a:cubicBezTo>
                  <a:pt x="7731" y="1003"/>
                  <a:pt x="7660" y="1031"/>
                  <a:pt x="7557" y="1031"/>
                </a:cubicBezTo>
                <a:cubicBezTo>
                  <a:pt x="7475" y="1031"/>
                  <a:pt x="7401" y="1049"/>
                  <a:pt x="7391" y="1072"/>
                </a:cubicBezTo>
                <a:cubicBezTo>
                  <a:pt x="7381" y="1094"/>
                  <a:pt x="7345" y="1112"/>
                  <a:pt x="7311" y="1112"/>
                </a:cubicBezTo>
                <a:cubicBezTo>
                  <a:pt x="7277" y="1112"/>
                  <a:pt x="7205" y="1161"/>
                  <a:pt x="7151" y="1218"/>
                </a:cubicBezTo>
                <a:cubicBezTo>
                  <a:pt x="7097" y="1276"/>
                  <a:pt x="7039" y="1311"/>
                  <a:pt x="7022" y="1296"/>
                </a:cubicBezTo>
                <a:cubicBezTo>
                  <a:pt x="7004" y="1281"/>
                  <a:pt x="6970" y="1308"/>
                  <a:pt x="6946" y="1356"/>
                </a:cubicBezTo>
                <a:cubicBezTo>
                  <a:pt x="6916" y="1415"/>
                  <a:pt x="6872" y="1443"/>
                  <a:pt x="6804" y="1443"/>
                </a:cubicBezTo>
                <a:cubicBezTo>
                  <a:pt x="6749" y="1443"/>
                  <a:pt x="6696" y="1458"/>
                  <a:pt x="6688" y="1478"/>
                </a:cubicBezTo>
                <a:cubicBezTo>
                  <a:pt x="6679" y="1497"/>
                  <a:pt x="6554" y="1535"/>
                  <a:pt x="6408" y="1563"/>
                </a:cubicBezTo>
                <a:cubicBezTo>
                  <a:pt x="6262" y="1591"/>
                  <a:pt x="6142" y="1622"/>
                  <a:pt x="6142" y="1632"/>
                </a:cubicBezTo>
                <a:cubicBezTo>
                  <a:pt x="6142" y="1642"/>
                  <a:pt x="7369" y="1646"/>
                  <a:pt x="8868" y="1640"/>
                </a:cubicBezTo>
                <a:cubicBezTo>
                  <a:pt x="10887" y="1631"/>
                  <a:pt x="11624" y="1641"/>
                  <a:pt x="11711" y="1677"/>
                </a:cubicBezTo>
                <a:cubicBezTo>
                  <a:pt x="12025" y="1805"/>
                  <a:pt x="12566" y="1961"/>
                  <a:pt x="12591" y="1930"/>
                </a:cubicBezTo>
                <a:cubicBezTo>
                  <a:pt x="12630" y="1881"/>
                  <a:pt x="12806" y="1887"/>
                  <a:pt x="12828" y="1938"/>
                </a:cubicBezTo>
                <a:cubicBezTo>
                  <a:pt x="12839" y="1960"/>
                  <a:pt x="12822" y="1992"/>
                  <a:pt x="12793" y="2009"/>
                </a:cubicBezTo>
                <a:cubicBezTo>
                  <a:pt x="12756" y="2030"/>
                  <a:pt x="12790" y="2048"/>
                  <a:pt x="12902" y="2067"/>
                </a:cubicBezTo>
                <a:cubicBezTo>
                  <a:pt x="13087" y="2099"/>
                  <a:pt x="13334" y="2163"/>
                  <a:pt x="13504" y="2222"/>
                </a:cubicBezTo>
                <a:cubicBezTo>
                  <a:pt x="13569" y="2244"/>
                  <a:pt x="13741" y="2292"/>
                  <a:pt x="13886" y="2328"/>
                </a:cubicBezTo>
                <a:cubicBezTo>
                  <a:pt x="14032" y="2364"/>
                  <a:pt x="14196" y="2412"/>
                  <a:pt x="14253" y="2435"/>
                </a:cubicBezTo>
                <a:cubicBezTo>
                  <a:pt x="14309" y="2457"/>
                  <a:pt x="14442" y="2492"/>
                  <a:pt x="14547" y="2512"/>
                </a:cubicBezTo>
                <a:cubicBezTo>
                  <a:pt x="14652" y="2532"/>
                  <a:pt x="14805" y="2569"/>
                  <a:pt x="14886" y="2595"/>
                </a:cubicBezTo>
                <a:cubicBezTo>
                  <a:pt x="14967" y="2621"/>
                  <a:pt x="15148" y="2678"/>
                  <a:pt x="15290" y="2723"/>
                </a:cubicBezTo>
                <a:cubicBezTo>
                  <a:pt x="15431" y="2767"/>
                  <a:pt x="15603" y="2816"/>
                  <a:pt x="15672" y="2829"/>
                </a:cubicBezTo>
                <a:cubicBezTo>
                  <a:pt x="15741" y="2842"/>
                  <a:pt x="15847" y="2867"/>
                  <a:pt x="15908" y="2885"/>
                </a:cubicBezTo>
                <a:cubicBezTo>
                  <a:pt x="15969" y="2903"/>
                  <a:pt x="16044" y="2908"/>
                  <a:pt x="16076" y="2897"/>
                </a:cubicBezTo>
                <a:cubicBezTo>
                  <a:pt x="16108" y="2885"/>
                  <a:pt x="16156" y="2891"/>
                  <a:pt x="16185" y="2908"/>
                </a:cubicBezTo>
                <a:cubicBezTo>
                  <a:pt x="16213" y="2926"/>
                  <a:pt x="16249" y="2936"/>
                  <a:pt x="16263" y="2931"/>
                </a:cubicBezTo>
                <a:cubicBezTo>
                  <a:pt x="16278" y="2927"/>
                  <a:pt x="16311" y="2936"/>
                  <a:pt x="16337" y="2953"/>
                </a:cubicBezTo>
                <a:cubicBezTo>
                  <a:pt x="16362" y="2969"/>
                  <a:pt x="16499" y="2986"/>
                  <a:pt x="16640" y="2991"/>
                </a:cubicBezTo>
                <a:cubicBezTo>
                  <a:pt x="16781" y="2997"/>
                  <a:pt x="16909" y="3014"/>
                  <a:pt x="16925" y="3028"/>
                </a:cubicBezTo>
                <a:cubicBezTo>
                  <a:pt x="16965" y="3063"/>
                  <a:pt x="16954" y="3260"/>
                  <a:pt x="16910" y="3283"/>
                </a:cubicBezTo>
                <a:cubicBezTo>
                  <a:pt x="16892" y="3293"/>
                  <a:pt x="16666" y="3247"/>
                  <a:pt x="16410" y="3179"/>
                </a:cubicBezTo>
                <a:cubicBezTo>
                  <a:pt x="16153" y="3111"/>
                  <a:pt x="15513" y="2950"/>
                  <a:pt x="14988" y="2823"/>
                </a:cubicBezTo>
                <a:cubicBezTo>
                  <a:pt x="14463" y="2696"/>
                  <a:pt x="13544" y="2465"/>
                  <a:pt x="12946" y="2309"/>
                </a:cubicBezTo>
                <a:cubicBezTo>
                  <a:pt x="12348" y="2152"/>
                  <a:pt x="11733" y="1993"/>
                  <a:pt x="11579" y="1955"/>
                </a:cubicBezTo>
                <a:cubicBezTo>
                  <a:pt x="11332" y="1895"/>
                  <a:pt x="11103" y="1890"/>
                  <a:pt x="9595" y="1913"/>
                </a:cubicBezTo>
                <a:cubicBezTo>
                  <a:pt x="8657" y="1926"/>
                  <a:pt x="7292" y="1940"/>
                  <a:pt x="6560" y="1942"/>
                </a:cubicBezTo>
                <a:lnTo>
                  <a:pt x="5229" y="1943"/>
                </a:lnTo>
                <a:lnTo>
                  <a:pt x="5186" y="2036"/>
                </a:lnTo>
                <a:cubicBezTo>
                  <a:pt x="5163" y="2087"/>
                  <a:pt x="5107" y="2248"/>
                  <a:pt x="5064" y="2394"/>
                </a:cubicBezTo>
                <a:cubicBezTo>
                  <a:pt x="4994" y="2627"/>
                  <a:pt x="4983" y="2713"/>
                  <a:pt x="4982" y="3111"/>
                </a:cubicBezTo>
                <a:cubicBezTo>
                  <a:pt x="4981" y="3624"/>
                  <a:pt x="5024" y="3841"/>
                  <a:pt x="5192" y="4173"/>
                </a:cubicBezTo>
                <a:cubicBezTo>
                  <a:pt x="5306" y="4399"/>
                  <a:pt x="5311" y="4485"/>
                  <a:pt x="5233" y="4787"/>
                </a:cubicBezTo>
                <a:cubicBezTo>
                  <a:pt x="5172" y="5024"/>
                  <a:pt x="5098" y="5468"/>
                  <a:pt x="5068" y="5775"/>
                </a:cubicBezTo>
                <a:cubicBezTo>
                  <a:pt x="5047" y="5985"/>
                  <a:pt x="5094" y="6373"/>
                  <a:pt x="5166" y="6589"/>
                </a:cubicBezTo>
                <a:cubicBezTo>
                  <a:pt x="5229" y="6781"/>
                  <a:pt x="5178" y="6886"/>
                  <a:pt x="4996" y="6941"/>
                </a:cubicBezTo>
                <a:cubicBezTo>
                  <a:pt x="4949" y="6955"/>
                  <a:pt x="4896" y="7027"/>
                  <a:pt x="4850" y="7140"/>
                </a:cubicBezTo>
                <a:cubicBezTo>
                  <a:pt x="4744" y="7399"/>
                  <a:pt x="4728" y="8000"/>
                  <a:pt x="4818" y="8335"/>
                </a:cubicBezTo>
                <a:cubicBezTo>
                  <a:pt x="4886" y="8589"/>
                  <a:pt x="5074" y="8862"/>
                  <a:pt x="5252" y="8967"/>
                </a:cubicBezTo>
                <a:cubicBezTo>
                  <a:pt x="5399" y="9053"/>
                  <a:pt x="5428" y="9181"/>
                  <a:pt x="5361" y="9468"/>
                </a:cubicBezTo>
                <a:cubicBezTo>
                  <a:pt x="5320" y="9647"/>
                  <a:pt x="5306" y="9831"/>
                  <a:pt x="5306" y="10202"/>
                </a:cubicBezTo>
                <a:cubicBezTo>
                  <a:pt x="5307" y="10960"/>
                  <a:pt x="5410" y="11388"/>
                  <a:pt x="5736" y="11995"/>
                </a:cubicBezTo>
                <a:cubicBezTo>
                  <a:pt x="5906" y="12310"/>
                  <a:pt x="5912" y="12328"/>
                  <a:pt x="5869" y="12420"/>
                </a:cubicBezTo>
                <a:cubicBezTo>
                  <a:pt x="5833" y="12496"/>
                  <a:pt x="5772" y="12532"/>
                  <a:pt x="5574" y="12586"/>
                </a:cubicBezTo>
                <a:cubicBezTo>
                  <a:pt x="5436" y="12624"/>
                  <a:pt x="5283" y="12654"/>
                  <a:pt x="5233" y="12654"/>
                </a:cubicBezTo>
                <a:cubicBezTo>
                  <a:pt x="5126" y="12654"/>
                  <a:pt x="5062" y="12736"/>
                  <a:pt x="4905" y="13077"/>
                </a:cubicBezTo>
                <a:cubicBezTo>
                  <a:pt x="4619" y="13697"/>
                  <a:pt x="4569" y="14556"/>
                  <a:pt x="4782" y="15144"/>
                </a:cubicBezTo>
                <a:cubicBezTo>
                  <a:pt x="4842" y="15307"/>
                  <a:pt x="4857" y="15409"/>
                  <a:pt x="4854" y="15596"/>
                </a:cubicBezTo>
                <a:cubicBezTo>
                  <a:pt x="4849" y="15859"/>
                  <a:pt x="4903" y="15990"/>
                  <a:pt x="5094" y="16188"/>
                </a:cubicBezTo>
                <a:cubicBezTo>
                  <a:pt x="5143" y="16238"/>
                  <a:pt x="5206" y="16332"/>
                  <a:pt x="5236" y="16395"/>
                </a:cubicBezTo>
                <a:cubicBezTo>
                  <a:pt x="5292" y="16514"/>
                  <a:pt x="5310" y="16795"/>
                  <a:pt x="5263" y="16835"/>
                </a:cubicBezTo>
                <a:cubicBezTo>
                  <a:pt x="5211" y="16881"/>
                  <a:pt x="5270" y="17028"/>
                  <a:pt x="5411" y="17207"/>
                </a:cubicBezTo>
                <a:cubicBezTo>
                  <a:pt x="5536" y="17364"/>
                  <a:pt x="5577" y="17391"/>
                  <a:pt x="5738" y="17419"/>
                </a:cubicBezTo>
                <a:cubicBezTo>
                  <a:pt x="5839" y="17437"/>
                  <a:pt x="5937" y="17447"/>
                  <a:pt x="5956" y="17442"/>
                </a:cubicBezTo>
                <a:cubicBezTo>
                  <a:pt x="5974" y="17438"/>
                  <a:pt x="6017" y="17483"/>
                  <a:pt x="6051" y="17543"/>
                </a:cubicBezTo>
                <a:cubicBezTo>
                  <a:pt x="6085" y="17603"/>
                  <a:pt x="6113" y="17639"/>
                  <a:pt x="6113" y="17622"/>
                </a:cubicBezTo>
                <a:cubicBezTo>
                  <a:pt x="6113" y="17605"/>
                  <a:pt x="6133" y="17613"/>
                  <a:pt x="6157" y="17642"/>
                </a:cubicBezTo>
                <a:cubicBezTo>
                  <a:pt x="6181" y="17670"/>
                  <a:pt x="6201" y="17729"/>
                  <a:pt x="6201" y="17771"/>
                </a:cubicBezTo>
                <a:cubicBezTo>
                  <a:pt x="6201" y="17814"/>
                  <a:pt x="6211" y="17848"/>
                  <a:pt x="6225" y="17848"/>
                </a:cubicBezTo>
                <a:cubicBezTo>
                  <a:pt x="6238" y="17848"/>
                  <a:pt x="6307" y="17959"/>
                  <a:pt x="6376" y="18094"/>
                </a:cubicBezTo>
                <a:cubicBezTo>
                  <a:pt x="6446" y="18229"/>
                  <a:pt x="6520" y="18348"/>
                  <a:pt x="6540" y="18359"/>
                </a:cubicBezTo>
                <a:cubicBezTo>
                  <a:pt x="6561" y="18370"/>
                  <a:pt x="6587" y="18437"/>
                  <a:pt x="6598" y="18508"/>
                </a:cubicBezTo>
                <a:cubicBezTo>
                  <a:pt x="6611" y="18591"/>
                  <a:pt x="6642" y="18650"/>
                  <a:pt x="6688" y="18674"/>
                </a:cubicBezTo>
                <a:cubicBezTo>
                  <a:pt x="6727" y="18695"/>
                  <a:pt x="6760" y="18728"/>
                  <a:pt x="6760" y="18747"/>
                </a:cubicBezTo>
                <a:cubicBezTo>
                  <a:pt x="6760" y="18767"/>
                  <a:pt x="6792" y="18805"/>
                  <a:pt x="6833" y="18831"/>
                </a:cubicBezTo>
                <a:cubicBezTo>
                  <a:pt x="6873" y="18857"/>
                  <a:pt x="6921" y="18924"/>
                  <a:pt x="6936" y="18981"/>
                </a:cubicBezTo>
                <a:cubicBezTo>
                  <a:pt x="6952" y="19039"/>
                  <a:pt x="7010" y="19126"/>
                  <a:pt x="7067" y="19173"/>
                </a:cubicBezTo>
                <a:cubicBezTo>
                  <a:pt x="7124" y="19220"/>
                  <a:pt x="7171" y="19274"/>
                  <a:pt x="7171" y="19295"/>
                </a:cubicBezTo>
                <a:cubicBezTo>
                  <a:pt x="7171" y="19315"/>
                  <a:pt x="7190" y="19331"/>
                  <a:pt x="7213" y="19331"/>
                </a:cubicBezTo>
                <a:cubicBezTo>
                  <a:pt x="7237" y="19331"/>
                  <a:pt x="7267" y="19355"/>
                  <a:pt x="7280" y="19383"/>
                </a:cubicBezTo>
                <a:cubicBezTo>
                  <a:pt x="7311" y="19452"/>
                  <a:pt x="7613" y="19767"/>
                  <a:pt x="7678" y="19799"/>
                </a:cubicBezTo>
                <a:cubicBezTo>
                  <a:pt x="7706" y="19813"/>
                  <a:pt x="7729" y="19849"/>
                  <a:pt x="7729" y="19878"/>
                </a:cubicBezTo>
                <a:cubicBezTo>
                  <a:pt x="7729" y="19908"/>
                  <a:pt x="7769" y="19966"/>
                  <a:pt x="7817" y="20006"/>
                </a:cubicBezTo>
                <a:cubicBezTo>
                  <a:pt x="7866" y="20046"/>
                  <a:pt x="7906" y="20095"/>
                  <a:pt x="7906" y="20116"/>
                </a:cubicBezTo>
                <a:cubicBezTo>
                  <a:pt x="7906" y="20239"/>
                  <a:pt x="8392" y="20444"/>
                  <a:pt x="8686" y="20445"/>
                </a:cubicBezTo>
                <a:cubicBezTo>
                  <a:pt x="8890" y="20446"/>
                  <a:pt x="8999" y="20517"/>
                  <a:pt x="8925" y="20603"/>
                </a:cubicBezTo>
                <a:cubicBezTo>
                  <a:pt x="8889" y="20645"/>
                  <a:pt x="8868" y="20646"/>
                  <a:pt x="8820" y="20603"/>
                </a:cubicBezTo>
                <a:cubicBezTo>
                  <a:pt x="8768" y="20558"/>
                  <a:pt x="8754" y="20560"/>
                  <a:pt x="8719" y="20627"/>
                </a:cubicBezTo>
                <a:cubicBezTo>
                  <a:pt x="8696" y="20671"/>
                  <a:pt x="8664" y="20692"/>
                  <a:pt x="8643" y="20675"/>
                </a:cubicBezTo>
                <a:cubicBezTo>
                  <a:pt x="8624" y="20658"/>
                  <a:pt x="8589" y="20667"/>
                  <a:pt x="8566" y="20694"/>
                </a:cubicBezTo>
                <a:cubicBezTo>
                  <a:pt x="8510" y="20759"/>
                  <a:pt x="8416" y="20712"/>
                  <a:pt x="8459" y="20640"/>
                </a:cubicBezTo>
                <a:cubicBezTo>
                  <a:pt x="8482" y="20600"/>
                  <a:pt x="8451" y="20591"/>
                  <a:pt x="8322" y="20596"/>
                </a:cubicBezTo>
                <a:cubicBezTo>
                  <a:pt x="8230" y="20599"/>
                  <a:pt x="8043" y="20584"/>
                  <a:pt x="7906" y="20561"/>
                </a:cubicBezTo>
                <a:cubicBezTo>
                  <a:pt x="7768" y="20538"/>
                  <a:pt x="7603" y="20513"/>
                  <a:pt x="7539" y="20507"/>
                </a:cubicBezTo>
                <a:cubicBezTo>
                  <a:pt x="7450" y="20498"/>
                  <a:pt x="7421" y="20479"/>
                  <a:pt x="7424" y="20427"/>
                </a:cubicBezTo>
                <a:cubicBezTo>
                  <a:pt x="7427" y="20379"/>
                  <a:pt x="7413" y="20367"/>
                  <a:pt x="7373" y="20385"/>
                </a:cubicBezTo>
                <a:cubicBezTo>
                  <a:pt x="7337" y="20401"/>
                  <a:pt x="7312" y="20386"/>
                  <a:pt x="7300" y="20344"/>
                </a:cubicBezTo>
                <a:cubicBezTo>
                  <a:pt x="7273" y="20245"/>
                  <a:pt x="7230" y="20268"/>
                  <a:pt x="7230" y="20381"/>
                </a:cubicBezTo>
                <a:cubicBezTo>
                  <a:pt x="7230" y="20512"/>
                  <a:pt x="7194" y="20538"/>
                  <a:pt x="7092" y="20484"/>
                </a:cubicBezTo>
                <a:lnTo>
                  <a:pt x="7009" y="20439"/>
                </a:lnTo>
                <a:lnTo>
                  <a:pt x="7077" y="20360"/>
                </a:lnTo>
                <a:cubicBezTo>
                  <a:pt x="7161" y="20264"/>
                  <a:pt x="7138" y="20197"/>
                  <a:pt x="7019" y="20197"/>
                </a:cubicBezTo>
                <a:cubicBezTo>
                  <a:pt x="6913" y="20197"/>
                  <a:pt x="6448" y="20045"/>
                  <a:pt x="6365" y="19983"/>
                </a:cubicBezTo>
                <a:cubicBezTo>
                  <a:pt x="6309" y="19941"/>
                  <a:pt x="6309" y="19937"/>
                  <a:pt x="6363" y="19882"/>
                </a:cubicBezTo>
                <a:cubicBezTo>
                  <a:pt x="6414" y="19829"/>
                  <a:pt x="6414" y="19826"/>
                  <a:pt x="6365" y="19826"/>
                </a:cubicBezTo>
                <a:cubicBezTo>
                  <a:pt x="6336" y="19826"/>
                  <a:pt x="6280" y="19790"/>
                  <a:pt x="6238" y="19745"/>
                </a:cubicBezTo>
                <a:cubicBezTo>
                  <a:pt x="6197" y="19700"/>
                  <a:pt x="6132" y="19662"/>
                  <a:pt x="6094" y="19662"/>
                </a:cubicBezTo>
                <a:cubicBezTo>
                  <a:pt x="6055" y="19662"/>
                  <a:pt x="5993" y="19636"/>
                  <a:pt x="5957" y="19604"/>
                </a:cubicBezTo>
                <a:cubicBezTo>
                  <a:pt x="5921" y="19572"/>
                  <a:pt x="5845" y="19533"/>
                  <a:pt x="5789" y="19517"/>
                </a:cubicBezTo>
                <a:cubicBezTo>
                  <a:pt x="5732" y="19501"/>
                  <a:pt x="5630" y="19443"/>
                  <a:pt x="5561" y="19389"/>
                </a:cubicBezTo>
                <a:cubicBezTo>
                  <a:pt x="5493" y="19336"/>
                  <a:pt x="5435" y="19311"/>
                  <a:pt x="5433" y="19333"/>
                </a:cubicBezTo>
                <a:cubicBezTo>
                  <a:pt x="5431" y="19355"/>
                  <a:pt x="5428" y="19390"/>
                  <a:pt x="5426" y="19411"/>
                </a:cubicBezTo>
                <a:cubicBezTo>
                  <a:pt x="5419" y="19488"/>
                  <a:pt x="5379" y="19507"/>
                  <a:pt x="5334" y="19455"/>
                </a:cubicBezTo>
                <a:cubicBezTo>
                  <a:pt x="5308" y="19425"/>
                  <a:pt x="5294" y="19375"/>
                  <a:pt x="5303" y="19341"/>
                </a:cubicBezTo>
                <a:cubicBezTo>
                  <a:pt x="5327" y="19255"/>
                  <a:pt x="5293" y="19126"/>
                  <a:pt x="5247" y="19126"/>
                </a:cubicBezTo>
                <a:cubicBezTo>
                  <a:pt x="5226" y="19126"/>
                  <a:pt x="5200" y="19155"/>
                  <a:pt x="5190" y="19190"/>
                </a:cubicBezTo>
                <a:cubicBezTo>
                  <a:pt x="5161" y="19298"/>
                  <a:pt x="5120" y="19218"/>
                  <a:pt x="5123" y="19061"/>
                </a:cubicBezTo>
                <a:cubicBezTo>
                  <a:pt x="5125" y="18959"/>
                  <a:pt x="5110" y="18899"/>
                  <a:pt x="5075" y="18871"/>
                </a:cubicBezTo>
                <a:cubicBezTo>
                  <a:pt x="5042" y="18845"/>
                  <a:pt x="5029" y="18803"/>
                  <a:pt x="5040" y="18753"/>
                </a:cubicBezTo>
                <a:cubicBezTo>
                  <a:pt x="5051" y="18704"/>
                  <a:pt x="5034" y="18642"/>
                  <a:pt x="4990" y="18581"/>
                </a:cubicBezTo>
                <a:cubicBezTo>
                  <a:pt x="4953" y="18529"/>
                  <a:pt x="4921" y="18434"/>
                  <a:pt x="4919" y="18369"/>
                </a:cubicBezTo>
                <a:cubicBezTo>
                  <a:pt x="4916" y="18303"/>
                  <a:pt x="4892" y="18230"/>
                  <a:pt x="4866" y="18210"/>
                </a:cubicBezTo>
                <a:cubicBezTo>
                  <a:pt x="4840" y="18190"/>
                  <a:pt x="4819" y="18146"/>
                  <a:pt x="4819" y="18113"/>
                </a:cubicBezTo>
                <a:cubicBezTo>
                  <a:pt x="4819" y="18080"/>
                  <a:pt x="4795" y="18053"/>
                  <a:pt x="4764" y="18053"/>
                </a:cubicBezTo>
                <a:cubicBezTo>
                  <a:pt x="4685" y="18053"/>
                  <a:pt x="4621" y="17939"/>
                  <a:pt x="4682" y="17906"/>
                </a:cubicBezTo>
                <a:cubicBezTo>
                  <a:pt x="4734" y="17878"/>
                  <a:pt x="4724" y="17727"/>
                  <a:pt x="4666" y="17676"/>
                </a:cubicBezTo>
                <a:cubicBezTo>
                  <a:pt x="4646" y="17658"/>
                  <a:pt x="4627" y="17612"/>
                  <a:pt x="4625" y="17572"/>
                </a:cubicBezTo>
                <a:cubicBezTo>
                  <a:pt x="4617" y="17383"/>
                  <a:pt x="4612" y="17354"/>
                  <a:pt x="4578" y="17363"/>
                </a:cubicBezTo>
                <a:cubicBezTo>
                  <a:pt x="4528" y="17377"/>
                  <a:pt x="4498" y="16931"/>
                  <a:pt x="4517" y="16466"/>
                </a:cubicBezTo>
                <a:cubicBezTo>
                  <a:pt x="4526" y="16262"/>
                  <a:pt x="4532" y="16069"/>
                  <a:pt x="4533" y="16035"/>
                </a:cubicBezTo>
                <a:cubicBezTo>
                  <a:pt x="4533" y="16001"/>
                  <a:pt x="4551" y="15942"/>
                  <a:pt x="4574" y="15906"/>
                </a:cubicBezTo>
                <a:cubicBezTo>
                  <a:pt x="4599" y="15865"/>
                  <a:pt x="4612" y="15777"/>
                  <a:pt x="4606" y="15679"/>
                </a:cubicBezTo>
                <a:cubicBezTo>
                  <a:pt x="4594" y="15505"/>
                  <a:pt x="4630" y="15358"/>
                  <a:pt x="4675" y="15397"/>
                </a:cubicBezTo>
                <a:cubicBezTo>
                  <a:pt x="4715" y="15432"/>
                  <a:pt x="4709" y="15370"/>
                  <a:pt x="4664" y="15295"/>
                </a:cubicBezTo>
                <a:cubicBezTo>
                  <a:pt x="4550" y="15105"/>
                  <a:pt x="4471" y="14257"/>
                  <a:pt x="4533" y="13870"/>
                </a:cubicBezTo>
                <a:cubicBezTo>
                  <a:pt x="4581" y="13567"/>
                  <a:pt x="4609" y="13447"/>
                  <a:pt x="4668" y="13294"/>
                </a:cubicBezTo>
                <a:cubicBezTo>
                  <a:pt x="4703" y="13203"/>
                  <a:pt x="4731" y="13114"/>
                  <a:pt x="4731" y="13096"/>
                </a:cubicBezTo>
                <a:cubicBezTo>
                  <a:pt x="4731" y="13078"/>
                  <a:pt x="4784" y="12970"/>
                  <a:pt x="4848" y="12855"/>
                </a:cubicBezTo>
                <a:cubicBezTo>
                  <a:pt x="4913" y="12740"/>
                  <a:pt x="4967" y="12631"/>
                  <a:pt x="4967" y="12611"/>
                </a:cubicBezTo>
                <a:cubicBezTo>
                  <a:pt x="4967" y="12541"/>
                  <a:pt x="5158" y="12435"/>
                  <a:pt x="5275" y="12441"/>
                </a:cubicBezTo>
                <a:cubicBezTo>
                  <a:pt x="5339" y="12444"/>
                  <a:pt x="5428" y="12422"/>
                  <a:pt x="5470" y="12391"/>
                </a:cubicBezTo>
                <a:cubicBezTo>
                  <a:pt x="5513" y="12360"/>
                  <a:pt x="5580" y="12343"/>
                  <a:pt x="5621" y="12354"/>
                </a:cubicBezTo>
                <a:cubicBezTo>
                  <a:pt x="5735" y="12385"/>
                  <a:pt x="5738" y="12309"/>
                  <a:pt x="5628" y="12155"/>
                </a:cubicBezTo>
                <a:cubicBezTo>
                  <a:pt x="5572" y="12078"/>
                  <a:pt x="5526" y="12001"/>
                  <a:pt x="5525" y="11983"/>
                </a:cubicBezTo>
                <a:cubicBezTo>
                  <a:pt x="5524" y="11919"/>
                  <a:pt x="5398" y="11710"/>
                  <a:pt x="5374" y="11732"/>
                </a:cubicBezTo>
                <a:cubicBezTo>
                  <a:pt x="5344" y="11758"/>
                  <a:pt x="5323" y="11690"/>
                  <a:pt x="5309" y="11517"/>
                </a:cubicBezTo>
                <a:cubicBezTo>
                  <a:pt x="5303" y="11447"/>
                  <a:pt x="5290" y="11368"/>
                  <a:pt x="5279" y="11343"/>
                </a:cubicBezTo>
                <a:cubicBezTo>
                  <a:pt x="5224" y="11218"/>
                  <a:pt x="5149" y="10653"/>
                  <a:pt x="5146" y="10347"/>
                </a:cubicBezTo>
                <a:cubicBezTo>
                  <a:pt x="5145" y="10157"/>
                  <a:pt x="5138" y="9995"/>
                  <a:pt x="5131" y="9986"/>
                </a:cubicBezTo>
                <a:cubicBezTo>
                  <a:pt x="5124" y="9976"/>
                  <a:pt x="5132" y="9909"/>
                  <a:pt x="5148" y="9837"/>
                </a:cubicBezTo>
                <a:cubicBezTo>
                  <a:pt x="5265" y="9299"/>
                  <a:pt x="5272" y="9191"/>
                  <a:pt x="5190" y="9191"/>
                </a:cubicBezTo>
                <a:cubicBezTo>
                  <a:pt x="5170" y="9191"/>
                  <a:pt x="5128" y="9155"/>
                  <a:pt x="5099" y="9110"/>
                </a:cubicBezTo>
                <a:cubicBezTo>
                  <a:pt x="5070" y="9065"/>
                  <a:pt x="5035" y="9040"/>
                  <a:pt x="5021" y="9052"/>
                </a:cubicBezTo>
                <a:cubicBezTo>
                  <a:pt x="4990" y="9079"/>
                  <a:pt x="4851" y="8903"/>
                  <a:pt x="4850" y="8836"/>
                </a:cubicBezTo>
                <a:cubicBezTo>
                  <a:pt x="4850" y="8810"/>
                  <a:pt x="4829" y="8766"/>
                  <a:pt x="4804" y="8737"/>
                </a:cubicBezTo>
                <a:cubicBezTo>
                  <a:pt x="4779" y="8708"/>
                  <a:pt x="4722" y="8579"/>
                  <a:pt x="4679" y="8453"/>
                </a:cubicBezTo>
                <a:cubicBezTo>
                  <a:pt x="4606" y="8242"/>
                  <a:pt x="4600" y="8185"/>
                  <a:pt x="4604" y="7774"/>
                </a:cubicBezTo>
                <a:cubicBezTo>
                  <a:pt x="4607" y="7519"/>
                  <a:pt x="4624" y="7306"/>
                  <a:pt x="4642" y="7281"/>
                </a:cubicBezTo>
                <a:cubicBezTo>
                  <a:pt x="4659" y="7257"/>
                  <a:pt x="4673" y="7204"/>
                  <a:pt x="4673" y="7161"/>
                </a:cubicBezTo>
                <a:cubicBezTo>
                  <a:pt x="4673" y="7057"/>
                  <a:pt x="4879" y="6719"/>
                  <a:pt x="4942" y="6719"/>
                </a:cubicBezTo>
                <a:cubicBezTo>
                  <a:pt x="5003" y="6719"/>
                  <a:pt x="5039" y="6651"/>
                  <a:pt x="4990" y="6628"/>
                </a:cubicBezTo>
                <a:cubicBezTo>
                  <a:pt x="4926" y="6598"/>
                  <a:pt x="4878" y="6113"/>
                  <a:pt x="4906" y="5795"/>
                </a:cubicBezTo>
                <a:cubicBezTo>
                  <a:pt x="4921" y="5634"/>
                  <a:pt x="4933" y="5475"/>
                  <a:pt x="4933" y="5441"/>
                </a:cubicBezTo>
                <a:cubicBezTo>
                  <a:pt x="4932" y="5299"/>
                  <a:pt x="4971" y="5049"/>
                  <a:pt x="4997" y="5012"/>
                </a:cubicBezTo>
                <a:cubicBezTo>
                  <a:pt x="5013" y="4989"/>
                  <a:pt x="5025" y="4938"/>
                  <a:pt x="5025" y="4897"/>
                </a:cubicBezTo>
                <a:cubicBezTo>
                  <a:pt x="5025" y="4857"/>
                  <a:pt x="5052" y="4763"/>
                  <a:pt x="5084" y="4689"/>
                </a:cubicBezTo>
                <a:cubicBezTo>
                  <a:pt x="5164" y="4506"/>
                  <a:pt x="5159" y="4438"/>
                  <a:pt x="5055" y="4292"/>
                </a:cubicBezTo>
                <a:cubicBezTo>
                  <a:pt x="5007" y="4224"/>
                  <a:pt x="4967" y="4151"/>
                  <a:pt x="4967" y="4128"/>
                </a:cubicBezTo>
                <a:cubicBezTo>
                  <a:pt x="4967" y="4106"/>
                  <a:pt x="4939" y="3998"/>
                  <a:pt x="4905" y="3888"/>
                </a:cubicBezTo>
                <a:cubicBezTo>
                  <a:pt x="4829" y="3641"/>
                  <a:pt x="4820" y="3589"/>
                  <a:pt x="4799" y="3256"/>
                </a:cubicBezTo>
                <a:cubicBezTo>
                  <a:pt x="4788" y="3089"/>
                  <a:pt x="4764" y="2971"/>
                  <a:pt x="4737" y="2943"/>
                </a:cubicBezTo>
                <a:cubicBezTo>
                  <a:pt x="4700" y="2905"/>
                  <a:pt x="4697" y="2854"/>
                  <a:pt x="4722" y="2643"/>
                </a:cubicBezTo>
                <a:cubicBezTo>
                  <a:pt x="4748" y="2410"/>
                  <a:pt x="4732" y="2305"/>
                  <a:pt x="4691" y="2452"/>
                </a:cubicBezTo>
                <a:cubicBezTo>
                  <a:pt x="4682" y="2486"/>
                  <a:pt x="4642" y="2514"/>
                  <a:pt x="4603" y="2514"/>
                </a:cubicBezTo>
                <a:cubicBezTo>
                  <a:pt x="4564" y="2514"/>
                  <a:pt x="4524" y="2542"/>
                  <a:pt x="4515" y="2576"/>
                </a:cubicBezTo>
                <a:cubicBezTo>
                  <a:pt x="4505" y="2610"/>
                  <a:pt x="4465" y="2638"/>
                  <a:pt x="4425" y="2638"/>
                </a:cubicBezTo>
                <a:cubicBezTo>
                  <a:pt x="4385" y="2638"/>
                  <a:pt x="4345" y="2653"/>
                  <a:pt x="4337" y="2672"/>
                </a:cubicBezTo>
                <a:cubicBezTo>
                  <a:pt x="4328" y="2692"/>
                  <a:pt x="4253" y="2720"/>
                  <a:pt x="4170" y="2734"/>
                </a:cubicBezTo>
                <a:cubicBezTo>
                  <a:pt x="4087" y="2748"/>
                  <a:pt x="4005" y="2785"/>
                  <a:pt x="3987" y="2817"/>
                </a:cubicBezTo>
                <a:cubicBezTo>
                  <a:pt x="3968" y="2850"/>
                  <a:pt x="3843" y="2899"/>
                  <a:pt x="3703" y="2927"/>
                </a:cubicBezTo>
                <a:cubicBezTo>
                  <a:pt x="3565" y="2956"/>
                  <a:pt x="3436" y="2997"/>
                  <a:pt x="3416" y="3020"/>
                </a:cubicBezTo>
                <a:cubicBezTo>
                  <a:pt x="3392" y="3047"/>
                  <a:pt x="2967" y="3064"/>
                  <a:pt x="2264" y="3067"/>
                </a:cubicBezTo>
                <a:cubicBezTo>
                  <a:pt x="1415" y="3070"/>
                  <a:pt x="1141" y="3084"/>
                  <a:pt x="1113" y="3123"/>
                </a:cubicBezTo>
                <a:cubicBezTo>
                  <a:pt x="1093" y="3151"/>
                  <a:pt x="1007" y="3173"/>
                  <a:pt x="923" y="3173"/>
                </a:cubicBezTo>
                <a:cubicBezTo>
                  <a:pt x="785" y="3173"/>
                  <a:pt x="767" y="3183"/>
                  <a:pt x="758" y="3266"/>
                </a:cubicBezTo>
                <a:cubicBezTo>
                  <a:pt x="751" y="3337"/>
                  <a:pt x="727" y="3362"/>
                  <a:pt x="654" y="3372"/>
                </a:cubicBezTo>
                <a:cubicBezTo>
                  <a:pt x="586" y="3381"/>
                  <a:pt x="558" y="3407"/>
                  <a:pt x="558" y="3457"/>
                </a:cubicBezTo>
                <a:cubicBezTo>
                  <a:pt x="558" y="3497"/>
                  <a:pt x="542" y="3550"/>
                  <a:pt x="523" y="3577"/>
                </a:cubicBezTo>
                <a:cubicBezTo>
                  <a:pt x="503" y="3605"/>
                  <a:pt x="491" y="3700"/>
                  <a:pt x="495" y="3788"/>
                </a:cubicBezTo>
                <a:cubicBezTo>
                  <a:pt x="500" y="3876"/>
                  <a:pt x="489" y="3960"/>
                  <a:pt x="472" y="3975"/>
                </a:cubicBezTo>
                <a:cubicBezTo>
                  <a:pt x="454" y="3990"/>
                  <a:pt x="441" y="4044"/>
                  <a:pt x="441" y="4093"/>
                </a:cubicBezTo>
                <a:cubicBezTo>
                  <a:pt x="441" y="4191"/>
                  <a:pt x="239" y="4491"/>
                  <a:pt x="172" y="4493"/>
                </a:cubicBezTo>
                <a:cubicBezTo>
                  <a:pt x="150" y="4494"/>
                  <a:pt x="103" y="4530"/>
                  <a:pt x="66" y="4573"/>
                </a:cubicBezTo>
                <a:lnTo>
                  <a:pt x="0" y="4650"/>
                </a:lnTo>
                <a:lnTo>
                  <a:pt x="0" y="13125"/>
                </a:lnTo>
                <a:lnTo>
                  <a:pt x="0" y="21599"/>
                </a:lnTo>
                <a:lnTo>
                  <a:pt x="10800" y="21599"/>
                </a:lnTo>
                <a:lnTo>
                  <a:pt x="21600" y="21599"/>
                </a:lnTo>
                <a:lnTo>
                  <a:pt x="21600" y="15480"/>
                </a:lnTo>
                <a:lnTo>
                  <a:pt x="21600" y="9359"/>
                </a:lnTo>
                <a:lnTo>
                  <a:pt x="21401" y="9348"/>
                </a:lnTo>
                <a:lnTo>
                  <a:pt x="21204" y="9336"/>
                </a:lnTo>
                <a:lnTo>
                  <a:pt x="21195" y="9184"/>
                </a:lnTo>
                <a:lnTo>
                  <a:pt x="21186" y="9031"/>
                </a:lnTo>
                <a:lnTo>
                  <a:pt x="21018" y="9019"/>
                </a:lnTo>
                <a:lnTo>
                  <a:pt x="20851" y="9006"/>
                </a:lnTo>
                <a:lnTo>
                  <a:pt x="20843" y="8774"/>
                </a:lnTo>
                <a:cubicBezTo>
                  <a:pt x="20836" y="8583"/>
                  <a:pt x="20824" y="8538"/>
                  <a:pt x="20777" y="8520"/>
                </a:cubicBezTo>
                <a:cubicBezTo>
                  <a:pt x="20728" y="8503"/>
                  <a:pt x="20719" y="8462"/>
                  <a:pt x="20719" y="8265"/>
                </a:cubicBezTo>
                <a:lnTo>
                  <a:pt x="20719" y="8031"/>
                </a:lnTo>
                <a:lnTo>
                  <a:pt x="20596" y="8043"/>
                </a:lnTo>
                <a:lnTo>
                  <a:pt x="20473" y="8056"/>
                </a:lnTo>
                <a:lnTo>
                  <a:pt x="20480" y="7521"/>
                </a:lnTo>
                <a:cubicBezTo>
                  <a:pt x="20484" y="7227"/>
                  <a:pt x="20500" y="6968"/>
                  <a:pt x="20515" y="6947"/>
                </a:cubicBezTo>
                <a:cubicBezTo>
                  <a:pt x="20549" y="6898"/>
                  <a:pt x="20551" y="6678"/>
                  <a:pt x="20518" y="6678"/>
                </a:cubicBezTo>
                <a:cubicBezTo>
                  <a:pt x="20504" y="6678"/>
                  <a:pt x="20432" y="6592"/>
                  <a:pt x="20356" y="6487"/>
                </a:cubicBezTo>
                <a:cubicBezTo>
                  <a:pt x="20260" y="6354"/>
                  <a:pt x="20223" y="6273"/>
                  <a:pt x="20235" y="6222"/>
                </a:cubicBezTo>
                <a:cubicBezTo>
                  <a:pt x="20244" y="6181"/>
                  <a:pt x="20239" y="6138"/>
                  <a:pt x="20224" y="6125"/>
                </a:cubicBezTo>
                <a:cubicBezTo>
                  <a:pt x="20209" y="6112"/>
                  <a:pt x="20190" y="6140"/>
                  <a:pt x="20181" y="6187"/>
                </a:cubicBezTo>
                <a:cubicBezTo>
                  <a:pt x="20159" y="6305"/>
                  <a:pt x="20089" y="6264"/>
                  <a:pt x="20078" y="6125"/>
                </a:cubicBezTo>
                <a:cubicBezTo>
                  <a:pt x="20068" y="6006"/>
                  <a:pt x="19999" y="5886"/>
                  <a:pt x="19916" y="5841"/>
                </a:cubicBezTo>
                <a:cubicBezTo>
                  <a:pt x="19887" y="5825"/>
                  <a:pt x="19867" y="5769"/>
                  <a:pt x="19867" y="5702"/>
                </a:cubicBezTo>
                <a:cubicBezTo>
                  <a:pt x="19867" y="5597"/>
                  <a:pt x="19863" y="5594"/>
                  <a:pt x="19827" y="5665"/>
                </a:cubicBezTo>
                <a:cubicBezTo>
                  <a:pt x="19777" y="5760"/>
                  <a:pt x="19719" y="5715"/>
                  <a:pt x="19719" y="5582"/>
                </a:cubicBezTo>
                <a:cubicBezTo>
                  <a:pt x="19719" y="5527"/>
                  <a:pt x="19703" y="5482"/>
                  <a:pt x="19683" y="5481"/>
                </a:cubicBezTo>
                <a:cubicBezTo>
                  <a:pt x="19663" y="5481"/>
                  <a:pt x="19614" y="5432"/>
                  <a:pt x="19574" y="5373"/>
                </a:cubicBezTo>
                <a:cubicBezTo>
                  <a:pt x="19535" y="5314"/>
                  <a:pt x="19472" y="5252"/>
                  <a:pt x="19435" y="5232"/>
                </a:cubicBezTo>
                <a:cubicBezTo>
                  <a:pt x="19390" y="5208"/>
                  <a:pt x="19367" y="5162"/>
                  <a:pt x="19367" y="5095"/>
                </a:cubicBezTo>
                <a:cubicBezTo>
                  <a:pt x="19367" y="5021"/>
                  <a:pt x="19349" y="4990"/>
                  <a:pt x="19301" y="4981"/>
                </a:cubicBezTo>
                <a:cubicBezTo>
                  <a:pt x="19252" y="4971"/>
                  <a:pt x="19232" y="4935"/>
                  <a:pt x="19225" y="4843"/>
                </a:cubicBezTo>
                <a:cubicBezTo>
                  <a:pt x="19219" y="4761"/>
                  <a:pt x="19165" y="4648"/>
                  <a:pt x="19064" y="4503"/>
                </a:cubicBezTo>
                <a:cubicBezTo>
                  <a:pt x="18942" y="4328"/>
                  <a:pt x="18895" y="4287"/>
                  <a:pt x="18816" y="4287"/>
                </a:cubicBezTo>
                <a:cubicBezTo>
                  <a:pt x="18751" y="4287"/>
                  <a:pt x="18711" y="4263"/>
                  <a:pt x="18697" y="4215"/>
                </a:cubicBezTo>
                <a:cubicBezTo>
                  <a:pt x="18636" y="4004"/>
                  <a:pt x="18525" y="3836"/>
                  <a:pt x="18441" y="3825"/>
                </a:cubicBezTo>
                <a:cubicBezTo>
                  <a:pt x="18381" y="3816"/>
                  <a:pt x="18354" y="3791"/>
                  <a:pt x="18357" y="3745"/>
                </a:cubicBezTo>
                <a:cubicBezTo>
                  <a:pt x="18359" y="3700"/>
                  <a:pt x="18342" y="3686"/>
                  <a:pt x="18307" y="3699"/>
                </a:cubicBezTo>
                <a:cubicBezTo>
                  <a:pt x="18275" y="3711"/>
                  <a:pt x="18243" y="3685"/>
                  <a:pt x="18223" y="3633"/>
                </a:cubicBezTo>
                <a:cubicBezTo>
                  <a:pt x="18201" y="3576"/>
                  <a:pt x="18155" y="3545"/>
                  <a:pt x="18081" y="3536"/>
                </a:cubicBezTo>
                <a:cubicBezTo>
                  <a:pt x="17985" y="3525"/>
                  <a:pt x="17970" y="3509"/>
                  <a:pt x="17962" y="3411"/>
                </a:cubicBezTo>
                <a:cubicBezTo>
                  <a:pt x="17956" y="3331"/>
                  <a:pt x="17935" y="3297"/>
                  <a:pt x="17896" y="3297"/>
                </a:cubicBezTo>
                <a:cubicBezTo>
                  <a:pt x="17833" y="3297"/>
                  <a:pt x="17648" y="3162"/>
                  <a:pt x="17560" y="3051"/>
                </a:cubicBezTo>
                <a:cubicBezTo>
                  <a:pt x="17527" y="3011"/>
                  <a:pt x="17471" y="2964"/>
                  <a:pt x="17434" y="2949"/>
                </a:cubicBezTo>
                <a:cubicBezTo>
                  <a:pt x="17398" y="2933"/>
                  <a:pt x="17354" y="2884"/>
                  <a:pt x="17338" y="2841"/>
                </a:cubicBezTo>
                <a:cubicBezTo>
                  <a:pt x="17317" y="2785"/>
                  <a:pt x="17277" y="2761"/>
                  <a:pt x="17205" y="2761"/>
                </a:cubicBezTo>
                <a:cubicBezTo>
                  <a:pt x="17141" y="2761"/>
                  <a:pt x="17096" y="2738"/>
                  <a:pt x="17085" y="2699"/>
                </a:cubicBezTo>
                <a:cubicBezTo>
                  <a:pt x="17076" y="2665"/>
                  <a:pt x="17036" y="2638"/>
                  <a:pt x="16997" y="2638"/>
                </a:cubicBezTo>
                <a:cubicBezTo>
                  <a:pt x="16958" y="2638"/>
                  <a:pt x="16918" y="2610"/>
                  <a:pt x="16909" y="2576"/>
                </a:cubicBezTo>
                <a:cubicBezTo>
                  <a:pt x="16899" y="2542"/>
                  <a:pt x="16863" y="2514"/>
                  <a:pt x="16826" y="2514"/>
                </a:cubicBezTo>
                <a:cubicBezTo>
                  <a:pt x="16790" y="2514"/>
                  <a:pt x="16725" y="2476"/>
                  <a:pt x="16683" y="2429"/>
                </a:cubicBezTo>
                <a:cubicBezTo>
                  <a:pt x="16637" y="2379"/>
                  <a:pt x="16523" y="2325"/>
                  <a:pt x="16407" y="2299"/>
                </a:cubicBezTo>
                <a:cubicBezTo>
                  <a:pt x="16255" y="2266"/>
                  <a:pt x="16187" y="2227"/>
                  <a:pt x="16119" y="2137"/>
                </a:cubicBezTo>
                <a:cubicBezTo>
                  <a:pt x="16058" y="2057"/>
                  <a:pt x="15998" y="2019"/>
                  <a:pt x="15934" y="2019"/>
                </a:cubicBezTo>
                <a:cubicBezTo>
                  <a:pt x="15877" y="2019"/>
                  <a:pt x="15832" y="1994"/>
                  <a:pt x="15822" y="1957"/>
                </a:cubicBezTo>
                <a:cubicBezTo>
                  <a:pt x="15813" y="1923"/>
                  <a:pt x="15752" y="1877"/>
                  <a:pt x="15688" y="1853"/>
                </a:cubicBezTo>
                <a:cubicBezTo>
                  <a:pt x="15625" y="1828"/>
                  <a:pt x="15565" y="1783"/>
                  <a:pt x="15556" y="1750"/>
                </a:cubicBezTo>
                <a:cubicBezTo>
                  <a:pt x="15547" y="1717"/>
                  <a:pt x="15511" y="1690"/>
                  <a:pt x="15476" y="1690"/>
                </a:cubicBezTo>
                <a:cubicBezTo>
                  <a:pt x="15441" y="1690"/>
                  <a:pt x="15389" y="1652"/>
                  <a:pt x="15362" y="1607"/>
                </a:cubicBezTo>
                <a:cubicBezTo>
                  <a:pt x="15330" y="1556"/>
                  <a:pt x="15276" y="1524"/>
                  <a:pt x="15215" y="1524"/>
                </a:cubicBezTo>
                <a:cubicBezTo>
                  <a:pt x="15141" y="1524"/>
                  <a:pt x="15092" y="1488"/>
                  <a:pt x="15009" y="1363"/>
                </a:cubicBezTo>
                <a:cubicBezTo>
                  <a:pt x="14949" y="1275"/>
                  <a:pt x="14900" y="1181"/>
                  <a:pt x="14900" y="1157"/>
                </a:cubicBezTo>
                <a:cubicBezTo>
                  <a:pt x="14900" y="1132"/>
                  <a:pt x="14867" y="1112"/>
                  <a:pt x="14828" y="1112"/>
                </a:cubicBezTo>
                <a:cubicBezTo>
                  <a:pt x="14788" y="1112"/>
                  <a:pt x="14748" y="1094"/>
                  <a:pt x="14738" y="1072"/>
                </a:cubicBezTo>
                <a:cubicBezTo>
                  <a:pt x="14728" y="1049"/>
                  <a:pt x="14691" y="1031"/>
                  <a:pt x="14654" y="1031"/>
                </a:cubicBezTo>
                <a:cubicBezTo>
                  <a:pt x="14612" y="1031"/>
                  <a:pt x="14550" y="968"/>
                  <a:pt x="14487" y="863"/>
                </a:cubicBezTo>
                <a:lnTo>
                  <a:pt x="14387" y="695"/>
                </a:lnTo>
                <a:lnTo>
                  <a:pt x="14217" y="722"/>
                </a:lnTo>
                <a:cubicBezTo>
                  <a:pt x="14077" y="744"/>
                  <a:pt x="14044" y="737"/>
                  <a:pt x="14030" y="683"/>
                </a:cubicBezTo>
                <a:cubicBezTo>
                  <a:pt x="14015" y="631"/>
                  <a:pt x="13967" y="617"/>
                  <a:pt x="13806" y="617"/>
                </a:cubicBezTo>
                <a:cubicBezTo>
                  <a:pt x="13635" y="617"/>
                  <a:pt x="13599" y="606"/>
                  <a:pt x="13588" y="546"/>
                </a:cubicBezTo>
                <a:cubicBezTo>
                  <a:pt x="13569" y="442"/>
                  <a:pt x="13441" y="370"/>
                  <a:pt x="13277" y="370"/>
                </a:cubicBezTo>
                <a:cubicBezTo>
                  <a:pt x="13177" y="370"/>
                  <a:pt x="13130" y="351"/>
                  <a:pt x="13118" y="308"/>
                </a:cubicBezTo>
                <a:cubicBezTo>
                  <a:pt x="13109" y="274"/>
                  <a:pt x="13078" y="246"/>
                  <a:pt x="13049" y="246"/>
                </a:cubicBezTo>
                <a:cubicBezTo>
                  <a:pt x="13020" y="246"/>
                  <a:pt x="12988" y="274"/>
                  <a:pt x="12979" y="308"/>
                </a:cubicBezTo>
                <a:cubicBezTo>
                  <a:pt x="12955" y="396"/>
                  <a:pt x="12613" y="396"/>
                  <a:pt x="12589" y="308"/>
                </a:cubicBezTo>
                <a:cubicBezTo>
                  <a:pt x="12579" y="274"/>
                  <a:pt x="12539" y="246"/>
                  <a:pt x="12499" y="246"/>
                </a:cubicBezTo>
                <a:cubicBezTo>
                  <a:pt x="12451" y="246"/>
                  <a:pt x="12421" y="219"/>
                  <a:pt x="12411" y="165"/>
                </a:cubicBezTo>
                <a:cubicBezTo>
                  <a:pt x="12400" y="107"/>
                  <a:pt x="12371" y="82"/>
                  <a:pt x="12313" y="82"/>
                </a:cubicBezTo>
                <a:cubicBezTo>
                  <a:pt x="12267" y="82"/>
                  <a:pt x="12221" y="64"/>
                  <a:pt x="12211" y="41"/>
                </a:cubicBezTo>
                <a:cubicBezTo>
                  <a:pt x="12198" y="12"/>
                  <a:pt x="12126" y="-1"/>
                  <a:pt x="12052" y="1"/>
                </a:cubicBezTo>
                <a:close/>
                <a:moveTo>
                  <a:pt x="3556" y="1570"/>
                </a:moveTo>
                <a:lnTo>
                  <a:pt x="3417" y="1630"/>
                </a:lnTo>
                <a:cubicBezTo>
                  <a:pt x="3340" y="1664"/>
                  <a:pt x="3237" y="1703"/>
                  <a:pt x="3188" y="1717"/>
                </a:cubicBezTo>
                <a:cubicBezTo>
                  <a:pt x="3140" y="1732"/>
                  <a:pt x="3087" y="1768"/>
                  <a:pt x="3071" y="1797"/>
                </a:cubicBezTo>
                <a:cubicBezTo>
                  <a:pt x="3055" y="1825"/>
                  <a:pt x="3015" y="1856"/>
                  <a:pt x="2983" y="1866"/>
                </a:cubicBezTo>
                <a:cubicBezTo>
                  <a:pt x="2950" y="1876"/>
                  <a:pt x="2970" y="1878"/>
                  <a:pt x="3027" y="1870"/>
                </a:cubicBezTo>
                <a:cubicBezTo>
                  <a:pt x="3083" y="1862"/>
                  <a:pt x="3225" y="1855"/>
                  <a:pt x="3343" y="1855"/>
                </a:cubicBezTo>
                <a:lnTo>
                  <a:pt x="3556" y="1855"/>
                </a:lnTo>
                <a:lnTo>
                  <a:pt x="3556" y="1711"/>
                </a:lnTo>
                <a:lnTo>
                  <a:pt x="3556" y="1570"/>
                </a:lnTo>
                <a:close/>
                <a:moveTo>
                  <a:pt x="2082" y="2243"/>
                </a:moveTo>
                <a:cubicBezTo>
                  <a:pt x="2052" y="2236"/>
                  <a:pt x="1995" y="2241"/>
                  <a:pt x="1888" y="2253"/>
                </a:cubicBezTo>
                <a:cubicBezTo>
                  <a:pt x="1763" y="2267"/>
                  <a:pt x="1648" y="2293"/>
                  <a:pt x="1633" y="2313"/>
                </a:cubicBezTo>
                <a:cubicBezTo>
                  <a:pt x="1617" y="2332"/>
                  <a:pt x="1575" y="2349"/>
                  <a:pt x="1538" y="2349"/>
                </a:cubicBezTo>
                <a:cubicBezTo>
                  <a:pt x="1490" y="2349"/>
                  <a:pt x="1470" y="2372"/>
                  <a:pt x="1470" y="2431"/>
                </a:cubicBezTo>
                <a:cubicBezTo>
                  <a:pt x="1470" y="2502"/>
                  <a:pt x="1489" y="2514"/>
                  <a:pt x="1613" y="2514"/>
                </a:cubicBezTo>
                <a:cubicBezTo>
                  <a:pt x="1714" y="2514"/>
                  <a:pt x="1761" y="2495"/>
                  <a:pt x="1773" y="2452"/>
                </a:cubicBezTo>
                <a:cubicBezTo>
                  <a:pt x="1786" y="2407"/>
                  <a:pt x="1837" y="2390"/>
                  <a:pt x="1954" y="2390"/>
                </a:cubicBezTo>
                <a:cubicBezTo>
                  <a:pt x="2097" y="2390"/>
                  <a:pt x="2115" y="2381"/>
                  <a:pt x="2115" y="2309"/>
                </a:cubicBezTo>
                <a:cubicBezTo>
                  <a:pt x="2115" y="2270"/>
                  <a:pt x="2112" y="2251"/>
                  <a:pt x="2082" y="2243"/>
                </a:cubicBezTo>
                <a:close/>
                <a:moveTo>
                  <a:pt x="2270" y="2485"/>
                </a:moveTo>
                <a:cubicBezTo>
                  <a:pt x="2225" y="2494"/>
                  <a:pt x="2262" y="2502"/>
                  <a:pt x="2351" y="2502"/>
                </a:cubicBezTo>
                <a:cubicBezTo>
                  <a:pt x="2440" y="2502"/>
                  <a:pt x="2477" y="2494"/>
                  <a:pt x="2432" y="2485"/>
                </a:cubicBezTo>
                <a:cubicBezTo>
                  <a:pt x="2388" y="2475"/>
                  <a:pt x="2314" y="2475"/>
                  <a:pt x="2270" y="2485"/>
                </a:cubicBezTo>
                <a:close/>
              </a:path>
            </a:pathLst>
          </a:custGeom>
          <a:ln w="12700">
            <a:miter lim="400000"/>
          </a:ln>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308735" y="293619"/>
            <a:ext cx="5771701" cy="461665"/>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The CHRISTMAS LECTURES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1308735" y="793383"/>
            <a:ext cx="7835265" cy="3385542"/>
          </a:xfrm>
          <a:prstGeom prst="rect">
            <a:avLst/>
          </a:prstGeom>
          <a:noFill/>
        </p:spPr>
        <p:txBody>
          <a:bodyPr wrap="square" rtlCol="0">
            <a:spAutoFit/>
          </a:bodyPr>
          <a:lstStyle/>
          <a:p>
            <a:pPr>
              <a:lnSpc>
                <a:spcPct val="114000"/>
              </a:lnSpc>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The CHRISTMAS LECTURES are the </a:t>
            </a: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Ri’s</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most famous activity and are televised on the BBC. The first maths lectures by </a:t>
            </a: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Prof.</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Sir Christopher Zeeman in 1978 </a:t>
            </a:r>
          </a:p>
          <a:p>
            <a:pPr>
              <a:lnSpc>
                <a:spcPct val="114000"/>
              </a:lnSpc>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started off the Masterclass </a:t>
            </a:r>
          </a:p>
          <a:p>
            <a:pPr>
              <a:lnSpc>
                <a:spcPct val="114000"/>
              </a:lnSpc>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programme!</a:t>
            </a:r>
          </a:p>
          <a:p>
            <a:pPr>
              <a:lnSpc>
                <a:spcPct val="150000"/>
              </a:lnSpc>
              <a:spcBef>
                <a:spcPts val="1200"/>
              </a:spcBef>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Lecturers include Michael Faraday, David Attenborough, Carl Sagan, Richard Dawkins, Alison </a:t>
            </a: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Woollard</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a:t>
            </a: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Saiful</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Islam &amp; </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A</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lice Roberts</a:t>
            </a:r>
          </a:p>
        </p:txBody>
      </p:sp>
      <p:sp>
        <p:nvSpPr>
          <p:cNvPr id="11" name="Rectangle 10"/>
          <p:cNvSpPr/>
          <p:nvPr/>
        </p:nvSpPr>
        <p:spPr>
          <a:xfrm>
            <a:off x="838792" y="6405872"/>
            <a:ext cx="5657258" cy="230832"/>
          </a:xfrm>
          <a:prstGeom prst="rect">
            <a:avLst/>
          </a:prstGeom>
        </p:spPr>
        <p:txBody>
          <a:bodyPr wrap="square">
            <a:spAutoFit/>
          </a:bodyPr>
          <a:lstStyle/>
          <a:p>
            <a:r>
              <a:rPr lang="en-GB" sz="9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Image </a:t>
            </a:r>
            <a:r>
              <a:rPr lang="en-GB" sz="900" i="1" dirty="0" smtClean="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credits: Tim Mitchell, Paul Wilkinson</a:t>
            </a:r>
            <a:endParaRPr lang="en-GB" sz="9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91863" y="4143291"/>
            <a:ext cx="3371850" cy="2247900"/>
          </a:xfrm>
          <a:prstGeom prst="snip1Rect">
            <a:avLst/>
          </a:prstGeom>
        </p:spPr>
      </p:pic>
      <p:sp>
        <p:nvSpPr>
          <p:cNvPr id="3" name="Rectangle 2"/>
          <p:cNvSpPr/>
          <p:nvPr/>
        </p:nvSpPr>
        <p:spPr>
          <a:xfrm>
            <a:off x="6496050" y="5424616"/>
            <a:ext cx="2425528" cy="1309816"/>
          </a:xfrm>
          <a:prstGeom prst="rect">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j-lt"/>
              <a:ea typeface="+mj-ea"/>
              <a:cs typeface="+mj-cs"/>
              <a:sym typeface="Calibri"/>
            </a:endParaRPr>
          </a:p>
        </p:txBody>
      </p:sp>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26367" y="4138034"/>
            <a:ext cx="3154680" cy="2253157"/>
          </a:xfrm>
          <a:prstGeom prst="snip1Rect">
            <a:avLst/>
          </a:prstGeom>
        </p:spPr>
      </p:pic>
    </p:spTree>
    <p:extLst>
      <p:ext uri="{BB962C8B-B14F-4D97-AF65-F5344CB8AC3E}">
        <p14:creationId xmlns:p14="http://schemas.microsoft.com/office/powerpoint/2010/main" val="30560851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TextBox 8"/>
          <p:cNvSpPr txBox="1"/>
          <p:nvPr/>
        </p:nvSpPr>
        <p:spPr>
          <a:xfrm>
            <a:off x="1613616" y="390315"/>
            <a:ext cx="6433158"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23" name="Rectangle"/>
          <p:cNvSpPr/>
          <p:nvPr/>
        </p:nvSpPr>
        <p:spPr>
          <a:xfrm>
            <a:off x="1723683" y="1087999"/>
            <a:ext cx="5013006" cy="4926151"/>
          </a:xfrm>
          <a:prstGeom prst="rect">
            <a:avLst/>
          </a:prstGeom>
          <a:solidFill>
            <a:srgbClr val="FFFFFF"/>
          </a:solidFill>
          <a:ln w="12700">
            <a:miter lim="400000"/>
          </a:ln>
        </p:spPr>
        <p:txBody>
          <a:bodyPr lIns="45718" tIns="45718" rIns="45718" bIns="45718" anchor="ctr"/>
          <a:lstStyle/>
          <a:p>
            <a:endParaRPr/>
          </a:p>
        </p:txBody>
      </p:sp>
      <p:sp>
        <p:nvSpPr>
          <p:cNvPr id="324" name="Rectangle"/>
          <p:cNvSpPr/>
          <p:nvPr/>
        </p:nvSpPr>
        <p:spPr>
          <a:xfrm>
            <a:off x="5465950" y="165132"/>
            <a:ext cx="1606760" cy="995203"/>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TextBox 8"/>
          <p:cNvSpPr txBox="1"/>
          <p:nvPr/>
        </p:nvSpPr>
        <p:spPr>
          <a:xfrm>
            <a:off x="1613616" y="390315"/>
            <a:ext cx="6433158"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27" name="Rectangle"/>
          <p:cNvSpPr/>
          <p:nvPr/>
        </p:nvSpPr>
        <p:spPr>
          <a:xfrm>
            <a:off x="1723683" y="1087999"/>
            <a:ext cx="5013006" cy="4926151"/>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TextBox 8"/>
          <p:cNvSpPr txBox="1"/>
          <p:nvPr/>
        </p:nvSpPr>
        <p:spPr>
          <a:xfrm>
            <a:off x="1613616" y="390315"/>
            <a:ext cx="6433158"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30" name="Rectangle"/>
          <p:cNvSpPr/>
          <p:nvPr/>
        </p:nvSpPr>
        <p:spPr>
          <a:xfrm>
            <a:off x="1723683" y="2336534"/>
            <a:ext cx="5013006" cy="3677616"/>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TextBox 8"/>
          <p:cNvSpPr txBox="1"/>
          <p:nvPr/>
        </p:nvSpPr>
        <p:spPr>
          <a:xfrm>
            <a:off x="1613616" y="390315"/>
            <a:ext cx="6433158"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33" name="Rectangle"/>
          <p:cNvSpPr/>
          <p:nvPr/>
        </p:nvSpPr>
        <p:spPr>
          <a:xfrm>
            <a:off x="1723683" y="3100486"/>
            <a:ext cx="5013006" cy="2913664"/>
          </a:xfrm>
          <a:prstGeom prst="rect">
            <a:avLst/>
          </a:prstGeom>
          <a:solidFill>
            <a:srgbClr val="FFFFFF"/>
          </a:solidFill>
          <a:ln w="12700">
            <a:miter lim="400000"/>
          </a:ln>
        </p:spPr>
        <p:txBody>
          <a:bodyPr lIns="45718" tIns="45718" rIns="45718" bIns="45718" anchor="ctr"/>
          <a:lstStyle/>
          <a:p>
            <a:endParaRPr/>
          </a:p>
        </p:txBody>
      </p:sp>
      <p:sp>
        <p:nvSpPr>
          <p:cNvPr id="334" name="Rectangle"/>
          <p:cNvSpPr/>
          <p:nvPr/>
        </p:nvSpPr>
        <p:spPr>
          <a:xfrm>
            <a:off x="5101883" y="2330019"/>
            <a:ext cx="1644827" cy="949033"/>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TextBox 8"/>
          <p:cNvSpPr txBox="1"/>
          <p:nvPr/>
        </p:nvSpPr>
        <p:spPr>
          <a:xfrm>
            <a:off x="1613616" y="390315"/>
            <a:ext cx="6433158"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37" name="Rectangle"/>
          <p:cNvSpPr/>
          <p:nvPr/>
        </p:nvSpPr>
        <p:spPr>
          <a:xfrm>
            <a:off x="1723683" y="3100486"/>
            <a:ext cx="5013006" cy="2913664"/>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TextBox 8"/>
          <p:cNvSpPr txBox="1"/>
          <p:nvPr/>
        </p:nvSpPr>
        <p:spPr>
          <a:xfrm>
            <a:off x="1613616" y="390315"/>
            <a:ext cx="6433158"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40" name="Rectangle"/>
          <p:cNvSpPr/>
          <p:nvPr/>
        </p:nvSpPr>
        <p:spPr>
          <a:xfrm>
            <a:off x="1723683" y="4229926"/>
            <a:ext cx="5013006" cy="1784223"/>
          </a:xfrm>
          <a:prstGeom prst="rect">
            <a:avLst/>
          </a:prstGeom>
          <a:solidFill>
            <a:srgbClr val="FFFFFF"/>
          </a:solidFill>
          <a:ln w="12700">
            <a:miter lim="400000"/>
          </a:ln>
        </p:spPr>
        <p:txBody>
          <a:bodyPr lIns="45718" tIns="45718" rIns="45718" bIns="45718" anchor="ctr"/>
          <a:lstStyle/>
          <a:p>
            <a:endParaRPr/>
          </a:p>
        </p:txBody>
      </p:sp>
      <p:sp>
        <p:nvSpPr>
          <p:cNvPr id="341" name="Rectangle"/>
          <p:cNvSpPr/>
          <p:nvPr/>
        </p:nvSpPr>
        <p:spPr>
          <a:xfrm>
            <a:off x="5161150" y="3027659"/>
            <a:ext cx="1308737" cy="1784224"/>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TextBox 8"/>
          <p:cNvSpPr txBox="1"/>
          <p:nvPr/>
        </p:nvSpPr>
        <p:spPr>
          <a:xfrm>
            <a:off x="1613616" y="390315"/>
            <a:ext cx="6433158"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44" name="Rectangle"/>
          <p:cNvSpPr/>
          <p:nvPr/>
        </p:nvSpPr>
        <p:spPr>
          <a:xfrm>
            <a:off x="1723683" y="4229926"/>
            <a:ext cx="5013006" cy="1784223"/>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TextBox 8"/>
          <p:cNvSpPr txBox="1"/>
          <p:nvPr/>
        </p:nvSpPr>
        <p:spPr>
          <a:xfrm>
            <a:off x="1613616" y="390315"/>
            <a:ext cx="6433158"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47" name="Rectangle"/>
          <p:cNvSpPr/>
          <p:nvPr/>
        </p:nvSpPr>
        <p:spPr>
          <a:xfrm>
            <a:off x="1723683" y="5025627"/>
            <a:ext cx="5013006" cy="988523"/>
          </a:xfrm>
          <a:prstGeom prst="rect">
            <a:avLst/>
          </a:prstGeom>
          <a:solidFill>
            <a:srgbClr val="FFFFFF"/>
          </a:solidFill>
          <a:ln w="12700">
            <a:miter lim="400000"/>
          </a:ln>
        </p:spPr>
        <p:txBody>
          <a:bodyPr lIns="45718" tIns="45718" rIns="45718" bIns="45718" anchor="ctr"/>
          <a:lstStyle/>
          <a:p>
            <a:endParaRPr/>
          </a:p>
        </p:txBody>
      </p:sp>
      <p:sp>
        <p:nvSpPr>
          <p:cNvPr id="348" name="Rectangle"/>
          <p:cNvSpPr/>
          <p:nvPr/>
        </p:nvSpPr>
        <p:spPr>
          <a:xfrm>
            <a:off x="4856350" y="4297494"/>
            <a:ext cx="1481612" cy="988522"/>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TextBox 8"/>
          <p:cNvSpPr txBox="1"/>
          <p:nvPr/>
        </p:nvSpPr>
        <p:spPr>
          <a:xfrm>
            <a:off x="1613616" y="390315"/>
            <a:ext cx="6433158"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
        <p:nvSpPr>
          <p:cNvPr id="351" name="Rectangle"/>
          <p:cNvSpPr/>
          <p:nvPr/>
        </p:nvSpPr>
        <p:spPr>
          <a:xfrm>
            <a:off x="1723683" y="5025627"/>
            <a:ext cx="5013006" cy="988523"/>
          </a:xfrm>
          <a:prstGeom prst="rect">
            <a:avLst/>
          </a:prstGeom>
          <a:solidFill>
            <a:srgbClr val="FFFFFF"/>
          </a:solidFill>
          <a:ln w="12700">
            <a:miter lim="400000"/>
          </a:ln>
        </p:spPr>
        <p:txBody>
          <a:bodyPr lIns="45718" tIns="45718" rIns="45718" bIns="45718" anchor="ctr"/>
          <a:lstStyle/>
          <a:p>
            <a:endParaRPr/>
          </a:p>
        </p:txBody>
      </p:sp>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TextBox 8"/>
          <p:cNvSpPr txBox="1"/>
          <p:nvPr/>
        </p:nvSpPr>
        <p:spPr>
          <a:xfrm>
            <a:off x="1613616" y="390315"/>
            <a:ext cx="7000656" cy="84231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300" b="1">
                <a:latin typeface="+mn-lt"/>
                <a:ea typeface="+mn-ea"/>
                <a:cs typeface="+mn-cs"/>
                <a:sym typeface="Verdana"/>
              </a:defRPr>
            </a:pPr>
            <a:r>
              <a:t>1000 ÷ 10 = 100</a:t>
            </a:r>
          </a:p>
          <a:p>
            <a:pPr>
              <a:defRPr sz="4300" b="1">
                <a:latin typeface="+mn-lt"/>
                <a:ea typeface="+mn-ea"/>
                <a:cs typeface="+mn-cs"/>
                <a:sym typeface="Verdana"/>
              </a:defRPr>
            </a:pPr>
            <a:r>
              <a:t>10³ ÷ 10 = 10²</a:t>
            </a:r>
          </a:p>
          <a:p>
            <a:pPr>
              <a:defRPr sz="4300" b="1">
                <a:latin typeface="+mn-lt"/>
                <a:ea typeface="+mn-ea"/>
                <a:cs typeface="+mn-cs"/>
                <a:sym typeface="Verdana"/>
              </a:defRPr>
            </a:pPr>
            <a:endParaRPr/>
          </a:p>
          <a:p>
            <a:pPr>
              <a:defRPr sz="4300" b="1">
                <a:latin typeface="+mn-lt"/>
                <a:ea typeface="+mn-ea"/>
                <a:cs typeface="+mn-cs"/>
                <a:sym typeface="Verdana"/>
              </a:defRPr>
            </a:pPr>
            <a:r>
              <a:t>100 ÷ 10 = 10</a:t>
            </a:r>
          </a:p>
          <a:p>
            <a:pPr>
              <a:defRPr sz="4300" b="1">
                <a:latin typeface="+mn-lt"/>
                <a:ea typeface="+mn-ea"/>
                <a:cs typeface="+mn-cs"/>
                <a:sym typeface="Verdana"/>
              </a:defRPr>
            </a:pPr>
            <a:r>
              <a:t>10² ÷ 10 = 10¹</a:t>
            </a:r>
          </a:p>
          <a:p>
            <a:pPr>
              <a:defRPr sz="4300" b="1">
                <a:latin typeface="+mn-lt"/>
                <a:ea typeface="+mn-ea"/>
                <a:cs typeface="+mn-cs"/>
                <a:sym typeface="Verdana"/>
              </a:defRPr>
            </a:pPr>
            <a:endParaRPr/>
          </a:p>
          <a:p>
            <a:pPr>
              <a:defRPr sz="4300" b="1">
                <a:latin typeface="+mn-lt"/>
                <a:ea typeface="+mn-ea"/>
                <a:cs typeface="+mn-cs"/>
                <a:sym typeface="Verdana"/>
              </a:defRPr>
            </a:pPr>
            <a:r>
              <a:t>10 ÷ 10 = 1</a:t>
            </a:r>
          </a:p>
          <a:p>
            <a:pPr>
              <a:defRPr sz="4300" b="1">
                <a:latin typeface="+mn-lt"/>
                <a:ea typeface="+mn-ea"/>
                <a:cs typeface="+mn-cs"/>
                <a:sym typeface="Verdana"/>
              </a:defRPr>
            </a:pPr>
            <a:r>
              <a:t>10¹ ÷ 10¹ = 10⁰</a:t>
            </a: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4300" b="1">
                <a:latin typeface="+mn-lt"/>
                <a:ea typeface="+mn-ea"/>
                <a:cs typeface="+mn-cs"/>
                <a:sym typeface="Verdana"/>
              </a:defRPr>
            </a:pPr>
            <a:endParaRPr>
              <a:solidFill>
                <a:srgbClr val="222222"/>
              </a:solidFill>
            </a:endParaRPr>
          </a:p>
          <a:p>
            <a:pPr>
              <a:defRPr sz="3500" b="1">
                <a:latin typeface="+mn-lt"/>
                <a:ea typeface="+mn-ea"/>
                <a:cs typeface="+mn-cs"/>
                <a:sym typeface="Verdana"/>
              </a:defRPr>
            </a:pPr>
            <a:endParaRPr>
              <a:solidFill>
                <a:srgbClr val="222222"/>
              </a:solidFill>
            </a:endParaRP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91195"/>
            <a:ext cx="5771701" cy="461665"/>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videos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1231186" y="847241"/>
            <a:ext cx="7835266" cy="49173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LECTURES – on the </a:t>
            </a:r>
            <a:r>
              <a:rPr lang="en-GB" sz="2000" dirty="0" err="1">
                <a:solidFill>
                  <a:srgbClr val="00ACAE"/>
                </a:solidFill>
                <a:latin typeface="Verdana" panose="020B0604030504040204" pitchFamily="34" charset="0"/>
                <a:ea typeface="Verdana" panose="020B0604030504040204" pitchFamily="34" charset="0"/>
                <a:cs typeface="Verdana" panose="020B0604030504040204" pitchFamily="34" charset="0"/>
              </a:rPr>
              <a:t>Ri</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 </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website</a:t>
            </a:r>
            <a:endPar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08735" y="2514600"/>
            <a:ext cx="4781550" cy="4238625"/>
          </a:xfrm>
          <a:prstGeom prst="rect">
            <a:avLst/>
          </a:prstGeom>
          <a:ln>
            <a:noFill/>
          </a:ln>
          <a:effectLst>
            <a:outerShdw blurRad="50800" dist="38100" dir="13500000" algn="br" rotWithShape="0">
              <a:prstClr val="black">
                <a:alpha val="40000"/>
              </a:prstClr>
            </a:outerShdw>
          </a:effectLst>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51993" y="4794983"/>
            <a:ext cx="660050" cy="208282"/>
          </a:xfrm>
          <a:prstGeom prst="rect">
            <a:avLst/>
          </a:prstGeom>
        </p:spPr>
      </p:pic>
    </p:spTree>
    <p:extLst>
      <p:ext uri="{BB962C8B-B14F-4D97-AF65-F5344CB8AC3E}">
        <p14:creationId xmlns:p14="http://schemas.microsoft.com/office/powerpoint/2010/main" val="31647659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TextBox 8"/>
          <p:cNvSpPr txBox="1"/>
          <p:nvPr/>
        </p:nvSpPr>
        <p:spPr>
          <a:xfrm>
            <a:off x="2494150" y="4894287"/>
            <a:ext cx="5187797" cy="548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3000" b="1" u="sng">
                <a:solidFill>
                  <a:srgbClr val="0000FF"/>
                </a:solidFill>
                <a:uFill>
                  <a:solidFill>
                    <a:srgbClr val="0000FF"/>
                  </a:solidFill>
                </a:uFill>
                <a:latin typeface="+mn-lt"/>
                <a:ea typeface="+mn-ea"/>
                <a:cs typeface="+mn-cs"/>
                <a:sym typeface="Verdana"/>
                <a:hlinkClick r:id="rId2"/>
              </a:defRPr>
            </a:lvl1pPr>
          </a:lstStyle>
          <a:p>
            <a:pPr>
              <a:defRPr u="none">
                <a:solidFill>
                  <a:srgbClr val="000000"/>
                </a:solidFill>
                <a:uFillTx/>
              </a:defRPr>
            </a:pPr>
            <a:r>
              <a:rPr u="sng" dirty="0">
                <a:solidFill>
                  <a:srgbClr val="FF0000"/>
                </a:solidFill>
                <a:uFill>
                  <a:solidFill>
                    <a:srgbClr val="0000FF"/>
                  </a:solidFill>
                </a:uFill>
                <a:hlinkClick r:id="rId2"/>
              </a:rPr>
              <a:t>bit.ly/powersof10video</a:t>
            </a:r>
          </a:p>
        </p:txBody>
      </p:sp>
      <p:pic>
        <p:nvPicPr>
          <p:cNvPr id="356" name="Image" descr="Image"/>
          <p:cNvPicPr>
            <a:picLocks noChangeAspect="1"/>
          </p:cNvPicPr>
          <p:nvPr/>
        </p:nvPicPr>
        <p:blipFill>
          <a:blip r:embed="rId3">
            <a:extLst/>
          </a:blip>
          <a:stretch>
            <a:fillRect/>
          </a:stretch>
        </p:blipFill>
        <p:spPr>
          <a:xfrm>
            <a:off x="2055283" y="893233"/>
            <a:ext cx="5829301" cy="3937001"/>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TextBox 8"/>
          <p:cNvSpPr txBox="1"/>
          <p:nvPr/>
        </p:nvSpPr>
        <p:spPr>
          <a:xfrm>
            <a:off x="1367483" y="1508277"/>
            <a:ext cx="7254148" cy="7391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4200" b="1">
                <a:solidFill>
                  <a:srgbClr val="00ACAE"/>
                </a:solidFill>
                <a:latin typeface="+mn-lt"/>
                <a:ea typeface="+mn-ea"/>
                <a:cs typeface="+mn-cs"/>
                <a:sym typeface="Verdana"/>
              </a:defRPr>
            </a:lvl1pPr>
          </a:lstStyle>
          <a:p>
            <a:r>
              <a:t>Estimating quantities</a:t>
            </a:r>
          </a:p>
        </p:txBody>
      </p:sp>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TextBox 8"/>
          <p:cNvSpPr txBox="1"/>
          <p:nvPr/>
        </p:nvSpPr>
        <p:spPr>
          <a:xfrm>
            <a:off x="1367483" y="1508277"/>
            <a:ext cx="7254148" cy="13868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200" b="1">
                <a:solidFill>
                  <a:srgbClr val="00ACAE"/>
                </a:solidFill>
                <a:latin typeface="+mn-lt"/>
                <a:ea typeface="+mn-ea"/>
                <a:cs typeface="+mn-cs"/>
                <a:sym typeface="Verdana"/>
              </a:defRPr>
            </a:pPr>
            <a:r>
              <a:t>Estimating quantities</a:t>
            </a:r>
          </a:p>
          <a:p>
            <a:pPr>
              <a:defRPr sz="4200" b="1">
                <a:solidFill>
                  <a:srgbClr val="00ACAE"/>
                </a:solidFill>
                <a:latin typeface="+mn-lt"/>
                <a:ea typeface="+mn-ea"/>
                <a:cs typeface="+mn-cs"/>
                <a:sym typeface="Verdana"/>
              </a:defRPr>
            </a:pPr>
            <a:r>
              <a:t>Powers of 10</a:t>
            </a:r>
          </a:p>
        </p:txBody>
      </p:sp>
    </p:spTree>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extBox 8"/>
          <p:cNvSpPr txBox="1"/>
          <p:nvPr/>
        </p:nvSpPr>
        <p:spPr>
          <a:xfrm>
            <a:off x="1367483" y="1508277"/>
            <a:ext cx="7254148" cy="26822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200" b="1">
                <a:solidFill>
                  <a:srgbClr val="00ACAE"/>
                </a:solidFill>
                <a:latin typeface="+mn-lt"/>
                <a:ea typeface="+mn-ea"/>
                <a:cs typeface="+mn-cs"/>
                <a:sym typeface="Verdana"/>
              </a:defRPr>
            </a:pPr>
            <a:r>
              <a:t>Estimating quantities</a:t>
            </a:r>
          </a:p>
          <a:p>
            <a:pPr>
              <a:defRPr sz="4200" b="1">
                <a:solidFill>
                  <a:srgbClr val="00ACAE"/>
                </a:solidFill>
                <a:latin typeface="+mn-lt"/>
                <a:ea typeface="+mn-ea"/>
                <a:cs typeface="+mn-cs"/>
                <a:sym typeface="Verdana"/>
              </a:defRPr>
            </a:pPr>
            <a:r>
              <a:t>Powers of 10</a:t>
            </a:r>
          </a:p>
          <a:p>
            <a:pPr>
              <a:defRPr sz="4200" b="1">
                <a:solidFill>
                  <a:srgbClr val="00ACAE"/>
                </a:solidFill>
                <a:latin typeface="+mn-lt"/>
                <a:ea typeface="+mn-ea"/>
                <a:cs typeface="+mn-cs"/>
                <a:sym typeface="Verdana"/>
              </a:defRPr>
            </a:pPr>
            <a:r>
              <a:t>Methods for counting</a:t>
            </a:r>
          </a:p>
        </p:txBody>
      </p:sp>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TextBox 8"/>
          <p:cNvSpPr txBox="1"/>
          <p:nvPr/>
        </p:nvSpPr>
        <p:spPr>
          <a:xfrm>
            <a:off x="1367483" y="1508277"/>
            <a:ext cx="7254148" cy="26822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4200" b="1">
                <a:solidFill>
                  <a:srgbClr val="00ACAE"/>
                </a:solidFill>
                <a:latin typeface="+mn-lt"/>
                <a:ea typeface="+mn-ea"/>
                <a:cs typeface="+mn-cs"/>
                <a:sym typeface="Verdana"/>
              </a:defRPr>
            </a:pPr>
            <a:r>
              <a:rPr dirty="0"/>
              <a:t>Estimating quantities</a:t>
            </a:r>
          </a:p>
          <a:p>
            <a:pPr>
              <a:defRPr sz="4200" b="1">
                <a:solidFill>
                  <a:srgbClr val="00ACAE"/>
                </a:solidFill>
                <a:latin typeface="+mn-lt"/>
                <a:ea typeface="+mn-ea"/>
                <a:cs typeface="+mn-cs"/>
                <a:sym typeface="Verdana"/>
              </a:defRPr>
            </a:pPr>
            <a:r>
              <a:rPr dirty="0"/>
              <a:t>Powers of 10</a:t>
            </a:r>
          </a:p>
          <a:p>
            <a:pPr>
              <a:defRPr sz="4200" b="1">
                <a:solidFill>
                  <a:srgbClr val="00ACAE"/>
                </a:solidFill>
                <a:latin typeface="+mn-lt"/>
                <a:ea typeface="+mn-ea"/>
                <a:cs typeface="+mn-cs"/>
                <a:sym typeface="Verdana"/>
              </a:defRPr>
            </a:pPr>
            <a:r>
              <a:rPr dirty="0"/>
              <a:t>Methods for counting</a:t>
            </a:r>
          </a:p>
          <a:p>
            <a:pPr>
              <a:defRPr sz="4200" b="1">
                <a:solidFill>
                  <a:srgbClr val="00ACAE"/>
                </a:solidFill>
                <a:latin typeface="+mn-lt"/>
                <a:ea typeface="+mn-ea"/>
                <a:cs typeface="+mn-cs"/>
                <a:sym typeface="Verdana"/>
              </a:defRPr>
            </a:pPr>
            <a:r>
              <a:rPr dirty="0"/>
              <a:t>Big and Small numbers</a:t>
            </a:r>
          </a:p>
        </p:txBody>
      </p:sp>
    </p:spTree>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6"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7" cy="6858000"/>
          </a:xfrm>
          <a:prstGeom prst="rect">
            <a:avLst/>
          </a:prstGeom>
          <a:ln w="12700">
            <a:miter lim="400000"/>
          </a:ln>
        </p:spPr>
      </p:pic>
      <p:sp>
        <p:nvSpPr>
          <p:cNvPr id="367" name="Rectangle 7"/>
          <p:cNvSpPr txBox="1"/>
          <p:nvPr/>
        </p:nvSpPr>
        <p:spPr>
          <a:xfrm>
            <a:off x="1445622" y="929276"/>
            <a:ext cx="7916093" cy="44983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3600">
                <a:latin typeface="+mn-lt"/>
                <a:ea typeface="+mn-ea"/>
                <a:cs typeface="+mn-cs"/>
                <a:sym typeface="Verdana"/>
              </a:defRPr>
            </a:pPr>
            <a:r>
              <a:t>What have you enjoyed? </a:t>
            </a:r>
          </a:p>
          <a:p>
            <a:pPr>
              <a:defRPr sz="3200">
                <a:latin typeface="+mn-lt"/>
                <a:ea typeface="+mn-ea"/>
                <a:cs typeface="+mn-cs"/>
                <a:sym typeface="Verdana"/>
              </a:defRPr>
            </a:pPr>
            <a:r>
              <a:t>What would you like to do more of?</a:t>
            </a:r>
          </a:p>
          <a:p>
            <a:pPr>
              <a:defRPr sz="3600" b="1">
                <a:latin typeface="+mn-lt"/>
                <a:ea typeface="+mn-ea"/>
                <a:cs typeface="+mn-cs"/>
                <a:sym typeface="Verdana"/>
              </a:defRPr>
            </a:pPr>
            <a:r>
              <a:t>Write your answers on the post-it note and hand it in.</a:t>
            </a:r>
          </a:p>
          <a:p>
            <a:pPr>
              <a:defRPr sz="3600">
                <a:latin typeface="+mn-lt"/>
                <a:ea typeface="+mn-ea"/>
                <a:cs typeface="+mn-cs"/>
                <a:sym typeface="Verdana"/>
              </a:defRPr>
            </a:pPr>
            <a:endParaRPr/>
          </a:p>
          <a:p>
            <a:pPr>
              <a:defRPr sz="3600">
                <a:latin typeface="+mn-lt"/>
                <a:ea typeface="+mn-ea"/>
                <a:cs typeface="+mn-cs"/>
                <a:sym typeface="Verdana"/>
              </a:defRPr>
            </a:pPr>
            <a:r>
              <a:t>Do YOU have any unanswered questions?</a:t>
            </a:r>
          </a:p>
          <a:p>
            <a:pPr>
              <a:defRPr sz="3600">
                <a:latin typeface="+mn-lt"/>
                <a:ea typeface="+mn-ea"/>
                <a:cs typeface="+mn-cs"/>
                <a:sym typeface="Verdana"/>
              </a:defRPr>
            </a:pPr>
            <a:r>
              <a:t>Email </a:t>
            </a:r>
            <a:r>
              <a:rPr u="sng">
                <a:solidFill>
                  <a:srgbClr val="0000FF"/>
                </a:solidFill>
                <a:uFill>
                  <a:solidFill>
                    <a:srgbClr val="0000FF"/>
                  </a:solidFill>
                </a:uFill>
                <a:hlinkClick r:id="rId4"/>
              </a:rPr>
              <a:t>masterclasses@ri.ac.uk</a:t>
            </a:r>
            <a:r>
              <a:t> </a:t>
            </a:r>
          </a:p>
        </p:txBody>
      </p:sp>
    </p:spTree>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Rectangle 5"/>
          <p:cNvSpPr txBox="1"/>
          <p:nvPr/>
        </p:nvSpPr>
        <p:spPr>
          <a:xfrm>
            <a:off x="1170716" y="3727262"/>
            <a:ext cx="4537222" cy="1010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07000"/>
              </a:lnSpc>
              <a:spcBef>
                <a:spcPts val="800"/>
              </a:spcBef>
              <a:defRPr sz="2800" u="sng">
                <a:solidFill>
                  <a:srgbClr val="0563C1"/>
                </a:solidFill>
                <a:latin typeface="+mn-lt"/>
                <a:ea typeface="+mn-ea"/>
                <a:cs typeface="+mn-cs"/>
                <a:sym typeface="Verdana"/>
              </a:defRPr>
            </a:pPr>
            <a:r>
              <a:rPr sz="2400" dirty="0">
                <a:solidFill>
                  <a:srgbClr val="0000FF"/>
                </a:solidFill>
                <a:uFill>
                  <a:solidFill>
                    <a:srgbClr val="0000FF"/>
                  </a:solidFill>
                </a:uFill>
                <a:hlinkClick r:id="rId3"/>
              </a:rPr>
              <a:t>nrich.maths.org/7449</a:t>
            </a:r>
          </a:p>
          <a:p>
            <a:pPr>
              <a:lnSpc>
                <a:spcPct val="107000"/>
              </a:lnSpc>
              <a:spcBef>
                <a:spcPts val="800"/>
              </a:spcBef>
              <a:defRPr sz="2800" u="sng">
                <a:solidFill>
                  <a:srgbClr val="0563C1"/>
                </a:solidFill>
                <a:latin typeface="+mn-lt"/>
                <a:ea typeface="+mn-ea"/>
                <a:cs typeface="+mn-cs"/>
                <a:sym typeface="Verdana"/>
              </a:defRPr>
            </a:pPr>
            <a:r>
              <a:rPr sz="2400" u="none" dirty="0">
                <a:solidFill>
                  <a:srgbClr val="000000"/>
                </a:solidFill>
              </a:rPr>
              <a:t>Discuss and Choose</a:t>
            </a:r>
          </a:p>
        </p:txBody>
      </p:sp>
      <p:sp>
        <p:nvSpPr>
          <p:cNvPr id="372" name="TextBox 6"/>
          <p:cNvSpPr txBox="1"/>
          <p:nvPr/>
        </p:nvSpPr>
        <p:spPr>
          <a:xfrm>
            <a:off x="1387111" y="357192"/>
            <a:ext cx="7460328" cy="83099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800" b="1" u="sng">
                <a:latin typeface="+mn-lt"/>
                <a:ea typeface="+mn-ea"/>
                <a:cs typeface="+mn-cs"/>
                <a:sym typeface="Verdana"/>
              </a:defRPr>
            </a:lvl1pPr>
          </a:lstStyle>
          <a:p>
            <a:r>
              <a:rPr sz="2400" dirty="0">
                <a:solidFill>
                  <a:srgbClr val="00ACAE"/>
                </a:solidFill>
              </a:rPr>
              <a:t>What else can I do to extend my knowledge of estimation and powers?</a:t>
            </a:r>
          </a:p>
        </p:txBody>
      </p:sp>
      <p:sp>
        <p:nvSpPr>
          <p:cNvPr id="373" name="TextBox 7"/>
          <p:cNvSpPr txBox="1"/>
          <p:nvPr/>
        </p:nvSpPr>
        <p:spPr>
          <a:xfrm>
            <a:off x="1170716" y="1811822"/>
            <a:ext cx="3920268" cy="120032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400">
                <a:solidFill>
                  <a:srgbClr val="FF0000"/>
                </a:solidFill>
                <a:latin typeface="+mn-lt"/>
                <a:ea typeface="+mn-ea"/>
                <a:cs typeface="+mn-cs"/>
                <a:sym typeface="Verdana"/>
              </a:defRPr>
            </a:lvl1pPr>
          </a:lstStyle>
          <a:p>
            <a:pPr algn="l"/>
            <a:r>
              <a:rPr dirty="0">
                <a:solidFill>
                  <a:schemeClr val="tx1"/>
                </a:solidFill>
              </a:rPr>
              <a:t>Try these as extra activities in class, or try them at home…</a:t>
            </a:r>
          </a:p>
        </p:txBody>
      </p:sp>
      <p:pic>
        <p:nvPicPr>
          <p:cNvPr id="374"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88797" y="1811822"/>
            <a:ext cx="3258642" cy="342575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Rectangle 5"/>
          <p:cNvSpPr txBox="1"/>
          <p:nvPr/>
        </p:nvSpPr>
        <p:spPr>
          <a:xfrm>
            <a:off x="1170716" y="3721892"/>
            <a:ext cx="4537222" cy="985266"/>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07000"/>
              </a:lnSpc>
              <a:spcBef>
                <a:spcPts val="800"/>
              </a:spcBef>
              <a:defRPr sz="2800" u="sng">
                <a:solidFill>
                  <a:srgbClr val="0563C1"/>
                </a:solidFill>
                <a:latin typeface="+mn-lt"/>
                <a:ea typeface="+mn-ea"/>
                <a:cs typeface="+mn-cs"/>
                <a:sym typeface="Verdana"/>
              </a:defRPr>
            </a:pPr>
            <a:r>
              <a:rPr sz="2400" dirty="0">
                <a:solidFill>
                  <a:srgbClr val="0000FF"/>
                </a:solidFill>
                <a:uFill>
                  <a:solidFill>
                    <a:srgbClr val="0000FF"/>
                  </a:solidFill>
                </a:uFill>
                <a:hlinkClick r:id="rId3"/>
              </a:rPr>
              <a:t>nrich.maths.org/8170/</a:t>
            </a:r>
            <a:endParaRPr sz="2400" u="none" dirty="0">
              <a:solidFill>
                <a:srgbClr val="000000"/>
              </a:solidFill>
            </a:endParaRPr>
          </a:p>
          <a:p>
            <a:pPr>
              <a:lnSpc>
                <a:spcPct val="107000"/>
              </a:lnSpc>
              <a:spcBef>
                <a:spcPts val="800"/>
              </a:spcBef>
              <a:defRPr sz="2800" u="sng">
                <a:solidFill>
                  <a:srgbClr val="0563C1"/>
                </a:solidFill>
                <a:latin typeface="+mn-lt"/>
                <a:ea typeface="+mn-ea"/>
                <a:cs typeface="+mn-cs"/>
                <a:sym typeface="Verdana"/>
              </a:defRPr>
            </a:pPr>
            <a:r>
              <a:rPr sz="2400" u="none" dirty="0">
                <a:solidFill>
                  <a:srgbClr val="000000"/>
                </a:solidFill>
              </a:rPr>
              <a:t>Olympic Starters</a:t>
            </a:r>
          </a:p>
        </p:txBody>
      </p:sp>
      <p:pic>
        <p:nvPicPr>
          <p:cNvPr id="380"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77846" y="1811822"/>
            <a:ext cx="3817912" cy="3923965"/>
          </a:xfrm>
          <a:prstGeom prst="rect">
            <a:avLst/>
          </a:prstGeom>
          <a:ln>
            <a:noFill/>
          </a:ln>
          <a:effectLst>
            <a:outerShdw blurRad="292100" dist="139700" dir="2700000" algn="tl" rotWithShape="0">
              <a:srgbClr val="333333">
                <a:alpha val="65000"/>
              </a:srgbClr>
            </a:outerShdw>
          </a:effectLst>
        </p:spPr>
      </p:pic>
      <p:sp>
        <p:nvSpPr>
          <p:cNvPr id="6" name="TextBox 6"/>
          <p:cNvSpPr txBox="1"/>
          <p:nvPr/>
        </p:nvSpPr>
        <p:spPr>
          <a:xfrm>
            <a:off x="1387111" y="357192"/>
            <a:ext cx="7460328" cy="83099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800" b="1" u="sng">
                <a:latin typeface="+mn-lt"/>
                <a:ea typeface="+mn-ea"/>
                <a:cs typeface="+mn-cs"/>
                <a:sym typeface="Verdana"/>
              </a:defRPr>
            </a:lvl1pPr>
          </a:lstStyle>
          <a:p>
            <a:r>
              <a:rPr sz="2400" dirty="0">
                <a:solidFill>
                  <a:srgbClr val="00ACAE"/>
                </a:solidFill>
              </a:rPr>
              <a:t>What else can I do to extend my knowledge of estimation and powers?</a:t>
            </a:r>
          </a:p>
        </p:txBody>
      </p:sp>
      <p:sp>
        <p:nvSpPr>
          <p:cNvPr id="7" name="TextBox 7"/>
          <p:cNvSpPr txBox="1"/>
          <p:nvPr/>
        </p:nvSpPr>
        <p:spPr>
          <a:xfrm>
            <a:off x="1170716" y="1811822"/>
            <a:ext cx="3920268" cy="120032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400">
                <a:solidFill>
                  <a:srgbClr val="FF0000"/>
                </a:solidFill>
                <a:latin typeface="+mn-lt"/>
                <a:ea typeface="+mn-ea"/>
                <a:cs typeface="+mn-cs"/>
                <a:sym typeface="Verdana"/>
              </a:defRPr>
            </a:lvl1pPr>
          </a:lstStyle>
          <a:p>
            <a:pPr algn="l"/>
            <a:r>
              <a:rPr dirty="0">
                <a:solidFill>
                  <a:schemeClr val="tx1"/>
                </a:solidFill>
              </a:rPr>
              <a:t>Try these as extra activities in class, or try them at home…</a:t>
            </a:r>
          </a:p>
        </p:txBody>
      </p:sp>
    </p:spTree>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Rectangle 5"/>
          <p:cNvSpPr txBox="1"/>
          <p:nvPr/>
        </p:nvSpPr>
        <p:spPr>
          <a:xfrm>
            <a:off x="1170716" y="3727262"/>
            <a:ext cx="4537222" cy="10103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07000"/>
              </a:lnSpc>
              <a:spcBef>
                <a:spcPts val="800"/>
              </a:spcBef>
              <a:defRPr sz="2800" u="sng">
                <a:solidFill>
                  <a:srgbClr val="0563C1"/>
                </a:solidFill>
                <a:latin typeface="+mn-lt"/>
                <a:ea typeface="+mn-ea"/>
                <a:cs typeface="+mn-cs"/>
                <a:sym typeface="Verdana"/>
              </a:defRPr>
            </a:pPr>
            <a:r>
              <a:rPr sz="2400" dirty="0">
                <a:solidFill>
                  <a:srgbClr val="0000FF"/>
                </a:solidFill>
                <a:uFill>
                  <a:solidFill>
                    <a:srgbClr val="0000FF"/>
                  </a:solidFill>
                </a:uFill>
                <a:hlinkClick r:id="rId3"/>
              </a:rPr>
              <a:t>nrich.maths.org/10629</a:t>
            </a:r>
          </a:p>
          <a:p>
            <a:pPr>
              <a:lnSpc>
                <a:spcPct val="107000"/>
              </a:lnSpc>
              <a:spcBef>
                <a:spcPts val="800"/>
              </a:spcBef>
              <a:defRPr sz="2800" u="sng">
                <a:solidFill>
                  <a:srgbClr val="0563C1"/>
                </a:solidFill>
                <a:latin typeface="+mn-lt"/>
                <a:ea typeface="+mn-ea"/>
                <a:cs typeface="+mn-cs"/>
                <a:sym typeface="Verdana"/>
              </a:defRPr>
            </a:pPr>
            <a:r>
              <a:rPr sz="2400" u="none" dirty="0">
                <a:solidFill>
                  <a:srgbClr val="000000"/>
                </a:solidFill>
              </a:rPr>
              <a:t>Estimating time</a:t>
            </a:r>
          </a:p>
        </p:txBody>
      </p:sp>
      <p:pic>
        <p:nvPicPr>
          <p:cNvPr id="388" name="Image" descr="Image"/>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707938" y="1811822"/>
            <a:ext cx="3042063" cy="3942080"/>
          </a:xfrm>
          <a:prstGeom prst="rect">
            <a:avLst/>
          </a:prstGeom>
          <a:ln>
            <a:noFill/>
          </a:ln>
          <a:effectLst>
            <a:outerShdw blurRad="292100" dist="139700" dir="2700000" algn="tl" rotWithShape="0">
              <a:srgbClr val="333333">
                <a:alpha val="65000"/>
              </a:srgbClr>
            </a:outerShdw>
          </a:effectLst>
        </p:spPr>
      </p:pic>
      <p:sp>
        <p:nvSpPr>
          <p:cNvPr id="6" name="TextBox 6"/>
          <p:cNvSpPr txBox="1"/>
          <p:nvPr/>
        </p:nvSpPr>
        <p:spPr>
          <a:xfrm>
            <a:off x="1387111" y="357192"/>
            <a:ext cx="7460328" cy="83099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800" b="1" u="sng">
                <a:latin typeface="+mn-lt"/>
                <a:ea typeface="+mn-ea"/>
                <a:cs typeface="+mn-cs"/>
                <a:sym typeface="Verdana"/>
              </a:defRPr>
            </a:lvl1pPr>
          </a:lstStyle>
          <a:p>
            <a:r>
              <a:rPr sz="2400" dirty="0">
                <a:solidFill>
                  <a:srgbClr val="00ACAE"/>
                </a:solidFill>
              </a:rPr>
              <a:t>What else can I do to extend my knowledge of estimation and powers?</a:t>
            </a:r>
          </a:p>
        </p:txBody>
      </p:sp>
      <p:sp>
        <p:nvSpPr>
          <p:cNvPr id="7" name="TextBox 7"/>
          <p:cNvSpPr txBox="1"/>
          <p:nvPr/>
        </p:nvSpPr>
        <p:spPr>
          <a:xfrm>
            <a:off x="1170716" y="1811822"/>
            <a:ext cx="3920268" cy="120032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400">
                <a:solidFill>
                  <a:srgbClr val="FF0000"/>
                </a:solidFill>
                <a:latin typeface="+mn-lt"/>
                <a:ea typeface="+mn-ea"/>
                <a:cs typeface="+mn-cs"/>
                <a:sym typeface="Verdana"/>
              </a:defRPr>
            </a:lvl1pPr>
          </a:lstStyle>
          <a:p>
            <a:pPr algn="l"/>
            <a:r>
              <a:rPr dirty="0">
                <a:solidFill>
                  <a:schemeClr val="tx1"/>
                </a:solidFill>
              </a:rPr>
              <a:t>Try these as extra activities in class, or try them at home…</a:t>
            </a:r>
          </a:p>
        </p:txBody>
      </p:sp>
    </p:spTree>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Rectangle 5"/>
          <p:cNvSpPr txBox="1"/>
          <p:nvPr/>
        </p:nvSpPr>
        <p:spPr>
          <a:xfrm>
            <a:off x="1167565" y="3722283"/>
            <a:ext cx="4537222" cy="140890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107000"/>
              </a:lnSpc>
              <a:spcBef>
                <a:spcPts val="800"/>
              </a:spcBef>
              <a:defRPr sz="2800" u="sng">
                <a:solidFill>
                  <a:srgbClr val="0563C1"/>
                </a:solidFill>
                <a:latin typeface="+mn-lt"/>
                <a:ea typeface="+mn-ea"/>
                <a:cs typeface="+mn-cs"/>
                <a:sym typeface="Verdana"/>
              </a:defRPr>
            </a:pPr>
            <a:r>
              <a:rPr sz="2400" dirty="0">
                <a:solidFill>
                  <a:srgbClr val="0000FF"/>
                </a:solidFill>
                <a:uFill>
                  <a:solidFill>
                    <a:srgbClr val="0000FF"/>
                  </a:solidFill>
                </a:uFill>
                <a:hlinkClick r:id="rId3"/>
              </a:rPr>
              <a:t>nrich.maths.org/6349</a:t>
            </a:r>
          </a:p>
          <a:p>
            <a:pPr>
              <a:lnSpc>
                <a:spcPct val="107000"/>
              </a:lnSpc>
              <a:spcBef>
                <a:spcPts val="800"/>
              </a:spcBef>
              <a:defRPr sz="2800">
                <a:latin typeface="+mn-lt"/>
                <a:ea typeface="+mn-ea"/>
                <a:cs typeface="+mn-cs"/>
                <a:sym typeface="Verdana"/>
              </a:defRPr>
            </a:pPr>
            <a:r>
              <a:rPr sz="2400" dirty="0"/>
              <a:t>A Question of Scale</a:t>
            </a:r>
          </a:p>
          <a:p>
            <a:pPr>
              <a:lnSpc>
                <a:spcPct val="107000"/>
              </a:lnSpc>
              <a:spcBef>
                <a:spcPts val="800"/>
              </a:spcBef>
              <a:defRPr sz="1700">
                <a:latin typeface="+mn-lt"/>
                <a:ea typeface="+mn-ea"/>
                <a:cs typeface="+mn-cs"/>
                <a:sym typeface="Verdana"/>
              </a:defRPr>
            </a:pPr>
            <a:r>
              <a:rPr dirty="0"/>
              <a:t>(aimed at KS4: may need assistance)</a:t>
            </a:r>
          </a:p>
        </p:txBody>
      </p:sp>
      <p:pic>
        <p:nvPicPr>
          <p:cNvPr id="394" name="Image" descr="Image"/>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92430" y="1704974"/>
            <a:ext cx="3317907" cy="4206633"/>
          </a:xfrm>
          <a:prstGeom prst="rect">
            <a:avLst/>
          </a:prstGeom>
          <a:ln>
            <a:noFill/>
          </a:ln>
          <a:effectLst>
            <a:outerShdw blurRad="292100" dist="139700" dir="2700000" algn="tl" rotWithShape="0">
              <a:srgbClr val="333333">
                <a:alpha val="65000"/>
              </a:srgbClr>
            </a:outerShdw>
          </a:effectLst>
        </p:spPr>
      </p:pic>
      <p:sp>
        <p:nvSpPr>
          <p:cNvPr id="6" name="TextBox 6"/>
          <p:cNvSpPr txBox="1"/>
          <p:nvPr/>
        </p:nvSpPr>
        <p:spPr>
          <a:xfrm>
            <a:off x="1387111" y="357192"/>
            <a:ext cx="7460328" cy="83099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800" b="1" u="sng">
                <a:latin typeface="+mn-lt"/>
                <a:ea typeface="+mn-ea"/>
                <a:cs typeface="+mn-cs"/>
                <a:sym typeface="Verdana"/>
              </a:defRPr>
            </a:lvl1pPr>
          </a:lstStyle>
          <a:p>
            <a:r>
              <a:rPr sz="2400" dirty="0">
                <a:solidFill>
                  <a:srgbClr val="00ACAE"/>
                </a:solidFill>
              </a:rPr>
              <a:t>What else can I do to extend my knowledge of estimation and powers?</a:t>
            </a:r>
          </a:p>
        </p:txBody>
      </p:sp>
      <p:sp>
        <p:nvSpPr>
          <p:cNvPr id="7" name="TextBox 7"/>
          <p:cNvSpPr txBox="1"/>
          <p:nvPr/>
        </p:nvSpPr>
        <p:spPr>
          <a:xfrm>
            <a:off x="1170716" y="1811822"/>
            <a:ext cx="3920268" cy="120032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lgn="ctr">
              <a:defRPr sz="2400">
                <a:solidFill>
                  <a:srgbClr val="FF0000"/>
                </a:solidFill>
                <a:latin typeface="+mn-lt"/>
                <a:ea typeface="+mn-ea"/>
                <a:cs typeface="+mn-cs"/>
                <a:sym typeface="Verdana"/>
              </a:defRPr>
            </a:lvl1pPr>
          </a:lstStyle>
          <a:p>
            <a:pPr algn="l"/>
            <a:r>
              <a:rPr dirty="0">
                <a:solidFill>
                  <a:schemeClr val="tx1"/>
                </a:solidFill>
              </a:rPr>
              <a:t>Try these as extra activities in class, or try them at home…</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10275" y="5495925"/>
            <a:ext cx="3056177" cy="126682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000000"/>
              </a:solidFill>
              <a:effectLst/>
              <a:uFillTx/>
              <a:latin typeface="+mj-lt"/>
              <a:ea typeface="+mj-ea"/>
              <a:cs typeface="+mj-cs"/>
              <a:sym typeface="Calibri"/>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91195"/>
            <a:ext cx="5771701" cy="461665"/>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videos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1231186" y="847241"/>
            <a:ext cx="7835266" cy="1015663"/>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LECTURES – on the </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Ri website</a:t>
            </a:r>
          </a:p>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Ri on YouTube – experiments, videos &amp; talks for all ages</a:t>
            </a: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08735" y="2514600"/>
            <a:ext cx="4781550" cy="4238625"/>
          </a:xfrm>
          <a:prstGeom prst="rect">
            <a:avLst/>
          </a:prstGeom>
          <a:ln>
            <a:noFill/>
          </a:ln>
          <a:effectLst>
            <a:outerShdw blurRad="50800" dist="38100" dir="13500000" algn="br" rotWithShape="0">
              <a:prstClr val="black">
                <a:alpha val="40000"/>
              </a:prstClr>
            </a:outerShdw>
          </a:effectLst>
        </p:spPr>
      </p:pic>
      <p:grpSp>
        <p:nvGrpSpPr>
          <p:cNvPr id="2" name="Group 1"/>
          <p:cNvGrpSpPr/>
          <p:nvPr/>
        </p:nvGrpSpPr>
        <p:grpSpPr>
          <a:xfrm>
            <a:off x="3097718" y="3882785"/>
            <a:ext cx="4810044" cy="2879965"/>
            <a:chOff x="3097718" y="3882785"/>
            <a:chExt cx="4810044" cy="2879965"/>
          </a:xfrm>
        </p:grpSpPr>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097718" y="3882785"/>
              <a:ext cx="4810044" cy="2879965"/>
            </a:xfrm>
            <a:prstGeom prst="rect">
              <a:avLst/>
            </a:prstGeom>
            <a:ln>
              <a:noFill/>
            </a:ln>
            <a:effectLst>
              <a:outerShdw blurRad="50800" dist="38100" dir="13500000" algn="br" rotWithShape="0">
                <a:prstClr val="black">
                  <a:alpha val="40000"/>
                </a:prstClr>
              </a:outerShdw>
            </a:effectLst>
          </p:spPr>
        </p:pic>
        <p:pic>
          <p:nvPicPr>
            <p:cNvPr id="7" name="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57568" y="4804508"/>
              <a:ext cx="660050" cy="208282"/>
            </a:xfrm>
            <a:prstGeom prst="rect">
              <a:avLst/>
            </a:prstGeom>
          </p:spPr>
        </p:pic>
      </p:grpSp>
    </p:spTree>
    <p:extLst>
      <p:ext uri="{BB962C8B-B14F-4D97-AF65-F5344CB8AC3E}">
        <p14:creationId xmlns:p14="http://schemas.microsoft.com/office/powerpoint/2010/main" val="10832901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TextBox 8"/>
          <p:cNvSpPr txBox="1"/>
          <p:nvPr/>
        </p:nvSpPr>
        <p:spPr>
          <a:xfrm>
            <a:off x="1231185" y="223318"/>
            <a:ext cx="7846911" cy="5486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3000">
                <a:solidFill>
                  <a:srgbClr val="00ACAE"/>
                </a:solidFill>
                <a:latin typeface="+mn-lt"/>
                <a:ea typeface="+mn-ea"/>
                <a:cs typeface="+mn-cs"/>
                <a:sym typeface="Verdana"/>
              </a:defRPr>
            </a:pPr>
            <a:r>
              <a:t> </a:t>
            </a:r>
            <a:r>
              <a:rPr sz="2400"/>
              <a:t>Royal Institution Primary Maths Masterclasses</a:t>
            </a:r>
          </a:p>
        </p:txBody>
      </p:sp>
      <p:sp>
        <p:nvSpPr>
          <p:cNvPr id="400" name="TextBox 12"/>
          <p:cNvSpPr txBox="1"/>
          <p:nvPr/>
        </p:nvSpPr>
        <p:spPr>
          <a:xfrm>
            <a:off x="1303279" y="977449"/>
            <a:ext cx="7702723" cy="9804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5800" b="1">
                <a:solidFill>
                  <a:srgbClr val="00ACAE"/>
                </a:solidFill>
                <a:latin typeface="+mn-lt"/>
                <a:ea typeface="+mn-ea"/>
                <a:cs typeface="+mn-cs"/>
                <a:sym typeface="Verdana"/>
              </a:defRPr>
            </a:lvl1pPr>
          </a:lstStyle>
          <a:p>
            <a:r>
              <a:t>Big and Small</a:t>
            </a:r>
          </a:p>
        </p:txBody>
      </p:sp>
      <p:sp>
        <p:nvSpPr>
          <p:cNvPr id="401" name="TextBox 9"/>
          <p:cNvSpPr txBox="1"/>
          <p:nvPr/>
        </p:nvSpPr>
        <p:spPr>
          <a:xfrm>
            <a:off x="1234783" y="5913413"/>
            <a:ext cx="3492142" cy="5486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1500">
                <a:solidFill>
                  <a:srgbClr val="404040"/>
                </a:solidFill>
                <a:latin typeface="+mn-lt"/>
                <a:ea typeface="+mn-ea"/>
                <a:cs typeface="+mn-cs"/>
                <a:sym typeface="Verdana"/>
              </a:defRPr>
            </a:pPr>
            <a:r>
              <a:t>rigb.org</a:t>
            </a:r>
            <a:br/>
            <a:r>
              <a:t>@Ri_Science</a:t>
            </a:r>
          </a:p>
        </p:txBody>
      </p:sp>
      <p:pic>
        <p:nvPicPr>
          <p:cNvPr id="402" name="Picture 10" descr="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6" cy="764816"/>
          </a:xfrm>
          <a:prstGeom prst="rect">
            <a:avLst/>
          </a:prstGeom>
          <a:ln w="12700">
            <a:miter lim="400000"/>
          </a:ln>
        </p:spPr>
      </p:pic>
      <p:sp>
        <p:nvSpPr>
          <p:cNvPr id="403" name="TextBox 7"/>
          <p:cNvSpPr txBox="1"/>
          <p:nvPr/>
        </p:nvSpPr>
        <p:spPr>
          <a:xfrm>
            <a:off x="1397000" y="2408676"/>
            <a:ext cx="3658878" cy="523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2800">
                <a:latin typeface="+mn-lt"/>
                <a:ea typeface="+mn-ea"/>
                <a:cs typeface="+mn-cs"/>
                <a:sym typeface="Verdana"/>
              </a:defRPr>
            </a:lvl1pPr>
          </a:lstStyle>
          <a:p>
            <a:r>
              <a:rPr lang="en-GB" dirty="0" smtClean="0"/>
              <a:t>A big t</a:t>
            </a:r>
            <a:r>
              <a:rPr dirty="0" smtClean="0"/>
              <a:t>hank </a:t>
            </a:r>
            <a:r>
              <a:rPr dirty="0"/>
              <a:t>you!</a:t>
            </a:r>
          </a:p>
        </p:txBody>
      </p:sp>
      <p:sp>
        <p:nvSpPr>
          <p:cNvPr id="404" name="Rectangle 6"/>
          <p:cNvSpPr txBox="1"/>
          <p:nvPr/>
        </p:nvSpPr>
        <p:spPr>
          <a:xfrm>
            <a:off x="654365" y="6504344"/>
            <a:ext cx="6371125" cy="2438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1000" i="1">
                <a:solidFill>
                  <a:srgbClr val="404040"/>
                </a:solidFill>
                <a:latin typeface="+mn-lt"/>
                <a:ea typeface="+mn-ea"/>
                <a:cs typeface="+mn-cs"/>
                <a:sym typeface="Verdana"/>
              </a:defRPr>
            </a:lvl1pPr>
          </a:lstStyle>
          <a:p>
            <a:r>
              <a:t>Image: public domain</a:t>
            </a:r>
          </a:p>
        </p:txBody>
      </p:sp>
      <p:pic>
        <p:nvPicPr>
          <p:cNvPr id="405" name="elephant-2130817_1920.jpg" descr="elephant-2130817_1920.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144141" y="2163378"/>
            <a:ext cx="3797697" cy="25312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8000"/>
                </a:lnTo>
                <a:lnTo>
                  <a:pt x="2399" y="21600"/>
                </a:lnTo>
                <a:lnTo>
                  <a:pt x="21600" y="21600"/>
                </a:lnTo>
                <a:lnTo>
                  <a:pt x="21600" y="3600"/>
                </a:lnTo>
                <a:lnTo>
                  <a:pt x="19201" y="0"/>
                </a:lnTo>
                <a:lnTo>
                  <a:pt x="0" y="0"/>
                </a:lnTo>
                <a:close/>
              </a:path>
            </a:pathLst>
          </a:custGeom>
          <a:ln w="12700">
            <a:miter lim="400000"/>
          </a:ln>
        </p:spPr>
      </p:pic>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91195"/>
            <a:ext cx="5771701" cy="461665"/>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videos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1231186" y="847241"/>
            <a:ext cx="7835266" cy="147732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LECTURES – on the </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Ri website</a:t>
            </a:r>
          </a:p>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Ri on YouTube – experiments, videos &amp; talks for all ages</a:t>
            </a:r>
          </a:p>
          <a:p>
            <a:pPr marL="342900" indent="-342900">
              <a:lnSpc>
                <a:spcPct val="150000"/>
              </a:lnSpc>
              <a:buFont typeface="Arial" panose="020B0604020202020204" pitchFamily="34" charset="0"/>
              <a:buChar char="•"/>
            </a:pP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ExpeRimental</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 science experiments at home</a:t>
            </a:r>
            <a:endParaRPr lang="en-GB" dirty="0">
              <a:solidFill>
                <a:srgbClr val="00ACAE"/>
              </a:solidFill>
              <a:latin typeface="MetaBook-Roman" panose="020B0502040000020004" pitchFamily="34" charset="0"/>
              <a:ea typeface="Verdana" pitchFamily="34" charset="0"/>
              <a:cs typeface="Verdana" pitchFamily="34" charset="0"/>
            </a:endParaRP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08735" y="2514600"/>
            <a:ext cx="4781550" cy="4238625"/>
          </a:xfrm>
          <a:prstGeom prst="rect">
            <a:avLst/>
          </a:prstGeom>
          <a:ln w="12700">
            <a:noFill/>
          </a:ln>
          <a:effectLst>
            <a:outerShdw blurRad="50800" dist="38100" dir="13500000" algn="br" rotWithShape="0">
              <a:prstClr val="black">
                <a:alpha val="40000"/>
              </a:prstClr>
            </a:outerShdw>
          </a:effectLst>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51993" y="4794983"/>
            <a:ext cx="660050" cy="208282"/>
          </a:xfrm>
          <a:prstGeom prst="rect">
            <a:avLst/>
          </a:prstGeom>
        </p:spPr>
      </p:pic>
      <p:pic>
        <p:nvPicPr>
          <p:cNvPr id="11" name="Picture 10"/>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097718" y="3882785"/>
            <a:ext cx="4810044" cy="2879965"/>
          </a:xfrm>
          <a:prstGeom prst="rect">
            <a:avLst/>
          </a:prstGeom>
          <a:ln>
            <a:noFill/>
          </a:ln>
          <a:effectLst>
            <a:outerShdw blurRad="50800" dist="38100" dir="13500000" algn="br" rotWithShape="0">
              <a:prstClr val="black">
                <a:alpha val="40000"/>
              </a:prstClr>
            </a:outerShdw>
          </a:effectLst>
        </p:spPr>
      </p:pic>
      <p:pic>
        <p:nvPicPr>
          <p:cNvPr id="5" name="Picture 4"/>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736076" y="4547333"/>
            <a:ext cx="4330376" cy="2218689"/>
          </a:xfrm>
          <a:prstGeom prst="rect">
            <a:avLst/>
          </a:prstGeom>
          <a:ln>
            <a:noFill/>
          </a:ln>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31071691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TextBox 8"/>
          <p:cNvSpPr txBox="1"/>
          <p:nvPr/>
        </p:nvSpPr>
        <p:spPr>
          <a:xfrm>
            <a:off x="2117205" y="1095165"/>
            <a:ext cx="4909590" cy="37871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gn="ctr">
              <a:defRPr sz="8000" b="1">
                <a:solidFill>
                  <a:srgbClr val="00ACAE"/>
                </a:solidFill>
                <a:latin typeface="+mn-lt"/>
                <a:ea typeface="+mn-ea"/>
                <a:cs typeface="+mn-cs"/>
                <a:sym typeface="Verdana"/>
              </a:defRPr>
            </a:pPr>
            <a:r>
              <a:t>Bigger</a:t>
            </a:r>
          </a:p>
          <a:p>
            <a:pPr algn="ctr">
              <a:defRPr sz="8000" b="1">
                <a:solidFill>
                  <a:srgbClr val="00ACAE"/>
                </a:solidFill>
                <a:latin typeface="+mn-lt"/>
                <a:ea typeface="+mn-ea"/>
                <a:cs typeface="+mn-cs"/>
                <a:sym typeface="Verdana"/>
              </a:defRPr>
            </a:pPr>
            <a:endParaRPr/>
          </a:p>
          <a:p>
            <a:pPr algn="ctr">
              <a:defRPr sz="8000" b="1">
                <a:solidFill>
                  <a:srgbClr val="00ACAE"/>
                </a:solidFill>
                <a:latin typeface="+mn-lt"/>
                <a:ea typeface="+mn-ea"/>
                <a:cs typeface="+mn-cs"/>
                <a:sym typeface="Verdana"/>
              </a:defRPr>
            </a:pPr>
            <a:r>
              <a:t>Smaller</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 name="Group"/>
          <p:cNvGrpSpPr/>
          <p:nvPr/>
        </p:nvGrpSpPr>
        <p:grpSpPr>
          <a:xfrm>
            <a:off x="2634869" y="1690717"/>
            <a:ext cx="4703278" cy="3144959"/>
            <a:chOff x="0" y="0"/>
            <a:chExt cx="4703276" cy="3144958"/>
          </a:xfrm>
        </p:grpSpPr>
        <p:sp>
          <p:nvSpPr>
            <p:cNvPr id="176" name="Hand"/>
            <p:cNvSpPr/>
            <p:nvPr/>
          </p:nvSpPr>
          <p:spPr>
            <a:xfrm>
              <a:off x="-1" y="-1"/>
              <a:ext cx="2186215" cy="3144960"/>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sp>
          <p:nvSpPr>
            <p:cNvPr id="177" name="Hand"/>
            <p:cNvSpPr/>
            <p:nvPr/>
          </p:nvSpPr>
          <p:spPr>
            <a:xfrm flipH="1">
              <a:off x="2517063" y="-1"/>
              <a:ext cx="2186214" cy="3144960"/>
            </a:xfrm>
            <a:custGeom>
              <a:avLst/>
              <a:gdLst/>
              <a:ahLst/>
              <a:cxnLst>
                <a:cxn ang="0">
                  <a:pos x="wd2" y="hd2"/>
                </a:cxn>
                <a:cxn ang="5400000">
                  <a:pos x="wd2" y="hd2"/>
                </a:cxn>
                <a:cxn ang="10800000">
                  <a:pos x="wd2" y="hd2"/>
                </a:cxn>
                <a:cxn ang="16200000">
                  <a:pos x="wd2" y="hd2"/>
                </a:cxn>
              </a:cxnLst>
              <a:rect l="0" t="0" r="r" b="b"/>
              <a:pathLst>
                <a:path w="21054" h="21598" extrusionOk="0">
                  <a:moveTo>
                    <a:pt x="9241" y="0"/>
                  </a:moveTo>
                  <a:cubicBezTo>
                    <a:pt x="8623" y="3"/>
                    <a:pt x="8010" y="322"/>
                    <a:pt x="8004" y="946"/>
                  </a:cubicBezTo>
                  <a:cubicBezTo>
                    <a:pt x="7999" y="1470"/>
                    <a:pt x="7929" y="8910"/>
                    <a:pt x="7929" y="8910"/>
                  </a:cubicBezTo>
                  <a:cubicBezTo>
                    <a:pt x="7929" y="8910"/>
                    <a:pt x="7499" y="8974"/>
                    <a:pt x="7399" y="8974"/>
                  </a:cubicBezTo>
                  <a:cubicBezTo>
                    <a:pt x="7399" y="8974"/>
                    <a:pt x="5801" y="2575"/>
                    <a:pt x="5675" y="1884"/>
                  </a:cubicBezTo>
                  <a:cubicBezTo>
                    <a:pt x="5460" y="700"/>
                    <a:pt x="3262" y="854"/>
                    <a:pt x="3420" y="2122"/>
                  </a:cubicBezTo>
                  <a:cubicBezTo>
                    <a:pt x="3487" y="2667"/>
                    <a:pt x="4637" y="9621"/>
                    <a:pt x="4637" y="9621"/>
                  </a:cubicBezTo>
                  <a:lnTo>
                    <a:pt x="4100" y="9812"/>
                  </a:lnTo>
                  <a:cubicBezTo>
                    <a:pt x="4100" y="9812"/>
                    <a:pt x="2546" y="6213"/>
                    <a:pt x="2124" y="5128"/>
                  </a:cubicBezTo>
                  <a:cubicBezTo>
                    <a:pt x="1683" y="3995"/>
                    <a:pt x="-325" y="4416"/>
                    <a:pt x="45" y="5576"/>
                  </a:cubicBezTo>
                  <a:cubicBezTo>
                    <a:pt x="204" y="6073"/>
                    <a:pt x="930" y="9056"/>
                    <a:pt x="1691" y="11289"/>
                  </a:cubicBezTo>
                  <a:cubicBezTo>
                    <a:pt x="1612" y="16115"/>
                    <a:pt x="3291" y="17160"/>
                    <a:pt x="3675" y="19027"/>
                  </a:cubicBezTo>
                  <a:cubicBezTo>
                    <a:pt x="3899" y="20117"/>
                    <a:pt x="3791" y="21598"/>
                    <a:pt x="3791" y="21598"/>
                  </a:cubicBezTo>
                  <a:lnTo>
                    <a:pt x="13296" y="21598"/>
                  </a:lnTo>
                  <a:cubicBezTo>
                    <a:pt x="13296" y="18355"/>
                    <a:pt x="17266" y="16479"/>
                    <a:pt x="18181" y="15015"/>
                  </a:cubicBezTo>
                  <a:cubicBezTo>
                    <a:pt x="18213" y="14964"/>
                    <a:pt x="19620" y="12585"/>
                    <a:pt x="20198" y="11608"/>
                  </a:cubicBezTo>
                  <a:cubicBezTo>
                    <a:pt x="20356" y="11341"/>
                    <a:pt x="20444" y="11057"/>
                    <a:pt x="20458" y="10768"/>
                  </a:cubicBezTo>
                  <a:cubicBezTo>
                    <a:pt x="20485" y="10213"/>
                    <a:pt x="20558" y="9282"/>
                    <a:pt x="20735" y="9028"/>
                  </a:cubicBezTo>
                  <a:cubicBezTo>
                    <a:pt x="21275" y="8248"/>
                    <a:pt x="21229" y="7659"/>
                    <a:pt x="19813" y="7927"/>
                  </a:cubicBezTo>
                  <a:cubicBezTo>
                    <a:pt x="18121" y="8247"/>
                    <a:pt x="17427" y="10409"/>
                    <a:pt x="17427" y="10409"/>
                  </a:cubicBezTo>
                  <a:lnTo>
                    <a:pt x="16041" y="12125"/>
                  </a:lnTo>
                  <a:lnTo>
                    <a:pt x="15280" y="12313"/>
                  </a:lnTo>
                  <a:lnTo>
                    <a:pt x="14521" y="9417"/>
                  </a:lnTo>
                  <a:cubicBezTo>
                    <a:pt x="14521" y="9417"/>
                    <a:pt x="14899" y="2984"/>
                    <a:pt x="15008" y="1961"/>
                  </a:cubicBezTo>
                  <a:cubicBezTo>
                    <a:pt x="15120" y="912"/>
                    <a:pt x="13017" y="708"/>
                    <a:pt x="12778" y="1791"/>
                  </a:cubicBezTo>
                  <a:cubicBezTo>
                    <a:pt x="12639" y="2422"/>
                    <a:pt x="11563" y="7848"/>
                    <a:pt x="11333" y="8824"/>
                  </a:cubicBezTo>
                  <a:lnTo>
                    <a:pt x="10797" y="8800"/>
                  </a:lnTo>
                  <a:cubicBezTo>
                    <a:pt x="10797" y="8800"/>
                    <a:pt x="10538" y="1503"/>
                    <a:pt x="10513" y="956"/>
                  </a:cubicBezTo>
                  <a:cubicBezTo>
                    <a:pt x="10483" y="313"/>
                    <a:pt x="9859" y="-2"/>
                    <a:pt x="9241" y="0"/>
                  </a:cubicBezTo>
                  <a:close/>
                </a:path>
              </a:pathLst>
            </a:custGeom>
            <a:solidFill>
              <a:srgbClr val="00ACAE"/>
            </a:solidFill>
            <a:ln w="12700" cap="flat">
              <a:noFill/>
              <a:miter lim="400000"/>
            </a:ln>
            <a:effectLst/>
          </p:spPr>
          <p:txBody>
            <a:bodyPr wrap="square" lIns="45718" tIns="45718" rIns="45718" bIns="45718" numCol="1" anchor="ctr">
              <a:noAutofit/>
            </a:bodyPr>
            <a:lstStyle/>
            <a:p>
              <a:endParaRPr/>
            </a:p>
          </p:txBody>
        </p:sp>
      </p:gr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Verdana"/>
        <a:ea typeface="Verdana"/>
        <a:cs typeface="Verdan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Verdana"/>
        <a:ea typeface="Verdana"/>
        <a:cs typeface="Verdan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599</TotalTime>
  <Words>1923</Words>
  <Application>Microsoft Office PowerPoint</Application>
  <PresentationFormat>On-screen Show (4:3)</PresentationFormat>
  <Paragraphs>293</Paragraphs>
  <Slides>60</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60</vt:i4>
      </vt:variant>
    </vt:vector>
  </HeadingPairs>
  <TitlesOfParts>
    <vt:vector size="65" baseType="lpstr">
      <vt:lpstr>Arial</vt:lpstr>
      <vt:lpstr>Calibri</vt:lpstr>
      <vt:lpstr>MetaBook-Roman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Rachel Dorris</cp:lastModifiedBy>
  <cp:revision>15</cp:revision>
  <dcterms:modified xsi:type="dcterms:W3CDTF">2019-01-21T14:49:14Z</dcterms:modified>
</cp:coreProperties>
</file>