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693" r:id="rId5"/>
    <p:sldId id="694" r:id="rId6"/>
    <p:sldId id="700" r:id="rId7"/>
    <p:sldId id="695" r:id="rId8"/>
    <p:sldId id="698" r:id="rId9"/>
    <p:sldId id="699" r:id="rId10"/>
    <p:sldId id="674" r:id="rId11"/>
    <p:sldId id="702" r:id="rId12"/>
    <p:sldId id="703" r:id="rId13"/>
    <p:sldId id="704" r:id="rId14"/>
    <p:sldId id="706" r:id="rId15"/>
    <p:sldId id="707" r:id="rId16"/>
    <p:sldId id="705" r:id="rId17"/>
    <p:sldId id="708" r:id="rId18"/>
    <p:sldId id="662" r:id="rId19"/>
    <p:sldId id="647" r:id="rId20"/>
    <p:sldId id="709" r:id="rId21"/>
    <p:sldId id="710" r:id="rId22"/>
    <p:sldId id="714" r:id="rId23"/>
    <p:sldId id="711" r:id="rId24"/>
    <p:sldId id="712" r:id="rId25"/>
    <p:sldId id="713" r:id="rId26"/>
    <p:sldId id="715" r:id="rId27"/>
    <p:sldId id="716" r:id="rId28"/>
    <p:sldId id="717" r:id="rId29"/>
    <p:sldId id="332"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EDC218-8064-D1B0-EAE9-0882A5D80FDA}" name="Allysse Marshall" initials="AM" userId="S::amarshall@ri.ac.uk::57e398e5-184c-4770-be21-ac1ff17f306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4A6E"/>
    <a:srgbClr val="795AC6"/>
    <a:srgbClr val="83B9DA"/>
    <a:srgbClr val="C7CE5C"/>
    <a:srgbClr val="E8CA31"/>
    <a:srgbClr val="F2F2F2"/>
    <a:srgbClr val="FFFFFF"/>
    <a:srgbClr val="BCB4A2"/>
    <a:srgbClr val="C957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7DDD46-14B0-4276-BBE4-0FA8C556F5F5}" v="162" dt="2025-12-09T16:32:07.1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29" autoAdjust="0"/>
  </p:normalViewPr>
  <p:slideViewPr>
    <p:cSldViewPr snapToGrid="0">
      <p:cViewPr varScale="1">
        <p:scale>
          <a:sx n="84" d="100"/>
          <a:sy n="84" d="100"/>
        </p:scale>
        <p:origin x="142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FF54B-1F59-423D-8647-691820F9CE2F}" type="datetimeFigureOut">
              <a:rPr lang="en-GB" smtClean="0"/>
              <a:t>09/12/2025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1EF29-3F2E-4975-A7AA-19B074C76137}" type="slidenum">
              <a:rPr lang="en-GB" smtClean="0"/>
              <a:t>‹#›</a:t>
            </a:fld>
            <a:endParaRPr lang="en-GB"/>
          </a:p>
        </p:txBody>
      </p:sp>
    </p:spTree>
    <p:extLst>
      <p:ext uri="{BB962C8B-B14F-4D97-AF65-F5344CB8AC3E}">
        <p14:creationId xmlns:p14="http://schemas.microsoft.com/office/powerpoint/2010/main" val="37041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teachablemachine.withgoogle.com/train"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playground.raise.mit.edu/creat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nstagram.com/reel/DNsCrbR0LhV/"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facebook.com/ade.adepitan/videos/wheelchair-add-ons-that-actually-make-a-difference-/744046028790714/"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ZY-xsqTxDlw?feature=shar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203F5-9CC8-3EEF-8BEF-DED3A3A856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85BC06-3F03-2024-1318-EA50CA3C18A5}"/>
              </a:ext>
            </a:extLst>
          </p:cNvPr>
          <p:cNvSpPr>
            <a:spLocks noGrp="1" noRot="1" noChangeAspect="1"/>
          </p:cNvSpPr>
          <p:nvPr>
            <p:ph type="sldImg"/>
          </p:nvPr>
        </p:nvSpPr>
        <p:spPr>
          <a:xfrm>
            <a:off x="88900" y="746125"/>
            <a:ext cx="6627813" cy="3729038"/>
          </a:xfrm>
        </p:spPr>
      </p:sp>
      <p:sp>
        <p:nvSpPr>
          <p:cNvPr id="3" name="Notes Placeholder 2">
            <a:extLst>
              <a:ext uri="{FF2B5EF4-FFF2-40B4-BE49-F238E27FC236}">
                <a16:creationId xmlns:a16="http://schemas.microsoft.com/office/drawing/2014/main" id="{BEF90946-1DEC-D889-6FB7-8C05AA936E39}"/>
              </a:ext>
            </a:extLst>
          </p:cNvPr>
          <p:cNvSpPr>
            <a:spLocks noGrp="1"/>
          </p:cNvSpPr>
          <p:nvPr>
            <p:ph type="body" idx="1"/>
          </p:nvPr>
        </p:nvSpPr>
        <p:spPr/>
        <p:txBody>
          <a:bodyPr/>
          <a:lstStyle/>
          <a:p>
            <a:r>
              <a:rPr lang="en-GB" baseline="0" dirty="0"/>
              <a:t>Welcome to the inclusive technology computer science masterclass! </a:t>
            </a:r>
          </a:p>
          <a:p>
            <a:r>
              <a:rPr lang="en-GB" b="1" baseline="0" dirty="0"/>
              <a:t>What is a piece of technology that you use every day? How would it feel if you couldn’t use it anymore?</a:t>
            </a:r>
          </a:p>
          <a:p>
            <a:r>
              <a:rPr lang="en-GB" baseline="0" dirty="0"/>
              <a:t>It could be a phone, a game console, a tablet, or something else like a bike or a car. Technology means anything that has been built by humans to make life easier!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1" kern="1200" dirty="0">
                <a:solidFill>
                  <a:schemeClr val="tx1"/>
                </a:solidFill>
                <a:effectLst/>
                <a:latin typeface="+mn-lt"/>
                <a:ea typeface="+mn-ea"/>
                <a:cs typeface="+mn-cs"/>
              </a:rPr>
              <a:t>Who would like to share the technology that they use every day and explain how they would feel if they weren't able to use it anymore?</a:t>
            </a:r>
            <a:r>
              <a:rPr lang="en-US" sz="900" kern="1200" dirty="0">
                <a:solidFill>
                  <a:schemeClr val="tx1"/>
                </a:solidFill>
                <a:effectLst/>
                <a:latin typeface="+mn-lt"/>
                <a:ea typeface="+mn-ea"/>
                <a:cs typeface="+mn-cs"/>
              </a:rPr>
              <a:t>​</a:t>
            </a:r>
            <a:endParaRPr lang="en-GB" sz="900" kern="1200" dirty="0">
              <a:solidFill>
                <a:schemeClr val="tx1"/>
              </a:solidFill>
              <a:effectLst/>
              <a:latin typeface="+mn-lt"/>
              <a:ea typeface="+mn-ea"/>
              <a:cs typeface="+mn-cs"/>
            </a:endParaRPr>
          </a:p>
          <a:p>
            <a:r>
              <a:rPr lang="en-GB" sz="900" kern="1200" dirty="0">
                <a:solidFill>
                  <a:schemeClr val="tx1"/>
                </a:solidFill>
                <a:effectLst/>
                <a:latin typeface="+mn-lt"/>
                <a:ea typeface="+mn-ea"/>
                <a:cs typeface="+mn-cs"/>
              </a:rPr>
              <a:t>Today we will be exploring how technology can help people be more included in life, and how we can make technology even better to make sure everyone is included. </a:t>
            </a:r>
            <a:endParaRPr lang="en-GB" baseline="0" dirty="0"/>
          </a:p>
          <a:p>
            <a:endParaRPr lang="en-GB" baseline="0" dirty="0"/>
          </a:p>
          <a:p>
            <a:r>
              <a:rPr lang="en-GB" baseline="0" dirty="0"/>
              <a:t>---</a:t>
            </a:r>
          </a:p>
          <a:p>
            <a:endParaRPr lang="en-GB" baseline="0" dirty="0"/>
          </a:p>
          <a:p>
            <a:pPr>
              <a:lnSpc>
                <a:spcPct val="107000"/>
              </a:lnSpc>
              <a:spcAft>
                <a:spcPts val="800"/>
              </a:spcAft>
              <a:buNone/>
            </a:pPr>
            <a:r>
              <a:rPr lang="en-GB" baseline="0" dirty="0"/>
              <a:t>Welcome students to the masterclass. </a:t>
            </a:r>
            <a:r>
              <a:rPr lang="en-GB" sz="1800" dirty="0">
                <a:effectLst/>
                <a:latin typeface="Verdana" panose="020B0604030504040204" pitchFamily="34" charset="0"/>
                <a:ea typeface="Calibri" panose="020F0502020204030204" pitchFamily="34" charset="0"/>
                <a:cs typeface="Arial" panose="020B0604020202020204" pitchFamily="34" charset="0"/>
              </a:rPr>
              <a:t>Begin the session by asking students what piece of technology they use every day, and how they would feel it they could not use that technology anymore. </a:t>
            </a:r>
            <a:r>
              <a:rPr lang="en-GB" sz="900" kern="1200" dirty="0">
                <a:solidFill>
                  <a:schemeClr val="tx1"/>
                </a:solidFill>
                <a:effectLst/>
                <a:latin typeface="+mn-lt"/>
                <a:ea typeface="+mn-ea"/>
                <a:cs typeface="+mn-cs"/>
              </a:rPr>
              <a:t>Ask the students to share their thoughts and explain that today they will be exploring how technology helps include people in life. </a:t>
            </a:r>
            <a:endParaRPr lang="en-GB" baseline="0" dirty="0"/>
          </a:p>
        </p:txBody>
      </p:sp>
      <p:sp>
        <p:nvSpPr>
          <p:cNvPr id="4" name="Slide Number Placeholder 3">
            <a:extLst>
              <a:ext uri="{FF2B5EF4-FFF2-40B4-BE49-F238E27FC236}">
                <a16:creationId xmlns:a16="http://schemas.microsoft.com/office/drawing/2014/main" id="{F0F52B12-9597-4435-853F-0040A7F0E6D8}"/>
              </a:ext>
            </a:extLst>
          </p:cNvPr>
          <p:cNvSpPr>
            <a:spLocks noGrp="1"/>
          </p:cNvSpPr>
          <p:nvPr>
            <p:ph type="sldNum" sz="quarter" idx="10"/>
          </p:nvPr>
        </p:nvSpPr>
        <p:spPr/>
        <p:txBody>
          <a:bodyPr/>
          <a:lstStyle/>
          <a:p>
            <a:fld id="{1966D589-F99D-4D6B-A49F-51B81657FF39}" type="slidenum">
              <a:rPr lang="en-GB" smtClean="0"/>
              <a:pPr/>
              <a:t>1</a:t>
            </a:fld>
            <a:endParaRPr lang="en-GB"/>
          </a:p>
        </p:txBody>
      </p:sp>
    </p:spTree>
    <p:extLst>
      <p:ext uri="{BB962C8B-B14F-4D97-AF65-F5344CB8AC3E}">
        <p14:creationId xmlns:p14="http://schemas.microsoft.com/office/powerpoint/2010/main" val="594958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CC8F-C2C5-3064-C7C8-0616BF95A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0A4AD5-A9B7-EB67-356F-9E4CBBFF6C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C78CE8-2BB6-C418-8D1E-DC82BA05871A}"/>
              </a:ext>
            </a:extLst>
          </p:cNvPr>
          <p:cNvSpPr>
            <a:spLocks noGrp="1"/>
          </p:cNvSpPr>
          <p:nvPr>
            <p:ph type="body" idx="1"/>
          </p:nvPr>
        </p:nvSpPr>
        <p:spPr/>
        <p:txBody>
          <a:bodyPr/>
          <a:lstStyle/>
          <a:p>
            <a:r>
              <a:rPr lang="en-GB" dirty="0"/>
              <a:t>Here’s Sofia. She finds it hard to hear her teacher and her friends talk, especially when the classroom gets noisy. Have a look at the technologies on your worksheet. </a:t>
            </a:r>
          </a:p>
          <a:p>
            <a:r>
              <a:rPr lang="en-GB" b="1" dirty="0"/>
              <a:t>Which do you think will support Sofia the best with this challenge? Is there something not on the worksheet that you think could support Sofia?</a:t>
            </a:r>
            <a:endParaRPr lang="en-GB" dirty="0"/>
          </a:p>
          <a:p>
            <a:r>
              <a:rPr lang="en-GB" dirty="0"/>
              <a:t>Sofia could use something that will help her hear better. In this case, perhaps the hearing aid would support the best. How would using this change Sofia’s day? Could it help support in other places too?</a:t>
            </a:r>
          </a:p>
          <a:p>
            <a:endParaRPr lang="en-GB" dirty="0"/>
          </a:p>
          <a:p>
            <a:r>
              <a:rPr lang="en-GB" dirty="0"/>
              <a:t>---</a:t>
            </a:r>
          </a:p>
          <a:p>
            <a:endParaRPr lang="en-GB" dirty="0"/>
          </a:p>
          <a:p>
            <a:r>
              <a:rPr lang="en-GB" sz="900" kern="1200" dirty="0">
                <a:solidFill>
                  <a:schemeClr val="tx1"/>
                </a:solidFill>
                <a:effectLst/>
                <a:latin typeface="+mn-lt"/>
                <a:ea typeface="+mn-ea"/>
                <a:cs typeface="+mn-cs"/>
              </a:rPr>
              <a:t>Introduce Sofia. Sofia finds it hard to hear her teacher and her friends talk. After the students have selected and discussed technology they think will support Sofia, explain that Sofia could use something to help her hear and identify the hearing aid as support. Ask the students how using this technology might change Sofia’s day, and what other place/time this might support Sofia too.</a:t>
            </a:r>
          </a:p>
        </p:txBody>
      </p:sp>
      <p:sp>
        <p:nvSpPr>
          <p:cNvPr id="4" name="Slide Number Placeholder 3">
            <a:extLst>
              <a:ext uri="{FF2B5EF4-FFF2-40B4-BE49-F238E27FC236}">
                <a16:creationId xmlns:a16="http://schemas.microsoft.com/office/drawing/2014/main" id="{F89159E1-B3AE-7F7A-A2F7-89F5E46F8D4C}"/>
              </a:ext>
            </a:extLst>
          </p:cNvPr>
          <p:cNvSpPr>
            <a:spLocks noGrp="1"/>
          </p:cNvSpPr>
          <p:nvPr>
            <p:ph type="sldNum" sz="quarter" idx="5"/>
          </p:nvPr>
        </p:nvSpPr>
        <p:spPr/>
        <p:txBody>
          <a:bodyPr/>
          <a:lstStyle/>
          <a:p>
            <a:fld id="{CBD1EF29-3F2E-4975-A7AA-19B074C76137}" type="slidenum">
              <a:rPr lang="en-GB" smtClean="0"/>
              <a:t>10</a:t>
            </a:fld>
            <a:endParaRPr lang="en-GB"/>
          </a:p>
        </p:txBody>
      </p:sp>
    </p:spTree>
    <p:extLst>
      <p:ext uri="{BB962C8B-B14F-4D97-AF65-F5344CB8AC3E}">
        <p14:creationId xmlns:p14="http://schemas.microsoft.com/office/powerpoint/2010/main" val="1226596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48C2C-B4D4-074A-D185-4C72B816A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5014CB-ADFE-B19B-62A0-44884DAD47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49CED1-C683-C161-D288-24687D077594}"/>
              </a:ext>
            </a:extLst>
          </p:cNvPr>
          <p:cNvSpPr>
            <a:spLocks noGrp="1"/>
          </p:cNvSpPr>
          <p:nvPr>
            <p:ph type="body" idx="1"/>
          </p:nvPr>
        </p:nvSpPr>
        <p:spPr/>
        <p:txBody>
          <a:bodyPr/>
          <a:lstStyle/>
          <a:p>
            <a:r>
              <a:rPr lang="en-GB" dirty="0"/>
              <a:t>Here’s Amira. Amira cannot read the labels on her school supplies or books. Have a look at the technologies on your worksheet. </a:t>
            </a:r>
          </a:p>
          <a:p>
            <a:r>
              <a:rPr lang="en-GB" b="1" dirty="0"/>
              <a:t>Which one do you think will support Amira the best with this challenge? Is there something not on the worksheet that you think could support Amira?</a:t>
            </a:r>
            <a:endParaRPr lang="en-GB" dirty="0"/>
          </a:p>
          <a:p>
            <a:r>
              <a:rPr lang="en-GB" dirty="0"/>
              <a:t>Amira could use something that will make it easier her to identify her books and supplies by herself. In this case, the braille label maker or the magnifying glass app may support her. </a:t>
            </a:r>
          </a:p>
          <a:p>
            <a:r>
              <a:rPr lang="en-GB" b="1" dirty="0"/>
              <a:t>How does this support Amira to become more independent?</a:t>
            </a:r>
          </a:p>
          <a:p>
            <a:endParaRPr lang="en-GB" b="1" dirty="0"/>
          </a:p>
          <a:p>
            <a:r>
              <a:rPr lang="en-GB" b="1" dirty="0"/>
              <a:t>---</a:t>
            </a:r>
          </a:p>
          <a:p>
            <a:endParaRPr lang="en-GB" b="1"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Introduce Amira. Amira cannot read the labels on her school supplies or her books. After the students have selected and discussed technology they think will support Amira, explain that Amira could use something to make it easier to identify her books and supplies by herself and identify the braille label maker and magnifying glass app as support. Discuss how these technologies might help Amira to become more independent and ask what other technologies might be helpful to Amira in this situation.</a:t>
            </a:r>
          </a:p>
          <a:p>
            <a:endParaRPr lang="en-GB" b="1" dirty="0"/>
          </a:p>
        </p:txBody>
      </p:sp>
      <p:sp>
        <p:nvSpPr>
          <p:cNvPr id="4" name="Slide Number Placeholder 3">
            <a:extLst>
              <a:ext uri="{FF2B5EF4-FFF2-40B4-BE49-F238E27FC236}">
                <a16:creationId xmlns:a16="http://schemas.microsoft.com/office/drawing/2014/main" id="{8ADA9ED0-B710-873B-15A5-BC03E9E85B95}"/>
              </a:ext>
            </a:extLst>
          </p:cNvPr>
          <p:cNvSpPr>
            <a:spLocks noGrp="1"/>
          </p:cNvSpPr>
          <p:nvPr>
            <p:ph type="sldNum" sz="quarter" idx="5"/>
          </p:nvPr>
        </p:nvSpPr>
        <p:spPr/>
        <p:txBody>
          <a:bodyPr/>
          <a:lstStyle/>
          <a:p>
            <a:fld id="{CBD1EF29-3F2E-4975-A7AA-19B074C76137}" type="slidenum">
              <a:rPr lang="en-GB" smtClean="0"/>
              <a:t>11</a:t>
            </a:fld>
            <a:endParaRPr lang="en-GB"/>
          </a:p>
        </p:txBody>
      </p:sp>
    </p:spTree>
    <p:extLst>
      <p:ext uri="{BB962C8B-B14F-4D97-AF65-F5344CB8AC3E}">
        <p14:creationId xmlns:p14="http://schemas.microsoft.com/office/powerpoint/2010/main" val="2342309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66858-568F-F485-E8DD-96346AE2FA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BC293-11F5-C701-8EF0-EBA39E8ABE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7E2874-133A-0D5B-311A-E209A3BD1FC3}"/>
              </a:ext>
            </a:extLst>
          </p:cNvPr>
          <p:cNvSpPr>
            <a:spLocks noGrp="1"/>
          </p:cNvSpPr>
          <p:nvPr>
            <p:ph type="body" idx="1"/>
          </p:nvPr>
        </p:nvSpPr>
        <p:spPr/>
        <p:txBody>
          <a:bodyPr/>
          <a:lstStyle/>
          <a:p>
            <a:r>
              <a:rPr lang="en-GB" dirty="0"/>
              <a:t>Here’s Ethan. Ethan loves his wheelchair, but he often has to wait for someone to go with him to get from one place to another. Have a look at the technologies on your worksheet. Which do you think will support Ethan the best with this challenge? Is there something not on the worksheet that you think could support Ethan?</a:t>
            </a:r>
          </a:p>
          <a:p>
            <a:endParaRPr lang="en-GB" dirty="0"/>
          </a:p>
          <a:p>
            <a:r>
              <a:rPr lang="en-GB" dirty="0"/>
              <a:t>Ethan could use something that will make it easier for him to get around and not rely on other people. In this case, perhaps an automatic door would help Ethan. </a:t>
            </a:r>
          </a:p>
          <a:p>
            <a:endParaRPr lang="en-GB" dirty="0"/>
          </a:p>
          <a:p>
            <a:r>
              <a:rPr lang="en-GB" dirty="0"/>
              <a:t>---</a:t>
            </a:r>
          </a:p>
          <a:p>
            <a:endParaRPr lang="en-GB" dirty="0"/>
          </a:p>
          <a:p>
            <a:r>
              <a:rPr lang="en-GB" sz="900" kern="1200" dirty="0">
                <a:solidFill>
                  <a:schemeClr val="tx1"/>
                </a:solidFill>
                <a:effectLst/>
                <a:latin typeface="+mn-lt"/>
                <a:ea typeface="+mn-ea"/>
                <a:cs typeface="+mn-cs"/>
              </a:rPr>
              <a:t>Introduce Ethan. Ethan uses a wheelchair. After the students have selected and discussed technology they think will support Ethan, explain that Ethan could use something to make it easier for him to get around and not rely on other people, and identify the automatic doors as support.</a:t>
            </a:r>
            <a:endParaRPr lang="en-GB" dirty="0"/>
          </a:p>
        </p:txBody>
      </p:sp>
      <p:sp>
        <p:nvSpPr>
          <p:cNvPr id="4" name="Slide Number Placeholder 3">
            <a:extLst>
              <a:ext uri="{FF2B5EF4-FFF2-40B4-BE49-F238E27FC236}">
                <a16:creationId xmlns:a16="http://schemas.microsoft.com/office/drawing/2014/main" id="{A80C0BCE-556D-CF58-4E59-FB82DA5D2111}"/>
              </a:ext>
            </a:extLst>
          </p:cNvPr>
          <p:cNvSpPr>
            <a:spLocks noGrp="1"/>
          </p:cNvSpPr>
          <p:nvPr>
            <p:ph type="sldNum" sz="quarter" idx="5"/>
          </p:nvPr>
        </p:nvSpPr>
        <p:spPr/>
        <p:txBody>
          <a:bodyPr/>
          <a:lstStyle/>
          <a:p>
            <a:fld id="{CBD1EF29-3F2E-4975-A7AA-19B074C76137}" type="slidenum">
              <a:rPr lang="en-GB" smtClean="0"/>
              <a:t>12</a:t>
            </a:fld>
            <a:endParaRPr lang="en-GB"/>
          </a:p>
        </p:txBody>
      </p:sp>
    </p:spTree>
    <p:extLst>
      <p:ext uri="{BB962C8B-B14F-4D97-AF65-F5344CB8AC3E}">
        <p14:creationId xmlns:p14="http://schemas.microsoft.com/office/powerpoint/2010/main" val="4280333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96AFB-A68A-E631-0ECF-080EDE6275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7E51D-016B-69C6-04A1-386295DA58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DD633-AEEB-F29F-C157-9A0EFEEAB961}"/>
              </a:ext>
            </a:extLst>
          </p:cNvPr>
          <p:cNvSpPr>
            <a:spLocks noGrp="1"/>
          </p:cNvSpPr>
          <p:nvPr>
            <p:ph type="body" idx="1"/>
          </p:nvPr>
        </p:nvSpPr>
        <p:spPr/>
        <p:txBody>
          <a:bodyPr/>
          <a:lstStyle/>
          <a:p>
            <a:r>
              <a:rPr lang="en-GB" dirty="0"/>
              <a:t>Here’s Jaden. He finds it hard to open his lunch box at lunch time, since he can’t easily use small buttons. Have a look at the technologies on your worksheet. Which do you think will support Jaden the best with this challenge? Is there something not on the worksheet that you think could support Jaden?</a:t>
            </a:r>
          </a:p>
          <a:p>
            <a:endParaRPr lang="en-GB" dirty="0"/>
          </a:p>
          <a:p>
            <a:r>
              <a:rPr lang="en-GB" dirty="0"/>
              <a:t>Jaden could use something that will make it easier for him to eat. In this case, perhaps the adaptive cutlery would help the best. Does this solve all of Jaden’s challenges? What other technologies not on the sheet could make Jaden’s life a bit easier?</a:t>
            </a:r>
          </a:p>
          <a:p>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These technologies can be useful for everyone! They helps make everyone's lives more accessible. Often, inclusive technology isn’t just useful for those who face particular challenges. Creating inclusive technology makes life better for everyone. </a:t>
            </a:r>
          </a:p>
          <a:p>
            <a:endParaRPr lang="en-GB" dirty="0"/>
          </a:p>
          <a:p>
            <a:r>
              <a:rPr lang="en-GB" dirty="0"/>
              <a:t>---</a:t>
            </a:r>
          </a:p>
          <a:p>
            <a:endParaRPr lang="en-GB" dirty="0"/>
          </a:p>
          <a:p>
            <a:r>
              <a:rPr lang="en-GB" sz="900" kern="1200" dirty="0">
                <a:solidFill>
                  <a:schemeClr val="tx1"/>
                </a:solidFill>
                <a:effectLst/>
                <a:latin typeface="+mn-lt"/>
                <a:ea typeface="+mn-ea"/>
                <a:cs typeface="+mn-cs"/>
              </a:rPr>
              <a:t>Introduce Jaden. Jaden finds it hard to open his lunchbox. After the students have selected and discussed technology they think will support Jaden, explain that Jaden could use something that will make it easier for him to eat, and identify the adaptive cutlery as support. Ask which other challenges Jaden may face and what other technologies might be helpful to make Jaden’s life easier.</a:t>
            </a:r>
          </a:p>
          <a:p>
            <a:br>
              <a:rPr lang="en-GB" sz="900" kern="1200" dirty="0">
                <a:solidFill>
                  <a:schemeClr val="tx1"/>
                </a:solidFill>
                <a:effectLst/>
                <a:latin typeface="+mn-lt"/>
                <a:ea typeface="+mn-ea"/>
                <a:cs typeface="+mn-cs"/>
              </a:rPr>
            </a:br>
            <a:r>
              <a:rPr lang="en-GB" sz="900" kern="1200" dirty="0">
                <a:solidFill>
                  <a:schemeClr val="tx1"/>
                </a:solidFill>
                <a:effectLst/>
                <a:latin typeface="+mn-lt"/>
                <a:ea typeface="+mn-ea"/>
                <a:cs typeface="+mn-cs"/>
              </a:rPr>
              <a:t>Explain that these technologies are actually useful for everyone. Often, inclusive technology isn’t just useful for those who face particular challenges, and that creating inclusive technology makes life better for everyone. </a:t>
            </a:r>
            <a:endParaRPr lang="en-GB" dirty="0"/>
          </a:p>
        </p:txBody>
      </p:sp>
      <p:sp>
        <p:nvSpPr>
          <p:cNvPr id="4" name="Slide Number Placeholder 3">
            <a:extLst>
              <a:ext uri="{FF2B5EF4-FFF2-40B4-BE49-F238E27FC236}">
                <a16:creationId xmlns:a16="http://schemas.microsoft.com/office/drawing/2014/main" id="{9D1835DF-D14E-0FC9-CC04-3D396CAEC381}"/>
              </a:ext>
            </a:extLst>
          </p:cNvPr>
          <p:cNvSpPr>
            <a:spLocks noGrp="1"/>
          </p:cNvSpPr>
          <p:nvPr>
            <p:ph type="sldNum" sz="quarter" idx="5"/>
          </p:nvPr>
        </p:nvSpPr>
        <p:spPr/>
        <p:txBody>
          <a:bodyPr/>
          <a:lstStyle/>
          <a:p>
            <a:fld id="{CBD1EF29-3F2E-4975-A7AA-19B074C76137}" type="slidenum">
              <a:rPr lang="en-GB" smtClean="0"/>
              <a:t>13</a:t>
            </a:fld>
            <a:endParaRPr lang="en-GB"/>
          </a:p>
        </p:txBody>
      </p:sp>
    </p:spTree>
    <p:extLst>
      <p:ext uri="{BB962C8B-B14F-4D97-AF65-F5344CB8AC3E}">
        <p14:creationId xmlns:p14="http://schemas.microsoft.com/office/powerpoint/2010/main" val="4214769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B9743-CCD0-FC71-DBD7-22EB0669D5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6B0272-9030-E02A-B8FF-68B6F39D07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A0028D-C84F-26AA-3454-E765DB100AA6}"/>
              </a:ext>
            </a:extLst>
          </p:cNvPr>
          <p:cNvSpPr>
            <a:spLocks noGrp="1"/>
          </p:cNvSpPr>
          <p:nvPr>
            <p:ph type="body" idx="1"/>
          </p:nvPr>
        </p:nvSpPr>
        <p:spPr/>
        <p:txBody>
          <a:bodyPr/>
          <a:lstStyle/>
          <a:p>
            <a:r>
              <a:rPr lang="en-GB" dirty="0"/>
              <a:t>15 mins – </a:t>
            </a:r>
          </a:p>
          <a:p>
            <a:endParaRPr lang="en-GB" dirty="0"/>
          </a:p>
          <a:p>
            <a:r>
              <a:rPr lang="en-GB" dirty="0"/>
              <a:t>Jaden cannot use small things easily. One of the things he finds challenging is playing video games with his friends, as he find the buttons on the controller too small and fiddly to use. Your challenge is to design a controller that would make playing a video game easier for him. You will need to think about how he will use the controller. It could have larger buttons, be voice activated, or maybe some other form of controls. Use the template provided or sketch your own controller, and don’t forget to label each part. </a:t>
            </a:r>
          </a:p>
          <a:p>
            <a:endParaRPr lang="en-GB" dirty="0"/>
          </a:p>
          <a:p>
            <a:r>
              <a:rPr lang="en-GB" dirty="0"/>
              <a:t>You may wish to think about what controls Jaden may need depending on what games he might want to play. </a:t>
            </a:r>
          </a:p>
          <a:p>
            <a:br>
              <a:rPr lang="en-GB" dirty="0"/>
            </a:br>
            <a:r>
              <a:rPr lang="en-GB" dirty="0"/>
              <a:t>Let’s share our game controller designs with each other!</a:t>
            </a:r>
          </a:p>
          <a:p>
            <a:r>
              <a:rPr lang="en-GB" dirty="0"/>
              <a:t>---</a:t>
            </a:r>
          </a:p>
          <a:p>
            <a:endParaRPr lang="en-GB" dirty="0"/>
          </a:p>
          <a:p>
            <a:r>
              <a:rPr lang="en-GB" sz="900" b="1" kern="1200" dirty="0">
                <a:solidFill>
                  <a:schemeClr val="tx1"/>
                </a:solidFill>
                <a:effectLst/>
                <a:latin typeface="+mn-lt"/>
                <a:ea typeface="+mn-ea"/>
                <a:cs typeface="+mn-cs"/>
              </a:rPr>
              <a:t>Hand out worksheet 2 – </a:t>
            </a:r>
            <a:r>
              <a:rPr lang="en-GB" sz="900" kern="1200" dirty="0">
                <a:solidFill>
                  <a:schemeClr val="tx1"/>
                </a:solidFill>
                <a:effectLst/>
                <a:latin typeface="+mn-lt"/>
                <a:ea typeface="+mn-ea"/>
                <a:cs typeface="+mn-cs"/>
              </a:rPr>
              <a:t>1 worksheet per student</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Explain to the students that some people, like Jaden (from previous activity), cannot use small things very easily and can find it challenging to play video games with his friends, because of all the small buttons on the controller.</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Ask the students to design an inclusive video game controller that Jaden could use. Using the worksheet as a template or creating their own outline, they should draw and design a games controller that Jaden could use, and ensure they label each part of their controller explaining what it is and how it would help Jaden to play the games.</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Prompt the students to think about how Jaden will use the controller and what commands the controller will need to have to play different games – think about the games that they play and what kind of commands they use (e.g. to jump, to talk to different characters, to pass the ball in football).</a:t>
            </a:r>
            <a:endParaRPr lang="en-GB" dirty="0"/>
          </a:p>
        </p:txBody>
      </p:sp>
      <p:sp>
        <p:nvSpPr>
          <p:cNvPr id="4" name="Slide Number Placeholder 3">
            <a:extLst>
              <a:ext uri="{FF2B5EF4-FFF2-40B4-BE49-F238E27FC236}">
                <a16:creationId xmlns:a16="http://schemas.microsoft.com/office/drawing/2014/main" id="{CC251848-544B-D221-38E6-974F4F1C9EB7}"/>
              </a:ext>
            </a:extLst>
          </p:cNvPr>
          <p:cNvSpPr>
            <a:spLocks noGrp="1"/>
          </p:cNvSpPr>
          <p:nvPr>
            <p:ph type="sldNum" sz="quarter" idx="5"/>
          </p:nvPr>
        </p:nvSpPr>
        <p:spPr/>
        <p:txBody>
          <a:bodyPr/>
          <a:lstStyle/>
          <a:p>
            <a:fld id="{CBD1EF29-3F2E-4975-A7AA-19B074C76137}" type="slidenum">
              <a:rPr lang="en-GB" smtClean="0"/>
              <a:t>14</a:t>
            </a:fld>
            <a:endParaRPr lang="en-GB"/>
          </a:p>
        </p:txBody>
      </p:sp>
    </p:spTree>
    <p:extLst>
      <p:ext uri="{BB962C8B-B14F-4D97-AF65-F5344CB8AC3E}">
        <p14:creationId xmlns:p14="http://schemas.microsoft.com/office/powerpoint/2010/main" val="3274612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b="0" i="0" kern="1200" dirty="0">
                <a:solidFill>
                  <a:schemeClr val="tx1"/>
                </a:solidFill>
                <a:effectLst/>
                <a:latin typeface="+mn-lt"/>
                <a:ea typeface="+mn-ea"/>
                <a:cs typeface="+mn-cs"/>
              </a:rPr>
              <a:t>45 mins –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We have seen how technology helps people to be included in life, but how might this technology get built? We are going to train our own artificial intelligence (AI) model, that we will be able to use to control a game with just our body movements. </a:t>
            </a:r>
          </a:p>
          <a:p>
            <a:endParaRPr lang="en-GB" sz="900" b="0" i="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a:solidFill>
                  <a:schemeClr val="tx1"/>
                </a:solidFill>
                <a:effectLst/>
                <a:latin typeface="+mn-lt"/>
                <a:ea typeface="+mn-ea"/>
                <a:cs typeface="+mn-cs"/>
              </a:rPr>
              <a:t>First, you will need to download the game, by visiting https://scratch.mit.edu/projects/1208597798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a:solidFill>
                  <a:schemeClr val="tx1"/>
                </a:solidFill>
                <a:effectLst/>
                <a:latin typeface="+mn-lt"/>
                <a:ea typeface="+mn-ea"/>
                <a:cs typeface="+mn-cs"/>
              </a:rPr>
              <a:t>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a:solidFill>
                  <a:schemeClr val="tx1"/>
                </a:solidFill>
                <a:effectLst/>
                <a:latin typeface="+mn-lt"/>
                <a:ea typeface="+mn-ea"/>
                <a:cs typeface="+mn-cs"/>
              </a:rPr>
              <a:t>---</a:t>
            </a:r>
          </a:p>
          <a:p>
            <a:r>
              <a:rPr lang="en-GB" sz="900" kern="1200" dirty="0">
                <a:solidFill>
                  <a:schemeClr val="tx1"/>
                </a:solidFill>
                <a:effectLst/>
                <a:latin typeface="+mn-lt"/>
                <a:ea typeface="+mn-ea"/>
                <a:cs typeface="+mn-cs"/>
              </a:rPr>
              <a:t>Inform the students that they are going to train an AI model to recognise their movements and use them to control a simple video game. For this activity the students will need a laptop with webcam access.</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Help the students to follow the instruction guidance document to build their AI game control. They will first need to access the game, at </a:t>
            </a:r>
            <a:r>
              <a:rPr lang="en-GB" sz="900" b="0" i="0" kern="1200" dirty="0">
                <a:solidFill>
                  <a:schemeClr val="tx1"/>
                </a:solidFill>
                <a:effectLst/>
                <a:latin typeface="+mn-lt"/>
                <a:ea typeface="+mn-ea"/>
                <a:cs typeface="+mn-cs"/>
              </a:rPr>
              <a:t>https://scratch.mit.edu/projects/1208597798.</a:t>
            </a: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b="0" i="0" kern="1200" dirty="0">
              <a:solidFill>
                <a:schemeClr val="tx1"/>
              </a:solidFill>
              <a:effectLst/>
              <a:latin typeface="+mn-lt"/>
              <a:ea typeface="+mn-ea"/>
              <a:cs typeface="+mn-cs"/>
            </a:endParaRP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16</a:t>
            </a:fld>
            <a:endParaRPr lang="en-GB"/>
          </a:p>
        </p:txBody>
      </p:sp>
    </p:spTree>
    <p:extLst>
      <p:ext uri="{BB962C8B-B14F-4D97-AF65-F5344CB8AC3E}">
        <p14:creationId xmlns:p14="http://schemas.microsoft.com/office/powerpoint/2010/main" val="808996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28E59-E54C-3253-E13E-1EA148BA8F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96C000-A8B7-A75A-1043-F52BBD852D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29E49-02D8-1AD7-B863-4E9ECF92A583}"/>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When you have loaded Scratch, click the ‘See inside’ button to load into the game. Have a short play with the game, and see how you currently control the snake.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To start the game, click the </a:t>
            </a:r>
            <a:r>
              <a:rPr lang="en-GB" sz="900" b="0" kern="1200" dirty="0">
                <a:solidFill>
                  <a:schemeClr val="tx1"/>
                </a:solidFill>
                <a:effectLst/>
                <a:latin typeface="+mn-lt"/>
                <a:ea typeface="+mn-ea"/>
                <a:cs typeface="+mn-cs"/>
              </a:rPr>
              <a:t>green flag icon </a:t>
            </a:r>
            <a:r>
              <a:rPr lang="en-GB" sz="900" kern="1200" dirty="0">
                <a:solidFill>
                  <a:schemeClr val="tx1"/>
                </a:solidFill>
                <a:effectLst/>
                <a:latin typeface="+mn-lt"/>
                <a:ea typeface="+mn-ea"/>
                <a:cs typeface="+mn-cs"/>
              </a:rPr>
              <a:t>above the game on the right. To gain points, make the snake eat the fruit, and don’t touch the edges of the screen.</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1" kern="1200" dirty="0">
                <a:solidFill>
                  <a:schemeClr val="tx1"/>
                </a:solidFill>
                <a:effectLst/>
                <a:latin typeface="+mn-lt"/>
                <a:ea typeface="+mn-ea"/>
                <a:cs typeface="+mn-cs"/>
              </a:rPr>
              <a:t>How do you control the snake at the moment? </a:t>
            </a:r>
            <a:r>
              <a:rPr lang="en-GB" sz="900" kern="1200" dirty="0">
                <a:solidFill>
                  <a:schemeClr val="tx1"/>
                </a:solidFill>
                <a:effectLst/>
                <a:latin typeface="+mn-lt"/>
                <a:ea typeface="+mn-ea"/>
                <a:cs typeface="+mn-cs"/>
              </a:rPr>
              <a:t>You can use the arrow or WASD keys on your keyboard to control the snake in the game. </a:t>
            </a:r>
            <a:r>
              <a:rPr lang="en-GB" sz="900" b="1" kern="1200" dirty="0">
                <a:solidFill>
                  <a:schemeClr val="tx1"/>
                </a:solidFill>
                <a:effectLst/>
                <a:latin typeface="+mn-lt"/>
                <a:ea typeface="+mn-ea"/>
                <a:cs typeface="+mn-cs"/>
              </a:rPr>
              <a:t>Do we think this way of controlling the snake will work for everyone? What about someone like Jaden, who finds it challenging to use small buttons?</a:t>
            </a:r>
            <a:r>
              <a:rPr lang="en-GB" sz="900" kern="1200" dirty="0">
                <a:solidFill>
                  <a:schemeClr val="tx1"/>
                </a:solidFill>
                <a:effectLst/>
                <a:latin typeface="+mn-lt"/>
                <a:ea typeface="+mn-ea"/>
                <a:cs typeface="+mn-cs"/>
              </a:rPr>
              <a:t> We are going to build a new way to control this game that may support someone like Jaden.</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But first, we need to make sure we have the game downloaded to our computer, so we need to click the File button in the top menu, then select the option Save to your computer that appears. This should make the game file download to your computer.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Allow students to play the snake game, then ask them how they control the game, and whether they think this would work for everyone. Demonstrate to students how they can download the game, by clicking file, then save to your computer.</a:t>
            </a:r>
          </a:p>
          <a:p>
            <a:endParaRPr lang="en-GB" dirty="0"/>
          </a:p>
        </p:txBody>
      </p:sp>
      <p:sp>
        <p:nvSpPr>
          <p:cNvPr id="4" name="Slide Number Placeholder 3">
            <a:extLst>
              <a:ext uri="{FF2B5EF4-FFF2-40B4-BE49-F238E27FC236}">
                <a16:creationId xmlns:a16="http://schemas.microsoft.com/office/drawing/2014/main" id="{B1AEB009-381D-2EA5-F746-C823B6FDA6CA}"/>
              </a:ext>
            </a:extLst>
          </p:cNvPr>
          <p:cNvSpPr>
            <a:spLocks noGrp="1"/>
          </p:cNvSpPr>
          <p:nvPr>
            <p:ph type="sldNum" sz="quarter" idx="5"/>
          </p:nvPr>
        </p:nvSpPr>
        <p:spPr/>
        <p:txBody>
          <a:bodyPr/>
          <a:lstStyle/>
          <a:p>
            <a:fld id="{CBD1EF29-3F2E-4975-A7AA-19B074C76137}" type="slidenum">
              <a:rPr lang="en-GB" smtClean="0"/>
              <a:t>17</a:t>
            </a:fld>
            <a:endParaRPr lang="en-GB"/>
          </a:p>
        </p:txBody>
      </p:sp>
    </p:spTree>
    <p:extLst>
      <p:ext uri="{BB962C8B-B14F-4D97-AF65-F5344CB8AC3E}">
        <p14:creationId xmlns:p14="http://schemas.microsoft.com/office/powerpoint/2010/main" val="500028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45184-5F74-DB37-47F8-321697CCE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BB5F67-F96D-1803-EA46-B342C2B683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8E3835-0EE6-78E6-EFA1-684981598EE0}"/>
              </a:ext>
            </a:extLst>
          </p:cNvPr>
          <p:cNvSpPr>
            <a:spLocks noGrp="1"/>
          </p:cNvSpPr>
          <p:nvPr>
            <p:ph type="body" idx="1"/>
          </p:nvPr>
        </p:nvSpPr>
        <p:spPr/>
        <p:txBody>
          <a:bodyPr/>
          <a:lstStyle/>
          <a:p>
            <a:r>
              <a:rPr lang="en-GB" dirty="0"/>
              <a:t>We now need to build our AI model. We will go to Teachable Machine at </a:t>
            </a:r>
            <a:r>
              <a:rPr lang="en-GB" sz="900" u="sng" dirty="0">
                <a:hlinkClick r:id="rId3"/>
              </a:rPr>
              <a:t>https://teachablemachine.withgoogle.com/train</a:t>
            </a:r>
            <a:r>
              <a:rPr lang="en-GB" sz="900"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 </a:t>
            </a:r>
            <a:r>
              <a:rPr lang="en-GB" sz="900" u="non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and</a:t>
            </a:r>
            <a:r>
              <a:rPr lang="en-GB" sz="900" kern="1200" dirty="0">
                <a:solidFill>
                  <a:schemeClr val="tx1"/>
                </a:solidFill>
                <a:effectLst/>
                <a:latin typeface="+mn-lt"/>
                <a:ea typeface="+mn-ea"/>
                <a:cs typeface="+mn-cs"/>
              </a:rPr>
              <a:t> </a:t>
            </a:r>
            <a:r>
              <a:rPr lang="en-GB" dirty="0"/>
              <a:t>start a new standard image project.</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Once you have opened your new model you can start training it to recognise different actions which will be used to control the movement of the character in the game. Add more classes to the model, so there are 4 different classes. Rename each of the classes so that you can recognise them easily, for example Up, Down, Left and Right, to correspond to each of the snake’s possible movements.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For each of the classes open the </a:t>
            </a:r>
            <a:r>
              <a:rPr lang="en-GB" sz="900" b="0" kern="1200" dirty="0">
                <a:solidFill>
                  <a:schemeClr val="tx1"/>
                </a:solidFill>
                <a:effectLst/>
                <a:latin typeface="+mn-lt"/>
                <a:ea typeface="+mn-ea"/>
                <a:cs typeface="+mn-cs"/>
              </a:rPr>
              <a:t>webcam</a:t>
            </a:r>
            <a:r>
              <a:rPr lang="en-GB" sz="900" b="1" kern="1200" dirty="0">
                <a:solidFill>
                  <a:schemeClr val="tx1"/>
                </a:solidFill>
                <a:effectLst/>
                <a:latin typeface="+mn-lt"/>
                <a:ea typeface="+mn-ea"/>
                <a:cs typeface="+mn-cs"/>
              </a:rPr>
              <a:t> </a:t>
            </a:r>
            <a:r>
              <a:rPr lang="en-GB" sz="900" kern="1200" dirty="0">
                <a:solidFill>
                  <a:schemeClr val="tx1"/>
                </a:solidFill>
                <a:effectLst/>
                <a:latin typeface="+mn-lt"/>
                <a:ea typeface="+mn-ea"/>
                <a:cs typeface="+mn-cs"/>
              </a:rPr>
              <a:t>option and perform your action for that class (e.g. Up = pointing upwards). Press and hold the ‘</a:t>
            </a:r>
            <a:r>
              <a:rPr lang="en-GB" sz="900" b="0" kern="1200" dirty="0">
                <a:solidFill>
                  <a:schemeClr val="tx1"/>
                </a:solidFill>
                <a:effectLst/>
                <a:latin typeface="+mn-lt"/>
                <a:ea typeface="+mn-ea"/>
                <a:cs typeface="+mn-cs"/>
              </a:rPr>
              <a:t>hold to record</a:t>
            </a:r>
            <a:r>
              <a:rPr lang="en-GB" sz="900" kern="1200" dirty="0">
                <a:solidFill>
                  <a:schemeClr val="tx1"/>
                </a:solidFill>
                <a:effectLst/>
                <a:latin typeface="+mn-lt"/>
                <a:ea typeface="+mn-ea"/>
                <a:cs typeface="+mn-cs"/>
              </a:rPr>
              <a:t>’ button and hold your pose for a few seconds to record images to train your model with. If you record any images that do not show the action, hover your cursor over the image and select the bin icon that appears to delete the image. Once you have recorded a pose for each different direction, click Train Model. Whilst the model is training, do not leave the page, and it may take a few minutes to complete.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endParaRPr lang="en-GB" dirty="0"/>
          </a:p>
        </p:txBody>
      </p:sp>
      <p:sp>
        <p:nvSpPr>
          <p:cNvPr id="4" name="Slide Number Placeholder 3">
            <a:extLst>
              <a:ext uri="{FF2B5EF4-FFF2-40B4-BE49-F238E27FC236}">
                <a16:creationId xmlns:a16="http://schemas.microsoft.com/office/drawing/2014/main" id="{421597F1-6BC0-92ED-B38B-C3C43DFBACDB}"/>
              </a:ext>
            </a:extLst>
          </p:cNvPr>
          <p:cNvSpPr>
            <a:spLocks noGrp="1"/>
          </p:cNvSpPr>
          <p:nvPr>
            <p:ph type="sldNum" sz="quarter" idx="5"/>
          </p:nvPr>
        </p:nvSpPr>
        <p:spPr/>
        <p:txBody>
          <a:bodyPr/>
          <a:lstStyle/>
          <a:p>
            <a:fld id="{CBD1EF29-3F2E-4975-A7AA-19B074C76137}" type="slidenum">
              <a:rPr lang="en-GB" smtClean="0"/>
              <a:t>18</a:t>
            </a:fld>
            <a:endParaRPr lang="en-GB"/>
          </a:p>
        </p:txBody>
      </p:sp>
    </p:spTree>
    <p:extLst>
      <p:ext uri="{BB962C8B-B14F-4D97-AF65-F5344CB8AC3E}">
        <p14:creationId xmlns:p14="http://schemas.microsoft.com/office/powerpoint/2010/main" val="848976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EE44-AD81-4B20-7F38-6BC58153CC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B7F8E-EAE7-D8D5-586F-110F3CB8CF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7EA4D-45D4-3851-3F50-FFD5B50B9409}"/>
              </a:ext>
            </a:extLst>
          </p:cNvPr>
          <p:cNvSpPr>
            <a:spLocks noGrp="1"/>
          </p:cNvSpPr>
          <p:nvPr>
            <p:ph type="body" idx="1"/>
          </p:nvPr>
        </p:nvSpPr>
        <p:spPr/>
        <p:txBody>
          <a:bodyPr/>
          <a:lstStyle/>
          <a:p>
            <a:r>
              <a:rPr lang="en-GB" sz="900" b="0" i="0" kern="1200" dirty="0">
                <a:solidFill>
                  <a:schemeClr val="tx1"/>
                </a:solidFill>
                <a:effectLst/>
                <a:latin typeface="+mn-lt"/>
                <a:ea typeface="+mn-ea"/>
                <a:cs typeface="+mn-cs"/>
              </a:rPr>
              <a:t>Once your model has been trained </a:t>
            </a:r>
            <a:r>
              <a:rPr lang="en-GB" sz="900" kern="1200" dirty="0">
                <a:solidFill>
                  <a:schemeClr val="tx1"/>
                </a:solidFill>
                <a:effectLst/>
                <a:latin typeface="+mn-lt"/>
                <a:ea typeface="+mn-ea"/>
                <a:cs typeface="+mn-cs"/>
              </a:rPr>
              <a:t>you can then use the preview function to check that it is working properly. Perform your poses and check the bars below to see if it is recognising the movements correctly. If there are some actions that are more difficult for the model to recognise, consider adding more sample images to the classes so that it has more data to train on. You may also need to remove some images from a class if they do not show the correct action being performed. </a:t>
            </a:r>
          </a:p>
          <a:p>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Once you have finished and are happy with the model, click the ‘</a:t>
            </a:r>
            <a:r>
              <a:rPr lang="en-GB" sz="900" b="1" kern="1200" dirty="0">
                <a:solidFill>
                  <a:schemeClr val="tx1"/>
                </a:solidFill>
                <a:effectLst/>
                <a:latin typeface="+mn-lt"/>
                <a:ea typeface="+mn-ea"/>
                <a:cs typeface="+mn-cs"/>
              </a:rPr>
              <a:t>Export Model</a:t>
            </a:r>
            <a:r>
              <a:rPr lang="en-GB" sz="900" kern="1200" dirty="0">
                <a:solidFill>
                  <a:schemeClr val="tx1"/>
                </a:solidFill>
                <a:effectLst/>
                <a:latin typeface="+mn-lt"/>
                <a:ea typeface="+mn-ea"/>
                <a:cs typeface="+mn-cs"/>
              </a:rPr>
              <a:t>’ button and in the pop-up window, click the ‘</a:t>
            </a:r>
            <a:r>
              <a:rPr lang="en-GB" sz="900" b="1" kern="1200" dirty="0">
                <a:solidFill>
                  <a:schemeClr val="tx1"/>
                </a:solidFill>
                <a:effectLst/>
                <a:latin typeface="+mn-lt"/>
                <a:ea typeface="+mn-ea"/>
                <a:cs typeface="+mn-cs"/>
              </a:rPr>
              <a:t>Upload my</a:t>
            </a:r>
            <a:r>
              <a:rPr lang="en-GB" sz="900" kern="1200" dirty="0">
                <a:solidFill>
                  <a:schemeClr val="tx1"/>
                </a:solidFill>
                <a:effectLst/>
                <a:latin typeface="+mn-lt"/>
                <a:ea typeface="+mn-ea"/>
                <a:cs typeface="+mn-cs"/>
              </a:rPr>
              <a:t> </a:t>
            </a:r>
            <a:r>
              <a:rPr lang="en-GB" sz="900" b="1" kern="1200" dirty="0">
                <a:solidFill>
                  <a:schemeClr val="tx1"/>
                </a:solidFill>
                <a:effectLst/>
                <a:latin typeface="+mn-lt"/>
                <a:ea typeface="+mn-ea"/>
                <a:cs typeface="+mn-cs"/>
              </a:rPr>
              <a:t>model’</a:t>
            </a:r>
            <a:r>
              <a:rPr lang="en-GB" sz="900" kern="1200" dirty="0">
                <a:solidFill>
                  <a:schemeClr val="tx1"/>
                </a:solidFill>
                <a:effectLst/>
                <a:latin typeface="+mn-lt"/>
                <a:ea typeface="+mn-ea"/>
                <a:cs typeface="+mn-cs"/>
              </a:rPr>
              <a:t> button. Once the model is uploaded, click </a:t>
            </a:r>
            <a:r>
              <a:rPr lang="en-GB" sz="900" b="1" kern="1200" dirty="0">
                <a:solidFill>
                  <a:schemeClr val="tx1"/>
                </a:solidFill>
                <a:effectLst/>
                <a:latin typeface="+mn-lt"/>
                <a:ea typeface="+mn-ea"/>
                <a:cs typeface="+mn-cs"/>
              </a:rPr>
              <a:t>‘Copy’</a:t>
            </a:r>
            <a:r>
              <a:rPr lang="en-GB" sz="900" kern="1200" dirty="0">
                <a:solidFill>
                  <a:schemeClr val="tx1"/>
                </a:solidFill>
                <a:effectLst/>
                <a:latin typeface="+mn-lt"/>
                <a:ea typeface="+mn-ea"/>
                <a:cs typeface="+mn-cs"/>
              </a:rPr>
              <a:t> to copy the sharable link that appears – this will be used in the code of your snake game in Scratch.</a:t>
            </a:r>
          </a:p>
          <a:p>
            <a:endParaRPr lang="en-GB" sz="90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a:t>
            </a:r>
          </a:p>
          <a:p>
            <a:endParaRPr lang="en-GB" sz="9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1F9A140-A79A-711F-4F82-074C7B260091}"/>
              </a:ext>
            </a:extLst>
          </p:cNvPr>
          <p:cNvSpPr>
            <a:spLocks noGrp="1"/>
          </p:cNvSpPr>
          <p:nvPr>
            <p:ph type="sldNum" sz="quarter" idx="5"/>
          </p:nvPr>
        </p:nvSpPr>
        <p:spPr/>
        <p:txBody>
          <a:bodyPr/>
          <a:lstStyle/>
          <a:p>
            <a:fld id="{CBD1EF29-3F2E-4975-A7AA-19B074C76137}" type="slidenum">
              <a:rPr lang="en-GB" smtClean="0"/>
              <a:t>19</a:t>
            </a:fld>
            <a:endParaRPr lang="en-GB"/>
          </a:p>
        </p:txBody>
      </p:sp>
    </p:spTree>
    <p:extLst>
      <p:ext uri="{BB962C8B-B14F-4D97-AF65-F5344CB8AC3E}">
        <p14:creationId xmlns:p14="http://schemas.microsoft.com/office/powerpoint/2010/main" val="3248766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490A3-CFB4-FC4F-C0DF-72ED6F3E23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D5811D-6E29-267D-13DF-F03AC1C27B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EB52C7-C31D-9DE0-408B-298CB78BB8A6}"/>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Before moving on to the next step, turn off your webcam in teachable machine by clicking the switch next to ‘Input’ to the off position. Once this is off, the camera preview will pause and turn grey. It is important you do this before the next step, as otherwise Scratch will not be able to use your webcam.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a:t>
            </a:r>
          </a:p>
          <a:p>
            <a:endParaRPr lang="en-GB" dirty="0"/>
          </a:p>
        </p:txBody>
      </p:sp>
      <p:sp>
        <p:nvSpPr>
          <p:cNvPr id="4" name="Slide Number Placeholder 3">
            <a:extLst>
              <a:ext uri="{FF2B5EF4-FFF2-40B4-BE49-F238E27FC236}">
                <a16:creationId xmlns:a16="http://schemas.microsoft.com/office/drawing/2014/main" id="{410B8253-15E7-3449-F445-74BC76B9A42E}"/>
              </a:ext>
            </a:extLst>
          </p:cNvPr>
          <p:cNvSpPr>
            <a:spLocks noGrp="1"/>
          </p:cNvSpPr>
          <p:nvPr>
            <p:ph type="sldNum" sz="quarter" idx="5"/>
          </p:nvPr>
        </p:nvSpPr>
        <p:spPr/>
        <p:txBody>
          <a:bodyPr/>
          <a:lstStyle/>
          <a:p>
            <a:fld id="{CBD1EF29-3F2E-4975-A7AA-19B074C76137}" type="slidenum">
              <a:rPr lang="en-GB" smtClean="0"/>
              <a:t>20</a:t>
            </a:fld>
            <a:endParaRPr lang="en-GB"/>
          </a:p>
        </p:txBody>
      </p:sp>
    </p:spTree>
    <p:extLst>
      <p:ext uri="{BB962C8B-B14F-4D97-AF65-F5344CB8AC3E}">
        <p14:creationId xmlns:p14="http://schemas.microsoft.com/office/powerpoint/2010/main" val="1943717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67DC1-443D-DFCA-1FCD-7852D20A5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FD75E1-FB3E-7701-C23B-B4F3428AE3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1A56E8-C204-35A5-906D-B7920088F5A5}"/>
              </a:ext>
            </a:extLst>
          </p:cNvPr>
          <p:cNvSpPr>
            <a:spLocks noGrp="1"/>
          </p:cNvSpPr>
          <p:nvPr>
            <p:ph type="body" idx="1"/>
          </p:nvPr>
        </p:nvSpPr>
        <p:spPr/>
        <p:txBody>
          <a:bodyPr/>
          <a:lstStyle/>
          <a:p>
            <a:r>
              <a:rPr lang="en-GB" dirty="0"/>
              <a:t>10 mins - Here we have a controller for a video game. Some of you may be familiar with them, they have lots of different buttons that allow you control games. But what would happen if suddenly, one of the buttons stops working… or disappears altogether? </a:t>
            </a:r>
          </a:p>
          <a:p>
            <a:r>
              <a:rPr lang="en-GB" baseline="0" dirty="0"/>
              <a:t>Some people face these challenges every day, not because they don’t have the technology, or because the technology has stopped working or lost a button, but because it has not been designed with them in mind in the first place. </a:t>
            </a:r>
          </a:p>
          <a:p>
            <a:endParaRPr lang="en-GB" baseline="0" dirty="0"/>
          </a:p>
          <a:p>
            <a:r>
              <a:rPr lang="en-GB" baseline="0" dirty="0"/>
              <a:t>We’re going to play a quick game – I would like you all to write your name… but you can’t use your hands! Not even to pick up your pencil! You have 30 seconds… GO!</a:t>
            </a:r>
          </a:p>
          <a:p>
            <a:endParaRPr lang="en-GB" baseline="0" dirty="0"/>
          </a:p>
          <a:p>
            <a:r>
              <a:rPr lang="en-GB" b="1" baseline="0" dirty="0"/>
              <a:t>How did that feel? Was it harder than usual? Did it frustrate you? Did it inspire you to look at things in a new way and get creative? </a:t>
            </a:r>
            <a:r>
              <a:rPr lang="en-GB" baseline="0" dirty="0"/>
              <a:t>For some people, this is what it feels like to perform everyday tasks. Some things in the world haven’t been designed with them in mind. Imagine if games were like that, missing something that you needed to play, and it meant that they were no longer fun, but frustrating. </a:t>
            </a:r>
          </a:p>
          <a:p>
            <a:endParaRPr lang="en-GB" baseline="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baseline="0" dirty="0"/>
              <a:t>Today we’re going to make our very own inclusive technology to allow more people to play games. But first, does anyone know what the word inclusive means?</a:t>
            </a:r>
          </a:p>
          <a:p>
            <a:endParaRPr lang="en-GB" dirty="0"/>
          </a:p>
          <a:p>
            <a:r>
              <a:rPr lang="en-GB" dirty="0"/>
              <a:t>---</a:t>
            </a:r>
          </a:p>
          <a:p>
            <a:endParaRPr lang="en-GB" dirty="0"/>
          </a:p>
          <a:p>
            <a:r>
              <a:rPr lang="en-GB" sz="900" kern="1200" dirty="0">
                <a:solidFill>
                  <a:schemeClr val="tx1"/>
                </a:solidFill>
                <a:effectLst/>
                <a:latin typeface="+mn-lt"/>
                <a:ea typeface="+mn-ea"/>
                <a:cs typeface="+mn-cs"/>
              </a:rPr>
              <a:t>Show the video game controller to the students and identify that one of the buttons is missing. Ask the students what they would do if a button on a game controller suddenly stopped working.</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Explain that people may face these challenges, not because the technology is broken, but because it has not been designed with them in mind in the first place. </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Give each student a scrap of paper and a pencil. Explain that they have 30 seconds to write their name without using their hands, not even to pick up their pencil. After the 30 seconds is up, ask how they felt not being able to use their hands to write their name. Explain that for some people this is what it feels like to perform everyday tasks.</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Explain that in today’s Masterclass we will be making our own inclusive technology to allow more people to play games. </a:t>
            </a:r>
          </a:p>
          <a:p>
            <a:r>
              <a:rPr lang="en-GB" sz="900" kern="1200" dirty="0">
                <a:solidFill>
                  <a:schemeClr val="tx1"/>
                </a:solidFill>
                <a:effectLst/>
                <a:latin typeface="+mn-lt"/>
                <a:ea typeface="+mn-ea"/>
                <a:cs typeface="+mn-cs"/>
              </a:rPr>
              <a:t>Ask if the students know what the word inclusive means.</a:t>
            </a:r>
            <a:endParaRPr lang="en-GB" dirty="0"/>
          </a:p>
        </p:txBody>
      </p:sp>
      <p:sp>
        <p:nvSpPr>
          <p:cNvPr id="4" name="Slide Number Placeholder 3">
            <a:extLst>
              <a:ext uri="{FF2B5EF4-FFF2-40B4-BE49-F238E27FC236}">
                <a16:creationId xmlns:a16="http://schemas.microsoft.com/office/drawing/2014/main" id="{BC8026B6-7D6A-F66F-B923-D6440A545E4A}"/>
              </a:ext>
            </a:extLst>
          </p:cNvPr>
          <p:cNvSpPr>
            <a:spLocks noGrp="1"/>
          </p:cNvSpPr>
          <p:nvPr>
            <p:ph type="sldNum" sz="quarter" idx="5"/>
          </p:nvPr>
        </p:nvSpPr>
        <p:spPr/>
        <p:txBody>
          <a:bodyPr/>
          <a:lstStyle/>
          <a:p>
            <a:fld id="{CBD1EF29-3F2E-4975-A7AA-19B074C76137}" type="slidenum">
              <a:rPr lang="en-GB" smtClean="0"/>
              <a:t>2</a:t>
            </a:fld>
            <a:endParaRPr lang="en-GB"/>
          </a:p>
        </p:txBody>
      </p:sp>
    </p:spTree>
    <p:extLst>
      <p:ext uri="{BB962C8B-B14F-4D97-AF65-F5344CB8AC3E}">
        <p14:creationId xmlns:p14="http://schemas.microsoft.com/office/powerpoint/2010/main" val="3997856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86D16-0858-3D21-AECB-1F3A85EBE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EBAF98-891B-BCC0-7AD3-EC03289E47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F3D1FA-FED2-B8C8-BD35-088D1CC78773}"/>
              </a:ext>
            </a:extLst>
          </p:cNvPr>
          <p:cNvSpPr>
            <a:spLocks noGrp="1"/>
          </p:cNvSpPr>
          <p:nvPr>
            <p:ph type="body" idx="1"/>
          </p:nvPr>
        </p:nvSpPr>
        <p:spPr/>
        <p:txBody>
          <a:bodyPr/>
          <a:lstStyle/>
          <a:p>
            <a:r>
              <a:rPr lang="en-GB" sz="900" b="0" i="0" kern="1200" dirty="0">
                <a:solidFill>
                  <a:schemeClr val="tx1"/>
                </a:solidFill>
                <a:effectLst/>
                <a:latin typeface="+mn-lt"/>
                <a:ea typeface="+mn-ea"/>
                <a:cs typeface="+mn-cs"/>
              </a:rPr>
              <a:t>We will now add our model into the game, but we need to use a special version of Scratch to do this. Visit the Dancing with AI Scratch extension playground, available at https://playground.raise.mit.edu/create/. </a:t>
            </a:r>
          </a:p>
          <a:p>
            <a:r>
              <a:rPr lang="en-GB" sz="900" b="0" i="0" kern="1200" dirty="0">
                <a:solidFill>
                  <a:schemeClr val="tx1"/>
                </a:solidFill>
                <a:effectLst/>
                <a:latin typeface="+mn-lt"/>
                <a:ea typeface="+mn-ea"/>
                <a:cs typeface="+mn-cs"/>
              </a:rPr>
              <a:t>To load the game file into this version of Scratch, select ‘File’ and click ‘Load from your computer’ in the drop-down menu. In the popup menu that appears select the file you downloaded earlier to upload; it should have the file name ‘Ri Snake Game – Inclusive Tech.sb3’.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a:t>
            </a:r>
          </a:p>
          <a:p>
            <a:endParaRPr lang="en-GB" sz="900" b="0" i="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Ask students to open up Dancing with Ai by searching for it in a new tab, or navigating to </a:t>
            </a:r>
            <a:r>
              <a:rPr lang="en-GB" sz="900" u="sng" kern="1200" dirty="0">
                <a:solidFill>
                  <a:schemeClr val="tx1"/>
                </a:solidFill>
                <a:effectLst/>
                <a:latin typeface="+mn-lt"/>
                <a:ea typeface="+mn-ea"/>
                <a:cs typeface="+mn-cs"/>
                <a:hlinkClick r:id="rId3"/>
              </a:rPr>
              <a:t>https://playground.raise.mit.edu/create</a:t>
            </a:r>
            <a:r>
              <a:rPr lang="en-GB" sz="900" kern="1200" dirty="0">
                <a:solidFill>
                  <a:schemeClr val="tx1"/>
                </a:solidFill>
                <a:effectLst/>
                <a:latin typeface="+mn-lt"/>
                <a:ea typeface="+mn-ea"/>
                <a:cs typeface="+mn-cs"/>
              </a:rPr>
              <a:t>. Guide them through how to load the file they downloaded earlier, by selecting File, then Load from your computer.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a:extLst>
              <a:ext uri="{FF2B5EF4-FFF2-40B4-BE49-F238E27FC236}">
                <a16:creationId xmlns:a16="http://schemas.microsoft.com/office/drawing/2014/main" id="{6EE248D9-9557-3705-902B-897415032177}"/>
              </a:ext>
            </a:extLst>
          </p:cNvPr>
          <p:cNvSpPr>
            <a:spLocks noGrp="1"/>
          </p:cNvSpPr>
          <p:nvPr>
            <p:ph type="sldNum" sz="quarter" idx="5"/>
          </p:nvPr>
        </p:nvSpPr>
        <p:spPr/>
        <p:txBody>
          <a:bodyPr/>
          <a:lstStyle/>
          <a:p>
            <a:fld id="{CBD1EF29-3F2E-4975-A7AA-19B074C76137}" type="slidenum">
              <a:rPr lang="en-GB" smtClean="0"/>
              <a:t>21</a:t>
            </a:fld>
            <a:endParaRPr lang="en-GB"/>
          </a:p>
        </p:txBody>
      </p:sp>
    </p:spTree>
    <p:extLst>
      <p:ext uri="{BB962C8B-B14F-4D97-AF65-F5344CB8AC3E}">
        <p14:creationId xmlns:p14="http://schemas.microsoft.com/office/powerpoint/2010/main" val="3211498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FD56D-16BB-8A65-375F-803122E31D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45A00B-8F3F-B2CF-3F28-C8221EBB04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CD53A0-953E-41B2-A0B3-7E5CA8E4E26D}"/>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Click the blue ‘</a:t>
            </a:r>
            <a:r>
              <a:rPr lang="en-GB" sz="900" b="1" kern="1200" dirty="0">
                <a:solidFill>
                  <a:schemeClr val="tx1"/>
                </a:solidFill>
                <a:effectLst/>
                <a:latin typeface="+mn-lt"/>
                <a:ea typeface="+mn-ea"/>
                <a:cs typeface="+mn-cs"/>
              </a:rPr>
              <a:t>Add Extension</a:t>
            </a:r>
            <a:r>
              <a:rPr lang="en-GB" sz="900" kern="1200" dirty="0">
                <a:solidFill>
                  <a:schemeClr val="tx1"/>
                </a:solidFill>
                <a:effectLst/>
                <a:latin typeface="+mn-lt"/>
                <a:ea typeface="+mn-ea"/>
                <a:cs typeface="+mn-cs"/>
              </a:rPr>
              <a:t>’ button in the bottom left corner. Click the </a:t>
            </a:r>
            <a:r>
              <a:rPr lang="en-GB" sz="900" b="1" kern="1200" dirty="0">
                <a:solidFill>
                  <a:schemeClr val="tx1"/>
                </a:solidFill>
                <a:effectLst/>
                <a:latin typeface="+mn-lt"/>
                <a:ea typeface="+mn-ea"/>
                <a:cs typeface="+mn-cs"/>
              </a:rPr>
              <a:t>Teachable Machine</a:t>
            </a:r>
            <a:r>
              <a:rPr lang="en-GB" sz="900" kern="1200" dirty="0">
                <a:solidFill>
                  <a:schemeClr val="tx1"/>
                </a:solidFill>
                <a:effectLst/>
                <a:latin typeface="+mn-lt"/>
                <a:ea typeface="+mn-ea"/>
                <a:cs typeface="+mn-cs"/>
              </a:rPr>
              <a:t> extension in the menu, to load it into Scratch and get some new blocks to use to code our game.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If the webcam preview does not appear behind the snake game when you do this, it may be that you need to accept camera permissions or go back to teachable machine and turn off your webcam. You will then need to reload the game into the Dancing with AI platform and repeat the steps to add teachable machine.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a:t>
            </a:r>
          </a:p>
          <a:p>
            <a:endParaRPr lang="en-GB" sz="900" kern="1200" dirty="0">
              <a:solidFill>
                <a:schemeClr val="tx1"/>
              </a:solidFill>
              <a:effectLst/>
              <a:latin typeface="+mn-lt"/>
              <a:ea typeface="+mn-ea"/>
              <a:cs typeface="+mn-cs"/>
            </a:endParaRPr>
          </a:p>
          <a:p>
            <a:r>
              <a:rPr lang="en-GB" sz="900" kern="1200" dirty="0">
                <a:solidFill>
                  <a:schemeClr val="tx1"/>
                </a:solidFill>
                <a:effectLst/>
                <a:latin typeface="+mn-lt"/>
                <a:ea typeface="+mn-ea"/>
                <a:cs typeface="+mn-cs"/>
              </a:rPr>
              <a:t>Guide students through adding the Teachable Machine extension</a:t>
            </a:r>
            <a:endParaRPr lang="en-GB" sz="900" b="0" i="0" kern="1200" dirty="0">
              <a:solidFill>
                <a:schemeClr val="tx1"/>
              </a:solidFill>
              <a:effectLst/>
              <a:latin typeface="+mn-lt"/>
              <a:ea typeface="+mn-ea"/>
              <a:cs typeface="+mn-cs"/>
            </a:endParaRP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a:extLst>
              <a:ext uri="{FF2B5EF4-FFF2-40B4-BE49-F238E27FC236}">
                <a16:creationId xmlns:a16="http://schemas.microsoft.com/office/drawing/2014/main" id="{CD6A6A21-4C95-60F9-BA7F-346B87A153CB}"/>
              </a:ext>
            </a:extLst>
          </p:cNvPr>
          <p:cNvSpPr>
            <a:spLocks noGrp="1"/>
          </p:cNvSpPr>
          <p:nvPr>
            <p:ph type="sldNum" sz="quarter" idx="5"/>
          </p:nvPr>
        </p:nvSpPr>
        <p:spPr/>
        <p:txBody>
          <a:bodyPr/>
          <a:lstStyle/>
          <a:p>
            <a:fld id="{CBD1EF29-3F2E-4975-A7AA-19B074C76137}" type="slidenum">
              <a:rPr lang="en-GB" smtClean="0"/>
              <a:t>22</a:t>
            </a:fld>
            <a:endParaRPr lang="en-GB"/>
          </a:p>
        </p:txBody>
      </p:sp>
    </p:spTree>
    <p:extLst>
      <p:ext uri="{BB962C8B-B14F-4D97-AF65-F5344CB8AC3E}">
        <p14:creationId xmlns:p14="http://schemas.microsoft.com/office/powerpoint/2010/main" val="895702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7427D-FA63-7609-5AAC-419C2B8517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ABA634-E661-6B46-2B6D-0628EAED6A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16BF90-A6E0-FC7B-B70E-59EF49CDF88A}"/>
              </a:ext>
            </a:extLst>
          </p:cNvPr>
          <p:cNvSpPr>
            <a:spLocks noGrp="1"/>
          </p:cNvSpPr>
          <p:nvPr>
            <p:ph type="body" idx="1"/>
          </p:nvPr>
        </p:nvSpPr>
        <p:spPr/>
        <p:txBody>
          <a:bodyPr/>
          <a:lstStyle/>
          <a:p>
            <a:r>
              <a:rPr lang="en-GB" sz="900" kern="1200" dirty="0">
                <a:solidFill>
                  <a:schemeClr val="tx1"/>
                </a:solidFill>
                <a:effectLst/>
                <a:latin typeface="+mn-lt"/>
                <a:ea typeface="+mn-ea"/>
                <a:cs typeface="+mn-cs"/>
              </a:rPr>
              <a:t>Select Teachable Machine from the menu options on the left. Drag the top block that says ‘</a:t>
            </a:r>
            <a:r>
              <a:rPr lang="en-GB" sz="900" b="1" kern="1200" dirty="0">
                <a:solidFill>
                  <a:schemeClr val="tx1"/>
                </a:solidFill>
                <a:effectLst/>
                <a:latin typeface="+mn-lt"/>
                <a:ea typeface="+mn-ea"/>
                <a:cs typeface="+mn-cs"/>
              </a:rPr>
              <a:t>use model’ </a:t>
            </a:r>
            <a:r>
              <a:rPr lang="en-GB" sz="900" kern="1200" dirty="0">
                <a:solidFill>
                  <a:schemeClr val="tx1"/>
                </a:solidFill>
                <a:effectLst/>
                <a:latin typeface="+mn-lt"/>
                <a:ea typeface="+mn-ea"/>
                <a:cs typeface="+mn-cs"/>
              </a:rPr>
              <a:t>and place under the ‘</a:t>
            </a:r>
            <a:r>
              <a:rPr lang="en-GB" sz="900" b="1" kern="1200" dirty="0">
                <a:solidFill>
                  <a:schemeClr val="tx1"/>
                </a:solidFill>
                <a:effectLst/>
                <a:latin typeface="+mn-lt"/>
                <a:ea typeface="+mn-ea"/>
                <a:cs typeface="+mn-cs"/>
              </a:rPr>
              <a:t>when (green flag) clicked</a:t>
            </a:r>
            <a:r>
              <a:rPr lang="en-GB" sz="900" kern="1200" dirty="0">
                <a:solidFill>
                  <a:schemeClr val="tx1"/>
                </a:solidFill>
                <a:effectLst/>
                <a:latin typeface="+mn-lt"/>
                <a:ea typeface="+mn-ea"/>
                <a:cs typeface="+mn-cs"/>
              </a:rPr>
              <a:t>’ block in the code. You will need to temporarily move the other blocks below the ‘when (green flag) clicked’ block to get this to fit in. Paste the sharable Teachable Machine link you copied into this box, so that when the game is started it will use the model you made in teachable machine.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In order to load the model into the game, you will need to click the green flag above the game preview on the right. When it has loaded, a green tick will appear in the top right of the menu. </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a:t>
            </a:r>
          </a:p>
          <a:p>
            <a:endParaRPr lang="en-GB" sz="900" b="0" i="0" kern="1200" dirty="0">
              <a:solidFill>
                <a:schemeClr val="tx1"/>
              </a:solidFill>
              <a:effectLst/>
              <a:latin typeface="+mn-lt"/>
              <a:ea typeface="+mn-ea"/>
              <a:cs typeface="+mn-cs"/>
            </a:endParaRPr>
          </a:p>
          <a:p>
            <a:r>
              <a:rPr lang="en-GB" sz="900" kern="1200" dirty="0">
                <a:solidFill>
                  <a:schemeClr val="tx1"/>
                </a:solidFill>
                <a:effectLst/>
                <a:latin typeface="+mn-lt"/>
                <a:ea typeface="+mn-ea"/>
                <a:cs typeface="+mn-cs"/>
              </a:rPr>
              <a:t>Guide students through pasting the Teachable Machine sharable link into a new block. Remind them to click the green flag after pasting their link.</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a:extLst>
              <a:ext uri="{FF2B5EF4-FFF2-40B4-BE49-F238E27FC236}">
                <a16:creationId xmlns:a16="http://schemas.microsoft.com/office/drawing/2014/main" id="{A4929C06-71DB-F2BF-6EBE-CE981570F8CB}"/>
              </a:ext>
            </a:extLst>
          </p:cNvPr>
          <p:cNvSpPr>
            <a:spLocks noGrp="1"/>
          </p:cNvSpPr>
          <p:nvPr>
            <p:ph type="sldNum" sz="quarter" idx="5"/>
          </p:nvPr>
        </p:nvSpPr>
        <p:spPr/>
        <p:txBody>
          <a:bodyPr/>
          <a:lstStyle/>
          <a:p>
            <a:fld id="{CBD1EF29-3F2E-4975-A7AA-19B074C76137}" type="slidenum">
              <a:rPr lang="en-GB" smtClean="0"/>
              <a:t>23</a:t>
            </a:fld>
            <a:endParaRPr lang="en-GB"/>
          </a:p>
        </p:txBody>
      </p:sp>
    </p:spTree>
    <p:extLst>
      <p:ext uri="{BB962C8B-B14F-4D97-AF65-F5344CB8AC3E}">
        <p14:creationId xmlns:p14="http://schemas.microsoft.com/office/powerpoint/2010/main" val="967492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07141-C94C-DF6C-668B-24E0C5B700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471252-AD18-B33B-4FE3-2AC6173DF8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4FEE-D943-3AE9-08D1-85527CBAA907}"/>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To allow you to use the movements you trained your model on to control your game, swap the current commands ‘</a:t>
            </a:r>
            <a:r>
              <a:rPr lang="en-GB" sz="900" b="1" kern="1200" dirty="0">
                <a:solidFill>
                  <a:schemeClr val="tx1"/>
                </a:solidFill>
                <a:effectLst/>
                <a:latin typeface="+mn-lt"/>
                <a:ea typeface="+mn-ea"/>
                <a:cs typeface="+mn-cs"/>
              </a:rPr>
              <a:t>when UP/DOWN/LEFT/RIGHT arrow pressed</a:t>
            </a:r>
            <a:r>
              <a:rPr lang="en-GB" sz="900" kern="1200" dirty="0">
                <a:solidFill>
                  <a:schemeClr val="tx1"/>
                </a:solidFill>
                <a:effectLst/>
                <a:latin typeface="+mn-lt"/>
                <a:ea typeface="+mn-ea"/>
                <a:cs typeface="+mn-cs"/>
              </a:rPr>
              <a:t>’ (orange blocks) with the teachable machine commands ‘</a:t>
            </a:r>
            <a:r>
              <a:rPr lang="en-GB" sz="900" b="1" kern="1200" dirty="0">
                <a:solidFill>
                  <a:schemeClr val="tx1"/>
                </a:solidFill>
                <a:effectLst/>
                <a:latin typeface="+mn-lt"/>
                <a:ea typeface="+mn-ea"/>
                <a:cs typeface="+mn-cs"/>
              </a:rPr>
              <a:t>when model detects UP/DOWN/LEFT/RIGHT</a:t>
            </a:r>
            <a:r>
              <a:rPr lang="en-GB" sz="900" kern="1200" dirty="0">
                <a:solidFill>
                  <a:schemeClr val="tx1"/>
                </a:solidFill>
                <a:effectLst/>
                <a:latin typeface="+mn-lt"/>
                <a:ea typeface="+mn-ea"/>
                <a:cs typeface="+mn-cs"/>
              </a:rPr>
              <a:t>’(green blocks). Replace the left, right, up and down arrow commands to each have a green block. You can then delete the arrow command blocks</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Your game should now be able to use your poses to move your snake game. </a:t>
            </a:r>
          </a:p>
          <a:p>
            <a:r>
              <a:rPr lang="en-GB" sz="900" b="0" i="0" kern="1200" dirty="0">
                <a:solidFill>
                  <a:schemeClr val="tx1"/>
                </a:solidFill>
                <a:effectLst/>
                <a:latin typeface="+mn-lt"/>
                <a:ea typeface="+mn-ea"/>
                <a:cs typeface="+mn-cs"/>
              </a:rPr>
              <a:t>---</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G</a:t>
            </a:r>
            <a:r>
              <a:rPr lang="en-GB" sz="900" kern="1200" dirty="0">
                <a:solidFill>
                  <a:schemeClr val="tx1"/>
                </a:solidFill>
                <a:effectLst/>
                <a:latin typeface="+mn-lt"/>
                <a:ea typeface="+mn-ea"/>
                <a:cs typeface="+mn-cs"/>
              </a:rPr>
              <a:t>uide students through how to replace the control blocks with new Teachable Machine control blocks for each direction the snake can move. </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After completing this step, allow students to test their game out with their new poses, </a:t>
            </a:r>
            <a:endParaRPr lang="en-GB" sz="900" b="0" i="0" kern="1200" dirty="0">
              <a:solidFill>
                <a:schemeClr val="tx1"/>
              </a:solidFill>
              <a:effectLst/>
              <a:latin typeface="+mn-lt"/>
              <a:ea typeface="+mn-ea"/>
              <a:cs typeface="+mn-cs"/>
            </a:endParaRP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a:extLst>
              <a:ext uri="{FF2B5EF4-FFF2-40B4-BE49-F238E27FC236}">
                <a16:creationId xmlns:a16="http://schemas.microsoft.com/office/drawing/2014/main" id="{918718F3-56C3-6CA2-7690-A31C0F2C2B51}"/>
              </a:ext>
            </a:extLst>
          </p:cNvPr>
          <p:cNvSpPr>
            <a:spLocks noGrp="1"/>
          </p:cNvSpPr>
          <p:nvPr>
            <p:ph type="sldNum" sz="quarter" idx="5"/>
          </p:nvPr>
        </p:nvSpPr>
        <p:spPr/>
        <p:txBody>
          <a:bodyPr/>
          <a:lstStyle/>
          <a:p>
            <a:fld id="{CBD1EF29-3F2E-4975-A7AA-19B074C76137}" type="slidenum">
              <a:rPr lang="en-GB" smtClean="0"/>
              <a:t>24</a:t>
            </a:fld>
            <a:endParaRPr lang="en-GB"/>
          </a:p>
        </p:txBody>
      </p:sp>
    </p:spTree>
    <p:extLst>
      <p:ext uri="{BB962C8B-B14F-4D97-AF65-F5344CB8AC3E}">
        <p14:creationId xmlns:p14="http://schemas.microsoft.com/office/powerpoint/2010/main" val="447853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73FD1-2560-CA61-B395-984FC97837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8B87EC-0A0E-A9A8-80D9-4F40AE2E18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C9AED-C5B9-6C12-9EE0-AB9A19A7195D}"/>
              </a:ext>
            </a:extLst>
          </p:cNvPr>
          <p:cNvSpPr>
            <a:spLocks noGrp="1"/>
          </p:cNvSpPr>
          <p:nvPr>
            <p:ph type="body" idx="1"/>
          </p:nvPr>
        </p:nvSpPr>
        <p:spPr/>
        <p:txBody>
          <a:bodyPr/>
          <a:lstStyle/>
          <a:p>
            <a:r>
              <a:rPr lang="en-GB" sz="900" b="0" i="0" kern="1200" dirty="0">
                <a:solidFill>
                  <a:schemeClr val="tx1"/>
                </a:solidFill>
                <a:effectLst/>
                <a:latin typeface="+mn-lt"/>
                <a:ea typeface="+mn-ea"/>
                <a:cs typeface="+mn-cs"/>
              </a:rPr>
              <a:t>How did you find building the AI controlled game? Did the controls work well? What could you do to improve the game controls to make them even more inclusive? What else could you make more inclusive using this type of control?</a:t>
            </a: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It is important when designing inclusive technology that you always get input from the people you are designing it for. The next step could be usability testing - testing the game out with people like Jaden to see what works and doesn’t work for them, and how else the technology could support them. Often, building these technologies require a lot of user testing, and tech may go through lots of different updates both before and after launching to keep up to date with the needs of their users. </a:t>
            </a:r>
          </a:p>
          <a:p>
            <a:endParaRPr lang="en-GB" sz="900" b="0" i="0" kern="1200" dirty="0">
              <a:solidFill>
                <a:schemeClr val="tx1"/>
              </a:solidFill>
              <a:effectLst/>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a:solidFill>
                  <a:schemeClr val="tx1"/>
                </a:solidFill>
                <a:effectLst/>
                <a:latin typeface="+mn-lt"/>
                <a:ea typeface="+mn-ea"/>
                <a:cs typeface="+mn-cs"/>
              </a:rPr>
              <a:t>---</a:t>
            </a:r>
          </a:p>
          <a:p>
            <a:endParaRPr lang="en-GB" sz="900" b="0" i="0" kern="1200" dirty="0">
              <a:solidFill>
                <a:schemeClr val="tx1"/>
              </a:solidFill>
              <a:effectLst/>
              <a:latin typeface="+mn-lt"/>
              <a:ea typeface="+mn-ea"/>
              <a:cs typeface="+mn-cs"/>
            </a:endParaRPr>
          </a:p>
          <a:p>
            <a:r>
              <a:rPr lang="en-GB" sz="900" kern="1200" dirty="0">
                <a:solidFill>
                  <a:schemeClr val="tx1"/>
                </a:solidFill>
                <a:effectLst/>
                <a:latin typeface="+mn-lt"/>
                <a:ea typeface="+mn-ea"/>
                <a:cs typeface="+mn-cs"/>
              </a:rPr>
              <a:t>Ask the students how their new controls compared to the original controls, what else they could do to improve the game, or how this control could be used in other technologies. Explain that the next step in the design process would be to get their new controls tested by people who will be using them. </a:t>
            </a:r>
            <a:endParaRPr lang="en-GB" sz="900" b="0" i="0" kern="1200" dirty="0">
              <a:solidFill>
                <a:schemeClr val="tx1"/>
              </a:solidFill>
              <a:effectLst/>
              <a:latin typeface="+mn-lt"/>
              <a:ea typeface="+mn-ea"/>
              <a:cs typeface="+mn-cs"/>
            </a:endParaRPr>
          </a:p>
          <a:p>
            <a:endParaRPr lang="en-GB" sz="900" b="0" i="0" kern="1200" dirty="0">
              <a:solidFill>
                <a:schemeClr val="tx1"/>
              </a:solidFill>
              <a:effectLst/>
              <a:latin typeface="+mn-lt"/>
              <a:ea typeface="+mn-ea"/>
              <a:cs typeface="+mn-cs"/>
            </a:endParaRPr>
          </a:p>
          <a:p>
            <a:r>
              <a:rPr lang="en-GB" sz="900" b="0" i="0" kern="1200" dirty="0">
                <a:solidFill>
                  <a:schemeClr val="tx1"/>
                </a:solidFill>
                <a:effectLst/>
                <a:latin typeface="+mn-lt"/>
                <a:ea typeface="+mn-ea"/>
                <a:cs typeface="+mn-cs"/>
              </a:rPr>
              <a:t>Dancing with AI was created by the Personal Robots Group at the MIT Media Lab - https://playground.raise.mit.edu/create/</a:t>
            </a:r>
            <a:endParaRPr lang="en-GB" dirty="0"/>
          </a:p>
        </p:txBody>
      </p:sp>
      <p:sp>
        <p:nvSpPr>
          <p:cNvPr id="4" name="Slide Number Placeholder 3">
            <a:extLst>
              <a:ext uri="{FF2B5EF4-FFF2-40B4-BE49-F238E27FC236}">
                <a16:creationId xmlns:a16="http://schemas.microsoft.com/office/drawing/2014/main" id="{805011B1-9FE5-77C5-E92F-BBD2EB75CE8A}"/>
              </a:ext>
            </a:extLst>
          </p:cNvPr>
          <p:cNvSpPr>
            <a:spLocks noGrp="1"/>
          </p:cNvSpPr>
          <p:nvPr>
            <p:ph type="sldNum" sz="quarter" idx="5"/>
          </p:nvPr>
        </p:nvSpPr>
        <p:spPr/>
        <p:txBody>
          <a:bodyPr/>
          <a:lstStyle/>
          <a:p>
            <a:fld id="{CBD1EF29-3F2E-4975-A7AA-19B074C76137}" type="slidenum">
              <a:rPr lang="en-GB" smtClean="0"/>
              <a:t>25</a:t>
            </a:fld>
            <a:endParaRPr lang="en-GB"/>
          </a:p>
        </p:txBody>
      </p:sp>
    </p:spTree>
    <p:extLst>
      <p:ext uri="{BB962C8B-B14F-4D97-AF65-F5344CB8AC3E}">
        <p14:creationId xmlns:p14="http://schemas.microsoft.com/office/powerpoint/2010/main" val="21354945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6125"/>
            <a:ext cx="6627813" cy="3729038"/>
          </a:xfrm>
        </p:spPr>
      </p:sp>
      <p:sp>
        <p:nvSpPr>
          <p:cNvPr id="3" name="Notes Placeholder 2"/>
          <p:cNvSpPr>
            <a:spLocks noGrp="1"/>
          </p:cNvSpPr>
          <p:nvPr>
            <p:ph type="body" idx="1"/>
          </p:nvPr>
        </p:nvSpPr>
        <p:spPr/>
        <p:txBody>
          <a:bodyPr>
            <a:normAutofit/>
          </a:bodyPr>
          <a:lstStyle/>
          <a:p>
            <a:r>
              <a:rPr lang="en-GB" dirty="0">
                <a:solidFill>
                  <a:schemeClr val="tx1">
                    <a:lumMod val="50000"/>
                    <a:lumOff val="50000"/>
                  </a:schemeClr>
                </a:solidFill>
                <a:ea typeface="Verdana" pitchFamily="34" charset="0"/>
                <a:cs typeface="Verdana" pitchFamily="34" charset="0"/>
              </a:rPr>
              <a:t>Thank you very much for joining this masterclass today, we hope you enjoyed it and learnt a lot about inclusive technology design! If you would like to have a go at some extension activities, you may wish to try out the Searching to speak activity developed by Computer Science 4 Fun - https://cs4fndownloads.wordpress.com/wp-content/uploads/2016/02/searchingtospeak-booklet.pdf. </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If you have any questions, comments or thoughts we would be happy to hear them now. You can also ask the Ri, by emailing them to masterclasses@ri.ac.uk.</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Thank the students and helpers for joining the session and introduce the extension material – Searching to Speak.</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Don’t forget to collect any questions which arise, and email them to us: masterclasses@ri.ac.uk. We will send you answers as soon as possible. Then these can be reported back to the students at their next Masterclass session. </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We are also very grateful for any feedback you can provide us on the use of the resources, and we would love to hear your stories of how your Masterclasses went!</a:t>
            </a:r>
          </a:p>
          <a:p>
            <a:endParaRPr lang="en-GB" dirty="0">
              <a:solidFill>
                <a:schemeClr val="tx1">
                  <a:lumMod val="50000"/>
                  <a:lumOff val="50000"/>
                </a:schemeClr>
              </a:solidFill>
              <a:ea typeface="Verdana" pitchFamily="34" charset="0"/>
              <a:cs typeface="Verdana" pitchFamily="34" charset="0"/>
            </a:endParaRPr>
          </a:p>
        </p:txBody>
      </p:sp>
      <p:sp>
        <p:nvSpPr>
          <p:cNvPr id="4" name="Slide Number Placeholder 3"/>
          <p:cNvSpPr>
            <a:spLocks noGrp="1"/>
          </p:cNvSpPr>
          <p:nvPr>
            <p:ph type="sldNum" sz="quarter" idx="10"/>
          </p:nvPr>
        </p:nvSpPr>
        <p:spPr/>
        <p:txBody>
          <a:bodyPr/>
          <a:lstStyle/>
          <a:p>
            <a:fld id="{1966D589-F99D-4D6B-A49F-51B81657FF39}" type="slidenum">
              <a:rPr lang="en-GB" smtClean="0"/>
              <a:pPr/>
              <a:t>26</a:t>
            </a:fld>
            <a:endParaRPr lang="en-GB"/>
          </a:p>
        </p:txBody>
      </p:sp>
    </p:spTree>
    <p:extLst>
      <p:ext uri="{BB962C8B-B14F-4D97-AF65-F5344CB8AC3E}">
        <p14:creationId xmlns:p14="http://schemas.microsoft.com/office/powerpoint/2010/main" val="4233324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2BFBD-DC89-5913-016D-648CB4110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CED4CC-2BCA-972F-02B0-391736F985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42D4B3-E78F-A8A8-4BE1-B8F6707B6D86}"/>
              </a:ext>
            </a:extLst>
          </p:cNvPr>
          <p:cNvSpPr>
            <a:spLocks noGrp="1"/>
          </p:cNvSpPr>
          <p:nvPr>
            <p:ph type="body" idx="1"/>
          </p:nvPr>
        </p:nvSpPr>
        <p:spPr/>
        <p:txBody>
          <a:bodyPr/>
          <a:lstStyle/>
          <a:p>
            <a:r>
              <a:rPr lang="en-GB" dirty="0"/>
              <a:t>5 mins - When we talk about inclusive technology, what we mean is technology that everyone can use, including those who may have different needs or ways of living to others, no matter how they think, see, hear, move, or communicate. </a:t>
            </a:r>
          </a:p>
          <a:p>
            <a:endParaRPr lang="en-GB" dirty="0"/>
          </a:p>
          <a:p>
            <a:r>
              <a:rPr lang="en-GB" dirty="0"/>
              <a:t>Why do we think it’s important that everyone is included, and able to use technology?</a:t>
            </a:r>
          </a:p>
          <a:p>
            <a:r>
              <a:rPr lang="en-GB" dirty="0"/>
              <a:t>Technology connects us, helps us to learn, and lets us play and explore the world in new ways. If it isn’t inclusive, then some people get left out, and that’s not fair. We also lose those people’s valuable experiences and viewpoints. </a:t>
            </a:r>
          </a:p>
          <a:p>
            <a:endParaRPr lang="en-GB" dirty="0"/>
          </a:p>
          <a:p>
            <a:r>
              <a:rPr lang="en-GB" dirty="0"/>
              <a:t>Now let’s meet some people who use technology in amazing ways.</a:t>
            </a:r>
          </a:p>
          <a:p>
            <a:endParaRPr lang="en-GB" dirty="0"/>
          </a:p>
          <a:p>
            <a:r>
              <a:rPr lang="en-GB" dirty="0"/>
              <a:t>---</a:t>
            </a:r>
          </a:p>
          <a:p>
            <a:endParaRPr lang="en-GB" dirty="0"/>
          </a:p>
          <a:p>
            <a:r>
              <a:rPr lang="en-GB" sz="900" kern="1200" dirty="0">
                <a:solidFill>
                  <a:schemeClr val="tx1"/>
                </a:solidFill>
                <a:effectLst/>
                <a:latin typeface="+mn-lt"/>
                <a:ea typeface="+mn-ea"/>
                <a:cs typeface="+mn-cs"/>
              </a:rPr>
              <a:t>Discuss with the students what it means to be inclusive and explain what inclusive technology is - technology that everyone can use and that can be used by people with different needs and ways of living, no matter how they think, see, hear, move, or communicate. </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Ask the students why they think it is important that everyone is included, and able to use technology. Discuss how technology is important in our day-to-day lives and that if technology is not inclusive it may lead to the exclusion of people.</a:t>
            </a:r>
          </a:p>
          <a:p>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Introduce that they will be now seeing some examples of people who use technology in amazing ways.</a:t>
            </a:r>
            <a:endParaRPr lang="en-GB" dirty="0"/>
          </a:p>
        </p:txBody>
      </p:sp>
      <p:sp>
        <p:nvSpPr>
          <p:cNvPr id="4" name="Slide Number Placeholder 3">
            <a:extLst>
              <a:ext uri="{FF2B5EF4-FFF2-40B4-BE49-F238E27FC236}">
                <a16:creationId xmlns:a16="http://schemas.microsoft.com/office/drawing/2014/main" id="{8B5A404A-4E05-87FB-B54B-E93743DD324C}"/>
              </a:ext>
            </a:extLst>
          </p:cNvPr>
          <p:cNvSpPr>
            <a:spLocks noGrp="1"/>
          </p:cNvSpPr>
          <p:nvPr>
            <p:ph type="sldNum" sz="quarter" idx="5"/>
          </p:nvPr>
        </p:nvSpPr>
        <p:spPr/>
        <p:txBody>
          <a:bodyPr/>
          <a:lstStyle/>
          <a:p>
            <a:fld id="{CBD1EF29-3F2E-4975-A7AA-19B074C76137}" type="slidenum">
              <a:rPr lang="en-GB" smtClean="0"/>
              <a:t>3</a:t>
            </a:fld>
            <a:endParaRPr lang="en-GB"/>
          </a:p>
        </p:txBody>
      </p:sp>
    </p:spTree>
    <p:extLst>
      <p:ext uri="{BB962C8B-B14F-4D97-AF65-F5344CB8AC3E}">
        <p14:creationId xmlns:p14="http://schemas.microsoft.com/office/powerpoint/2010/main" val="332532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B4A31-7EFC-36B5-CDF9-26CECE2800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2C83DB-2DE5-56E6-39F4-7183A95C1B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3F803D-00EC-60B6-B71E-6BC259F194F5}"/>
              </a:ext>
            </a:extLst>
          </p:cNvPr>
          <p:cNvSpPr>
            <a:spLocks noGrp="1"/>
          </p:cNvSpPr>
          <p:nvPr>
            <p:ph type="body" idx="1"/>
          </p:nvPr>
        </p:nvSpPr>
        <p:spPr/>
        <p:txBody>
          <a:bodyPr/>
          <a:lstStyle/>
          <a:p>
            <a:r>
              <a:rPr lang="en-GB" dirty="0"/>
              <a:t>5 mins - Here are some people who can show us why inclusive technology matters. This is Steve Saylor, also known as the Blind Gamer. He uses specific settings to play games and help game developers make their games more accessible for people with disabilities. He has helped make some of the biggest video games in the world more inclusive, working with famous game studios so that players with disabilities can enjoy them too, such as Marvel’s Guardians of the Galaxy game. </a:t>
            </a:r>
          </a:p>
          <a:p>
            <a:endParaRPr lang="en-GB" dirty="0"/>
          </a:p>
          <a:p>
            <a:r>
              <a:rPr lang="en-GB" dirty="0"/>
              <a:t>An example of an accessibility feature that can be added in to games, is these shaders that can be placed over characters and enemies in the Ratchet &amp; Clank: Rift Apart game. This is a great way that games can be designed so that those who may struggle to clearly see specific characters in a game can overlay a colour of their choice on to the character, to highlight them and make them easier to see. </a:t>
            </a:r>
          </a:p>
          <a:p>
            <a:endParaRPr lang="en-GB" dirty="0"/>
          </a:p>
          <a:p>
            <a:r>
              <a:rPr lang="en-GB" dirty="0"/>
              <a:t>---</a:t>
            </a:r>
          </a:p>
          <a:p>
            <a:endParaRPr lang="en-GB" dirty="0"/>
          </a:p>
          <a:p>
            <a:r>
              <a:rPr lang="en-GB" sz="900" kern="1200" dirty="0">
                <a:solidFill>
                  <a:schemeClr val="tx1"/>
                </a:solidFill>
                <a:effectLst/>
                <a:latin typeface="+mn-lt"/>
                <a:ea typeface="+mn-ea"/>
                <a:cs typeface="+mn-cs"/>
              </a:rPr>
              <a:t>Introduce Steve Saylor, known as the blind gamer. Explain that Steve Saylor uses specific settings to play games and help game developers make their games more accessible for people with disabilities. </a:t>
            </a:r>
            <a:endParaRPr lang="en-GB" dirty="0"/>
          </a:p>
        </p:txBody>
      </p:sp>
      <p:sp>
        <p:nvSpPr>
          <p:cNvPr id="4" name="Slide Number Placeholder 3">
            <a:extLst>
              <a:ext uri="{FF2B5EF4-FFF2-40B4-BE49-F238E27FC236}">
                <a16:creationId xmlns:a16="http://schemas.microsoft.com/office/drawing/2014/main" id="{A4DF52E4-28ED-4A65-0742-4B155F6A6EC4}"/>
              </a:ext>
            </a:extLst>
          </p:cNvPr>
          <p:cNvSpPr>
            <a:spLocks noGrp="1"/>
          </p:cNvSpPr>
          <p:nvPr>
            <p:ph type="sldNum" sz="quarter" idx="5"/>
          </p:nvPr>
        </p:nvSpPr>
        <p:spPr/>
        <p:txBody>
          <a:bodyPr/>
          <a:lstStyle/>
          <a:p>
            <a:fld id="{CBD1EF29-3F2E-4975-A7AA-19B074C76137}" type="slidenum">
              <a:rPr lang="en-GB" smtClean="0"/>
              <a:t>4</a:t>
            </a:fld>
            <a:endParaRPr lang="en-GB"/>
          </a:p>
        </p:txBody>
      </p:sp>
    </p:spTree>
    <p:extLst>
      <p:ext uri="{BB962C8B-B14F-4D97-AF65-F5344CB8AC3E}">
        <p14:creationId xmlns:p14="http://schemas.microsoft.com/office/powerpoint/2010/main" val="4169433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D9116-3A7E-50A1-1046-76DC2F3E73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EC0CBC-09A5-FD0B-1897-8CAFD3D8BF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4E5DE9-94C9-6A58-0BAA-E89954743E1D}"/>
              </a:ext>
            </a:extLst>
          </p:cNvPr>
          <p:cNvSpPr>
            <a:spLocks noGrp="1"/>
          </p:cNvSpPr>
          <p:nvPr>
            <p:ph type="body" idx="1"/>
          </p:nvPr>
        </p:nvSpPr>
        <p:spPr/>
        <p:txBody>
          <a:bodyPr/>
          <a:lstStyle/>
          <a:p>
            <a:r>
              <a:rPr lang="en-GB" dirty="0"/>
              <a:t>This is Ade </a:t>
            </a:r>
            <a:r>
              <a:rPr lang="en-GB" dirty="0" err="1"/>
              <a:t>Adepitan</a:t>
            </a:r>
            <a:r>
              <a:rPr lang="en-GB" dirty="0"/>
              <a:t>. He’s a former paralympic gold </a:t>
            </a:r>
            <a:r>
              <a:rPr lang="en-GB" dirty="0" err="1"/>
              <a:t>medalist</a:t>
            </a:r>
            <a:r>
              <a:rPr lang="en-GB" dirty="0"/>
              <a:t> in wheelchair basketball, and a TV presenter. He regularly speaks about how technology has improved his experience playing sports, and during his life, allowing him to travel the world for work. Let's listen to him talk a little about how a recent addition to his wheelchair helped to make him faster and stronger.</a:t>
            </a:r>
          </a:p>
          <a:p>
            <a:endParaRPr lang="en-GB" dirty="0"/>
          </a:p>
          <a:p>
            <a:r>
              <a:rPr lang="en-GB" dirty="0"/>
              <a:t>---</a:t>
            </a:r>
          </a:p>
          <a:p>
            <a:r>
              <a:rPr lang="en-GB" sz="900" kern="1200" dirty="0">
                <a:solidFill>
                  <a:schemeClr val="tx1"/>
                </a:solidFill>
                <a:effectLst/>
                <a:latin typeface="+mn-lt"/>
                <a:ea typeface="+mn-ea"/>
                <a:cs typeface="+mn-cs"/>
              </a:rPr>
              <a:t>Go to slide 5 and introduce Ade </a:t>
            </a:r>
            <a:r>
              <a:rPr lang="en-GB" sz="900" kern="1200" dirty="0" err="1">
                <a:solidFill>
                  <a:schemeClr val="tx1"/>
                </a:solidFill>
                <a:effectLst/>
                <a:latin typeface="+mn-lt"/>
                <a:ea typeface="+mn-ea"/>
                <a:cs typeface="+mn-cs"/>
              </a:rPr>
              <a:t>Adepitan</a:t>
            </a:r>
            <a:r>
              <a:rPr lang="en-GB" sz="900" kern="1200" dirty="0">
                <a:solidFill>
                  <a:schemeClr val="tx1"/>
                </a:solidFill>
                <a:effectLst/>
                <a:latin typeface="+mn-lt"/>
                <a:ea typeface="+mn-ea"/>
                <a:cs typeface="+mn-cs"/>
              </a:rPr>
              <a:t>, a paralympic wheelchair basketball gold medallist and a TV presenter. Play the video of Ade talking about how a recent addition to his wheelchair helped to make him faster and stronger. </a:t>
            </a:r>
          </a:p>
          <a:p>
            <a:r>
              <a:rPr lang="en-GB" sz="900" kern="1200" dirty="0">
                <a:solidFill>
                  <a:schemeClr val="tx1"/>
                </a:solidFill>
                <a:effectLst/>
                <a:latin typeface="+mn-lt"/>
                <a:ea typeface="+mn-ea"/>
                <a:cs typeface="+mn-cs"/>
              </a:rPr>
              <a:t>Link to short video: </a:t>
            </a:r>
            <a:r>
              <a:rPr lang="en-GB" sz="900" u="sng" kern="1200" dirty="0">
                <a:solidFill>
                  <a:schemeClr val="tx1"/>
                </a:solidFill>
                <a:effectLst/>
                <a:latin typeface="+mn-lt"/>
                <a:ea typeface="+mn-ea"/>
                <a:cs typeface="+mn-cs"/>
                <a:hlinkClick r:id="rId3"/>
              </a:rPr>
              <a:t>https://www.instagram.com/reel/DNsCrbR0LhV/</a:t>
            </a:r>
            <a:r>
              <a:rPr lang="en-GB" sz="900" kern="1200" dirty="0">
                <a:solidFill>
                  <a:schemeClr val="tx1"/>
                </a:solidFill>
                <a:effectLst/>
                <a:latin typeface="+mn-lt"/>
                <a:ea typeface="+mn-ea"/>
                <a:cs typeface="+mn-cs"/>
              </a:rPr>
              <a:t>  </a:t>
            </a:r>
          </a:p>
          <a:p>
            <a:r>
              <a:rPr lang="en-GB" sz="900" kern="1200" dirty="0">
                <a:solidFill>
                  <a:schemeClr val="tx1"/>
                </a:solidFill>
                <a:effectLst/>
                <a:latin typeface="+mn-lt"/>
                <a:ea typeface="+mn-ea"/>
                <a:cs typeface="+mn-cs"/>
              </a:rPr>
              <a:t>Link to longer video: </a:t>
            </a:r>
            <a:r>
              <a:rPr lang="en-GB" sz="900" u="sng" kern="1200" dirty="0">
                <a:solidFill>
                  <a:schemeClr val="tx1"/>
                </a:solidFill>
                <a:effectLst/>
                <a:latin typeface="+mn-lt"/>
                <a:ea typeface="+mn-ea"/>
                <a:cs typeface="+mn-cs"/>
                <a:hlinkClick r:id="rId4"/>
              </a:rPr>
              <a:t>https://www.facebook.com/ade.adepitan/videos/wheelchair-add-ons-that-actually-make-a-difference-/744046028790714/</a:t>
            </a:r>
            <a:r>
              <a:rPr lang="en-GB" sz="900" kern="1200" dirty="0">
                <a:solidFill>
                  <a:schemeClr val="tx1"/>
                </a:solidFill>
                <a:effectLst/>
                <a:latin typeface="+mn-lt"/>
                <a:ea typeface="+mn-ea"/>
                <a:cs typeface="+mn-cs"/>
              </a:rPr>
              <a:t> </a:t>
            </a:r>
          </a:p>
        </p:txBody>
      </p:sp>
      <p:sp>
        <p:nvSpPr>
          <p:cNvPr id="4" name="Slide Number Placeholder 3">
            <a:extLst>
              <a:ext uri="{FF2B5EF4-FFF2-40B4-BE49-F238E27FC236}">
                <a16:creationId xmlns:a16="http://schemas.microsoft.com/office/drawing/2014/main" id="{A1EF727D-7FC8-B4DF-FB8E-E686F5CBB2D5}"/>
              </a:ext>
            </a:extLst>
          </p:cNvPr>
          <p:cNvSpPr>
            <a:spLocks noGrp="1"/>
          </p:cNvSpPr>
          <p:nvPr>
            <p:ph type="sldNum" sz="quarter" idx="5"/>
          </p:nvPr>
        </p:nvSpPr>
        <p:spPr/>
        <p:txBody>
          <a:bodyPr/>
          <a:lstStyle/>
          <a:p>
            <a:fld id="{CBD1EF29-3F2E-4975-A7AA-19B074C76137}" type="slidenum">
              <a:rPr lang="en-GB" smtClean="0"/>
              <a:t>5</a:t>
            </a:fld>
            <a:endParaRPr lang="en-GB"/>
          </a:p>
        </p:txBody>
      </p:sp>
    </p:spTree>
    <p:extLst>
      <p:ext uri="{BB962C8B-B14F-4D97-AF65-F5344CB8AC3E}">
        <p14:creationId xmlns:p14="http://schemas.microsoft.com/office/powerpoint/2010/main" val="2930789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D6946-94E0-432B-700D-8760883909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EFD8B5-9892-6FB9-318F-AC1232BC9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5269BF-6FE6-4A12-90CD-C85BF6886F28}"/>
              </a:ext>
            </a:extLst>
          </p:cNvPr>
          <p:cNvSpPr>
            <a:spLocks noGrp="1"/>
          </p:cNvSpPr>
          <p:nvPr>
            <p:ph type="body" idx="1"/>
          </p:nvPr>
        </p:nvSpPr>
        <p:spPr/>
        <p:txBody>
          <a:bodyPr/>
          <a:lstStyle/>
          <a:p>
            <a:r>
              <a:rPr lang="en-GB" dirty="0"/>
              <a:t>This is Haben Girma. She’s a lawyer, and speaks all over the world about making things more inclusive. Haben is both deaf and blind, so she can’t see or hear the way most people do. She is the first deafblind lawyer to graduate from Harvard Law School, a very famous university in America. She uses technology like braille readers and screen readers to read and write. Braille is a language commonly used by blind people, using different patterns of raised dots to represent different letters and numbers. Braille readers, like the one Haben uses, can be connected to other technology such as laptops or phones to turn text into braille.</a:t>
            </a:r>
          </a:p>
          <a:p>
            <a:r>
              <a:rPr lang="en-GB" dirty="0"/>
              <a:t>Haben says that technology helps her connect with the world. She even wrote a book using her Braille device!</a:t>
            </a:r>
          </a:p>
          <a:p>
            <a:endParaRPr lang="en-GB" dirty="0"/>
          </a:p>
          <a:p>
            <a:r>
              <a:rPr lang="en-GB" dirty="0"/>
              <a:t>---</a:t>
            </a:r>
          </a:p>
          <a:p>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Introduce Haben Girma. Explain that Haben is a lawyer who is both deaf and blind and speaks all over the world about making things more inclusive. Explain that she uses technology like Braille keyboards and screen readers to read and write, and that Braille is a language commonly used by blind people, using patterns of raised dots to represent different letters and numbers. To demonstrate the Braille device, play the first 40 seconds of the video clip found here: </a:t>
            </a:r>
            <a:r>
              <a:rPr lang="en-GB" sz="900" u="sng" kern="1200" dirty="0">
                <a:solidFill>
                  <a:schemeClr val="tx1"/>
                </a:solidFill>
                <a:effectLst/>
                <a:latin typeface="+mn-lt"/>
                <a:ea typeface="+mn-ea"/>
                <a:cs typeface="+mn-cs"/>
                <a:hlinkClick r:id="rId3"/>
              </a:rPr>
              <a:t>https://youtu.be/ZY-xsqTxDlw?feature=shared</a:t>
            </a:r>
            <a:r>
              <a:rPr lang="en-GB" sz="900" kern="1200" dirty="0">
                <a:solidFill>
                  <a:schemeClr val="tx1"/>
                </a:solidFill>
                <a:effectLst/>
                <a:latin typeface="+mn-lt"/>
                <a:ea typeface="+mn-ea"/>
                <a:cs typeface="+mn-cs"/>
              </a:rPr>
              <a:t>.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5DD35DE3-AFD7-8FC1-8A34-69F71EF90906}"/>
              </a:ext>
            </a:extLst>
          </p:cNvPr>
          <p:cNvSpPr>
            <a:spLocks noGrp="1"/>
          </p:cNvSpPr>
          <p:nvPr>
            <p:ph type="sldNum" sz="quarter" idx="5"/>
          </p:nvPr>
        </p:nvSpPr>
        <p:spPr/>
        <p:txBody>
          <a:bodyPr/>
          <a:lstStyle/>
          <a:p>
            <a:fld id="{CBD1EF29-3F2E-4975-A7AA-19B074C76137}" type="slidenum">
              <a:rPr lang="en-GB" smtClean="0"/>
              <a:t>6</a:t>
            </a:fld>
            <a:endParaRPr lang="en-GB"/>
          </a:p>
        </p:txBody>
      </p:sp>
    </p:spTree>
    <p:extLst>
      <p:ext uri="{BB962C8B-B14F-4D97-AF65-F5344CB8AC3E}">
        <p14:creationId xmlns:p14="http://schemas.microsoft.com/office/powerpoint/2010/main" val="730368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15 mins – Now we’re going to meet six young people who face different challenges in life. Your job is to think like an inclusive designer: which technology could help them? You have eight technologies to choose from. After each person, we will discuss which technology may help, and how. </a:t>
            </a:r>
          </a:p>
          <a:p>
            <a:endParaRPr lang="en-GB" dirty="0"/>
          </a:p>
          <a:p>
            <a:r>
              <a:rPr lang="en-GB" dirty="0"/>
              <a:t>---</a:t>
            </a:r>
          </a:p>
          <a:p>
            <a:endParaRPr lang="en-GB" dirty="0"/>
          </a:p>
          <a:p>
            <a:r>
              <a:rPr lang="en-GB" sz="900" kern="1200" dirty="0">
                <a:solidFill>
                  <a:schemeClr val="tx1"/>
                </a:solidFill>
                <a:effectLst/>
                <a:latin typeface="+mn-lt"/>
                <a:ea typeface="+mn-ea"/>
                <a:cs typeface="+mn-cs"/>
              </a:rPr>
              <a:t>Explain to the students that they are about to meet 6 young people who face different challenges in life. Their job is to think like an inclusive designer and decide which technology could help each person. They have a worksheet with 8 different technologies to choose from, and for each young person they must select which of the technologies would support the person in each situation. They may also wish to think about technologies that are not listed that may support each young person.</a:t>
            </a:r>
          </a:p>
        </p:txBody>
      </p:sp>
      <p:sp>
        <p:nvSpPr>
          <p:cNvPr id="4" name="Slide Number Placeholder 3"/>
          <p:cNvSpPr>
            <a:spLocks noGrp="1"/>
          </p:cNvSpPr>
          <p:nvPr>
            <p:ph type="sldNum" sz="quarter" idx="5"/>
          </p:nvPr>
        </p:nvSpPr>
        <p:spPr/>
        <p:txBody>
          <a:bodyPr/>
          <a:lstStyle/>
          <a:p>
            <a:fld id="{CBD1EF29-3F2E-4975-A7AA-19B074C76137}" type="slidenum">
              <a:rPr lang="en-GB" smtClean="0"/>
              <a:t>7</a:t>
            </a:fld>
            <a:endParaRPr lang="en-GB"/>
          </a:p>
        </p:txBody>
      </p:sp>
    </p:spTree>
    <p:extLst>
      <p:ext uri="{BB962C8B-B14F-4D97-AF65-F5344CB8AC3E}">
        <p14:creationId xmlns:p14="http://schemas.microsoft.com/office/powerpoint/2010/main" val="3286375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9CE05-85E7-30A6-3D69-F6D2D55650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1F3CA-DE0F-CA65-477B-7C313D2BC2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C6A949-1838-4F59-130D-F082DD44AF80}"/>
              </a:ext>
            </a:extLst>
          </p:cNvPr>
          <p:cNvSpPr>
            <a:spLocks noGrp="1"/>
          </p:cNvSpPr>
          <p:nvPr>
            <p:ph type="body" idx="1"/>
          </p:nvPr>
        </p:nvSpPr>
        <p:spPr/>
        <p:txBody>
          <a:bodyPr/>
          <a:lstStyle/>
          <a:p>
            <a:r>
              <a:rPr lang="en-GB" dirty="0"/>
              <a:t>Here’s Lily. She has trouble seeing the whiteboard in class, even when she wears her glasses and sits at the front. Have a look at the technologies on your worksheet. </a:t>
            </a:r>
          </a:p>
          <a:p>
            <a:r>
              <a:rPr lang="en-GB" b="1" dirty="0"/>
              <a:t>Which do you think will support Lily the best with this challenge? Is there something not on the worksheet that you think could support Lily?</a:t>
            </a:r>
            <a:endParaRPr lang="en-GB" dirty="0"/>
          </a:p>
          <a:p>
            <a:r>
              <a:rPr lang="en-GB" dirty="0"/>
              <a:t>Lily could use something that helps make the words on the board even bigger. In this case, perhaps the magnifying app would help her, or the screen reader if the whiteboard is smart. </a:t>
            </a:r>
          </a:p>
          <a:p>
            <a:endParaRPr lang="en-GB" dirty="0"/>
          </a:p>
          <a:p>
            <a:r>
              <a:rPr lang="en-GB" dirty="0"/>
              <a:t>---</a:t>
            </a:r>
          </a:p>
          <a:p>
            <a:endParaRPr lang="en-GB" dirty="0"/>
          </a:p>
          <a:p>
            <a:r>
              <a:rPr lang="en-GB" sz="900" kern="1200" dirty="0">
                <a:solidFill>
                  <a:schemeClr val="tx1"/>
                </a:solidFill>
                <a:effectLst/>
                <a:latin typeface="+mn-lt"/>
                <a:ea typeface="+mn-ea"/>
                <a:cs typeface="+mn-cs"/>
              </a:rPr>
              <a:t>Introduce Lily. Lily has trouble seeing the whiteboard in class. Ask the students to select which technology they think will support Lily the best. Discuss what they have selected and why. Explain that Lily could use something to help make the words on the board bigger. In this case, the magnifying app may help her, or in some cases the screen reader.</a:t>
            </a:r>
          </a:p>
          <a:p>
            <a:endParaRPr lang="en-GB" dirty="0"/>
          </a:p>
        </p:txBody>
      </p:sp>
      <p:sp>
        <p:nvSpPr>
          <p:cNvPr id="4" name="Slide Number Placeholder 3">
            <a:extLst>
              <a:ext uri="{FF2B5EF4-FFF2-40B4-BE49-F238E27FC236}">
                <a16:creationId xmlns:a16="http://schemas.microsoft.com/office/drawing/2014/main" id="{7D0A0B9F-0076-AA93-213A-A704A59C35CE}"/>
              </a:ext>
            </a:extLst>
          </p:cNvPr>
          <p:cNvSpPr>
            <a:spLocks noGrp="1"/>
          </p:cNvSpPr>
          <p:nvPr>
            <p:ph type="sldNum" sz="quarter" idx="5"/>
          </p:nvPr>
        </p:nvSpPr>
        <p:spPr/>
        <p:txBody>
          <a:bodyPr/>
          <a:lstStyle/>
          <a:p>
            <a:fld id="{CBD1EF29-3F2E-4975-A7AA-19B074C76137}" type="slidenum">
              <a:rPr lang="en-GB" smtClean="0"/>
              <a:t>8</a:t>
            </a:fld>
            <a:endParaRPr lang="en-GB"/>
          </a:p>
        </p:txBody>
      </p:sp>
    </p:spTree>
    <p:extLst>
      <p:ext uri="{BB962C8B-B14F-4D97-AF65-F5344CB8AC3E}">
        <p14:creationId xmlns:p14="http://schemas.microsoft.com/office/powerpoint/2010/main" val="2130940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4FA6C-4BFD-BA61-5061-594A3C0AC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FB1ECA-94E1-E66D-F197-3A97A2C6F2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71693A-BE7B-2797-454C-13C05CA5FE0B}"/>
              </a:ext>
            </a:extLst>
          </p:cNvPr>
          <p:cNvSpPr>
            <a:spLocks noGrp="1"/>
          </p:cNvSpPr>
          <p:nvPr>
            <p:ph type="body" idx="1"/>
          </p:nvPr>
        </p:nvSpPr>
        <p:spPr/>
        <p:txBody>
          <a:bodyPr/>
          <a:lstStyle/>
          <a:p>
            <a:r>
              <a:rPr lang="en-GB" dirty="0"/>
              <a:t>Here’s Max. He gets tired when he walks long distances, for example when he goes from the classroom to the playground, or from one classroom to another. Have a look at the technologies on your worksheet. </a:t>
            </a:r>
          </a:p>
          <a:p>
            <a:r>
              <a:rPr lang="en-GB" b="1" dirty="0"/>
              <a:t>Which do you think will support Max the best with this challenge? Is there something not on the worksheet that you think could support Max?</a:t>
            </a:r>
            <a:endParaRPr lang="en-GB" dirty="0"/>
          </a:p>
          <a:p>
            <a:r>
              <a:rPr lang="en-GB" dirty="0"/>
              <a:t>Max could use something that helps him move around more easily. In this case, perhaps the electric wheelchair would support him, and possibly the automatic door too. </a:t>
            </a:r>
          </a:p>
          <a:p>
            <a:endParaRPr lang="en-GB" dirty="0"/>
          </a:p>
          <a:p>
            <a:r>
              <a:rPr lang="en-GB" dirty="0"/>
              <a:t>---</a:t>
            </a:r>
          </a:p>
          <a:p>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latin typeface="+mn-lt"/>
                <a:ea typeface="+mn-ea"/>
                <a:cs typeface="+mn-cs"/>
              </a:rPr>
              <a:t>Introduce Max. Max gets tired when walking long distances. After the students have selected and discussed which technology they think will support Max the best, explain that Max could use something to help him move around more easily and identify the electric wheelchair and the automatic door as support. </a:t>
            </a:r>
          </a:p>
          <a:p>
            <a:endParaRPr lang="en-GB" dirty="0"/>
          </a:p>
        </p:txBody>
      </p:sp>
      <p:sp>
        <p:nvSpPr>
          <p:cNvPr id="4" name="Slide Number Placeholder 3">
            <a:extLst>
              <a:ext uri="{FF2B5EF4-FFF2-40B4-BE49-F238E27FC236}">
                <a16:creationId xmlns:a16="http://schemas.microsoft.com/office/drawing/2014/main" id="{D45DD493-6620-401C-4F9D-77D0B73CBC0A}"/>
              </a:ext>
            </a:extLst>
          </p:cNvPr>
          <p:cNvSpPr>
            <a:spLocks noGrp="1"/>
          </p:cNvSpPr>
          <p:nvPr>
            <p:ph type="sldNum" sz="quarter" idx="5"/>
          </p:nvPr>
        </p:nvSpPr>
        <p:spPr/>
        <p:txBody>
          <a:bodyPr/>
          <a:lstStyle/>
          <a:p>
            <a:fld id="{CBD1EF29-3F2E-4975-A7AA-19B074C76137}" type="slidenum">
              <a:rPr lang="en-GB" smtClean="0"/>
              <a:t>9</a:t>
            </a:fld>
            <a:endParaRPr lang="en-GB"/>
          </a:p>
        </p:txBody>
      </p:sp>
    </p:spTree>
    <p:extLst>
      <p:ext uri="{BB962C8B-B14F-4D97-AF65-F5344CB8AC3E}">
        <p14:creationId xmlns:p14="http://schemas.microsoft.com/office/powerpoint/2010/main" val="89010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4722707" cy="1790700"/>
          </a:xfrm>
        </p:spPr>
        <p:txBody>
          <a:bodyPr anchor="b">
            <a:normAutofit/>
          </a:bodyPr>
          <a:lstStyle>
            <a:lvl1pPr algn="ctr">
              <a:defRPr sz="2500"/>
            </a:lvl1pPr>
          </a:lstStyle>
          <a:p>
            <a:r>
              <a:rPr lang="en-US"/>
              <a:t>Click to edit Master title style</a:t>
            </a:r>
          </a:p>
        </p:txBody>
      </p:sp>
      <p:sp>
        <p:nvSpPr>
          <p:cNvPr id="3" name="Subtitle 2"/>
          <p:cNvSpPr>
            <a:spLocks noGrp="1"/>
          </p:cNvSpPr>
          <p:nvPr>
            <p:ph type="subTitle" idx="1"/>
          </p:nvPr>
        </p:nvSpPr>
        <p:spPr>
          <a:xfrm>
            <a:off x="1143000" y="2701528"/>
            <a:ext cx="4722707" cy="1241822"/>
          </a:xfrm>
        </p:spPr>
        <p:txBody>
          <a:bodyPr>
            <a:normAutofit/>
          </a:bodyPr>
          <a:lstStyle>
            <a:lvl1pPr marL="0" indent="0" algn="ctr">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D920900E-0B2D-4D43-ACF9-2CE4923FF325}" type="datetime1">
              <a:rPr lang="en-GB" smtClean="0"/>
              <a:t>09/12/2025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2114671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FF93B4-5FDA-4775-B12B-DB67D2499010}" type="datetime1">
              <a:rPr lang="en-GB" smtClean="0"/>
              <a:t>09/12/2025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82C06E36-39DC-48A0-ACDB-3ED5424BE162}"/>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F80F14EF-AA32-B3FF-B0A2-800877DE1B54}"/>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0064CB53-BA7B-EFE5-8F0A-A9D7C55C48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124610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49" y="273844"/>
            <a:ext cx="6347883" cy="994172"/>
          </a:xfrm>
        </p:spPr>
        <p:txBody>
          <a:bodyPr>
            <a:normAutofit/>
          </a:bodyPr>
          <a:lstStyle>
            <a:lvl1pPr>
              <a:defRPr sz="2500"/>
            </a:lvl1pPr>
          </a:lstStyle>
          <a:p>
            <a:r>
              <a:rPr lang="en-US"/>
              <a:t>Click to edit Master title style</a:t>
            </a:r>
          </a:p>
        </p:txBody>
      </p:sp>
      <p:sp>
        <p:nvSpPr>
          <p:cNvPr id="3" name="Content Placeholder 2"/>
          <p:cNvSpPr>
            <a:spLocks noGrp="1"/>
          </p:cNvSpPr>
          <p:nvPr>
            <p:ph sz="half" idx="1"/>
          </p:nvPr>
        </p:nvSpPr>
        <p:spPr>
          <a:xfrm>
            <a:off x="628650" y="1369219"/>
            <a:ext cx="3001857"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38880" y="1369219"/>
            <a:ext cx="3237652"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1FCCC8-E357-4688-9A90-5D6B7388B3C0}" type="datetime1">
              <a:rPr lang="en-GB" smtClean="0"/>
              <a:t>09/12/2025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148806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381750" cy="994172"/>
          </a:xfrm>
        </p:spPr>
        <p:txBody>
          <a:bodyPr>
            <a:normAutofit/>
          </a:bodyPr>
          <a:lstStyle>
            <a:lvl1pPr>
              <a:defRPr sz="2500"/>
            </a:lvl1pPr>
          </a:lstStyle>
          <a:p>
            <a:r>
              <a:rPr lang="en-US"/>
              <a:t>Click to edit Master title style</a:t>
            </a:r>
          </a:p>
        </p:txBody>
      </p:sp>
      <p:sp>
        <p:nvSpPr>
          <p:cNvPr id="3" name="Date Placeholder 2"/>
          <p:cNvSpPr>
            <a:spLocks noGrp="1"/>
          </p:cNvSpPr>
          <p:nvPr>
            <p:ph type="dt" sz="half" idx="10"/>
          </p:nvPr>
        </p:nvSpPr>
        <p:spPr/>
        <p:txBody>
          <a:bodyPr/>
          <a:lstStyle/>
          <a:p>
            <a:fld id="{95C3D766-7831-406D-BAA9-13195E99B23C}" type="datetime1">
              <a:rPr lang="en-GB" smtClean="0"/>
              <a:t>09/12/2025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225334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712137-9B2C-4AA8-8AD1-B2BD43EE02F0}" type="datetime1">
              <a:rPr lang="en-GB" smtClean="0"/>
              <a:t>09/12/2025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BEAA6A-3812-47EC-A02C-83DAA97123F9}" type="slidenum">
              <a:rPr lang="en-GB" smtClean="0"/>
              <a:t>‹#›</a:t>
            </a:fld>
            <a:endParaRPr lang="en-GB"/>
          </a:p>
        </p:txBody>
      </p:sp>
      <p:sp>
        <p:nvSpPr>
          <p:cNvPr id="5" name="Rectangle 4">
            <a:extLst>
              <a:ext uri="{FF2B5EF4-FFF2-40B4-BE49-F238E27FC236}">
                <a16:creationId xmlns:a16="http://schemas.microsoft.com/office/drawing/2014/main" id="{F0071964-D459-9367-C03B-A729506485D9}"/>
              </a:ext>
            </a:extLst>
          </p:cNvPr>
          <p:cNvSpPr/>
          <p:nvPr userDrawn="1"/>
        </p:nvSpPr>
        <p:spPr>
          <a:xfrm>
            <a:off x="7007840"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Picture 4">
            <a:extLst>
              <a:ext uri="{FF2B5EF4-FFF2-40B4-BE49-F238E27FC236}">
                <a16:creationId xmlns:a16="http://schemas.microsoft.com/office/drawing/2014/main" id="{95272C5C-FEA8-C902-D6E9-5F1DF46779D3}"/>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91599" y="4325898"/>
            <a:ext cx="1768642" cy="686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929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BA5A1E-F60A-28C8-754D-A7E2A20DF511}"/>
              </a:ext>
            </a:extLst>
          </p:cNvPr>
          <p:cNvGrpSpPr/>
          <p:nvPr userDrawn="1"/>
        </p:nvGrpSpPr>
        <p:grpSpPr>
          <a:xfrm>
            <a:off x="7007838" y="-1687"/>
            <a:ext cx="2136162" cy="5145187"/>
            <a:chOff x="7007838" y="-2249"/>
            <a:chExt cx="2136162" cy="5145749"/>
          </a:xfrm>
        </p:grpSpPr>
        <p:sp>
          <p:nvSpPr>
            <p:cNvPr id="13" name="Rectangle 12">
              <a:extLst>
                <a:ext uri="{FF2B5EF4-FFF2-40B4-BE49-F238E27FC236}">
                  <a16:creationId xmlns:a16="http://schemas.microsoft.com/office/drawing/2014/main" id="{DEE0500D-9C53-8D55-8365-87A768D7FB73}"/>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B8E7360A-BB4C-8ADD-2B83-0A0376356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
        <p:nvSpPr>
          <p:cNvPr id="2" name="Title 1">
            <a:extLst>
              <a:ext uri="{FF2B5EF4-FFF2-40B4-BE49-F238E27FC236}">
                <a16:creationId xmlns:a16="http://schemas.microsoft.com/office/drawing/2014/main" id="{48F9351E-0A2F-5C67-B64C-03864ABCB6C8}"/>
              </a:ext>
            </a:extLst>
          </p:cNvPr>
          <p:cNvSpPr>
            <a:spLocks noGrp="1"/>
          </p:cNvSpPr>
          <p:nvPr>
            <p:ph type="title"/>
          </p:nvPr>
        </p:nvSpPr>
        <p:spPr>
          <a:xfrm>
            <a:off x="628650" y="273844"/>
            <a:ext cx="6367769" cy="994172"/>
          </a:xfrm>
        </p:spPr>
        <p:txBody>
          <a:bodyPr>
            <a:normAutofit/>
          </a:bodyPr>
          <a:lstStyle>
            <a:lvl1pPr>
              <a:defRPr sz="2500">
                <a:latin typeface="MetaBold-Roman" panose="020B08020300000200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3C376BF-014C-B74B-9FA0-2C84BF411FD3}"/>
              </a:ext>
            </a:extLst>
          </p:cNvPr>
          <p:cNvSpPr>
            <a:spLocks noGrp="1"/>
          </p:cNvSpPr>
          <p:nvPr>
            <p:ph idx="1"/>
          </p:nvPr>
        </p:nvSpPr>
        <p:spPr>
          <a:xfrm>
            <a:off x="628650" y="1369219"/>
            <a:ext cx="6367769" cy="3263504"/>
          </a:xfrm>
        </p:spPr>
        <p:txBody>
          <a:bodyPr>
            <a:normAutofit/>
          </a:bodyPr>
          <a:lstStyle>
            <a:lvl1pPr>
              <a:defRPr sz="1500">
                <a:latin typeface="MetaBold-Roman" panose="020B0802030000020004" pitchFamily="34" charset="0"/>
              </a:defRPr>
            </a:lvl1pPr>
            <a:lvl2pPr>
              <a:defRPr sz="1500">
                <a:latin typeface="MetaBold-Roman" panose="020B0802030000020004" pitchFamily="34" charset="0"/>
              </a:defRPr>
            </a:lvl2pPr>
            <a:lvl3pPr>
              <a:defRPr sz="1500">
                <a:latin typeface="MetaBold-Roman" panose="020B0802030000020004" pitchFamily="34" charset="0"/>
              </a:defRPr>
            </a:lvl3pPr>
            <a:lvl4pPr>
              <a:defRPr sz="1500">
                <a:latin typeface="MetaBold-Roman" panose="020B0802030000020004" pitchFamily="34" charset="0"/>
              </a:defRPr>
            </a:lvl4pPr>
            <a:lvl5pPr>
              <a:defRPr sz="1500">
                <a:latin typeface="MetaBold-Roman" panose="020B080203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08E4B5-0196-9205-607B-CFCCED988E3D}"/>
              </a:ext>
            </a:extLst>
          </p:cNvPr>
          <p:cNvSpPr>
            <a:spLocks noGrp="1"/>
          </p:cNvSpPr>
          <p:nvPr>
            <p:ph type="dt" sz="half" idx="10"/>
          </p:nvPr>
        </p:nvSpPr>
        <p:spPr/>
        <p:txBody>
          <a:bodyPr/>
          <a:lstStyle/>
          <a:p>
            <a:fld id="{EBFD0C98-5BDF-4BC0-928C-11AC33C22F34}" type="datetime1">
              <a:rPr lang="en-GB" smtClean="0"/>
              <a:t>09/12/2025</a:t>
            </a:fld>
            <a:endParaRPr lang="en-GB"/>
          </a:p>
        </p:txBody>
      </p:sp>
      <p:sp>
        <p:nvSpPr>
          <p:cNvPr id="5" name="Footer Placeholder 4">
            <a:extLst>
              <a:ext uri="{FF2B5EF4-FFF2-40B4-BE49-F238E27FC236}">
                <a16:creationId xmlns:a16="http://schemas.microsoft.com/office/drawing/2014/main" id="{EC9F3BDC-62B4-E93E-B02F-169785079D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E86DF1-62F9-C3EE-EE7C-7007E83A33D3}"/>
              </a:ext>
            </a:extLst>
          </p:cNvPr>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4035125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A541DE9-6780-4B28-AE0D-DAAB42B303A0}" type="datetime1">
              <a:rPr lang="en-GB" smtClean="0"/>
              <a:t>09/12/2025</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103CEEB1-482B-CB70-6CB5-9762202BA978}"/>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2FE3B399-A4CE-1569-B93E-A9AD552448B5}"/>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F7AC848B-84FE-CFE1-D080-B655C5733E0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273510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 id="2147483650" r:id="rId6"/>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tinyurl.com/Risnakegam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teachablemachine.withgoogle.com/train"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tinyurl.com/AiRisnakegame"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cs4fndownloads.wordpress.com/wp-content/uploads/2016/02/searchingtospeak-booklet.pd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9E8EFAF4-EAD7-103C-0BC4-25D92390ADC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D21684D-1319-6082-5F91-C9A9C17DE24D}"/>
              </a:ext>
            </a:extLst>
          </p:cNvPr>
          <p:cNvSpPr>
            <a:spLocks noGrp="1"/>
          </p:cNvSpPr>
          <p:nvPr>
            <p:ph type="ctrTitle"/>
          </p:nvPr>
        </p:nvSpPr>
        <p:spPr>
          <a:xfrm>
            <a:off x="874552" y="841772"/>
            <a:ext cx="4722707" cy="1790700"/>
          </a:xfrm>
        </p:spPr>
        <p:txBody>
          <a:bodyPr/>
          <a:lstStyle/>
          <a:p>
            <a:r>
              <a:rPr lang="en-US" dirty="0"/>
              <a:t>Inclusive technology</a:t>
            </a:r>
            <a:endParaRPr lang="en-GB" dirty="0"/>
          </a:p>
        </p:txBody>
      </p:sp>
      <p:sp>
        <p:nvSpPr>
          <p:cNvPr id="5" name="Subtitle 4">
            <a:extLst>
              <a:ext uri="{FF2B5EF4-FFF2-40B4-BE49-F238E27FC236}">
                <a16:creationId xmlns:a16="http://schemas.microsoft.com/office/drawing/2014/main" id="{0535F0F4-409C-8435-2B84-B42AD3AF8519}"/>
              </a:ext>
            </a:extLst>
          </p:cNvPr>
          <p:cNvSpPr>
            <a:spLocks noGrp="1"/>
          </p:cNvSpPr>
          <p:nvPr>
            <p:ph type="subTitle" idx="1"/>
          </p:nvPr>
        </p:nvSpPr>
        <p:spPr>
          <a:xfrm>
            <a:off x="856968" y="2686103"/>
            <a:ext cx="4722707" cy="1241822"/>
          </a:xfrm>
        </p:spPr>
        <p:txBody>
          <a:bodyPr/>
          <a:lstStyle/>
          <a:p>
            <a:r>
              <a:rPr lang="en-US"/>
              <a:t>A Royal Institution Off-The-Shelf Masterclass</a:t>
            </a:r>
            <a:endParaRPr lang="en-GB"/>
          </a:p>
        </p:txBody>
      </p:sp>
      <p:sp>
        <p:nvSpPr>
          <p:cNvPr id="7" name="Subtitle 2">
            <a:extLst>
              <a:ext uri="{FF2B5EF4-FFF2-40B4-BE49-F238E27FC236}">
                <a16:creationId xmlns:a16="http://schemas.microsoft.com/office/drawing/2014/main" id="{9F455EF5-4CD1-0E17-C312-EC14A1798D52}"/>
              </a:ext>
            </a:extLst>
          </p:cNvPr>
          <p:cNvSpPr txBox="1">
            <a:spLocks/>
          </p:cNvSpPr>
          <p:nvPr/>
        </p:nvSpPr>
        <p:spPr>
          <a:xfrm>
            <a:off x="6581303" y="3649625"/>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Image credit: </a:t>
            </a:r>
            <a:r>
              <a:rPr lang="en-GB" sz="600">
                <a:solidFill>
                  <a:schemeClr val="tx1"/>
                </a:solidFill>
                <a:latin typeface="MetaBook-Roman" panose="020B0502040000020004" pitchFamily="34" charset="0"/>
                <a:ea typeface="Verdana" pitchFamily="34" charset="0"/>
              </a:rPr>
              <a:t>Marcus Aurelius via </a:t>
            </a:r>
            <a:r>
              <a:rPr lang="en-GB" sz="600" err="1">
                <a:solidFill>
                  <a:schemeClr val="tx1"/>
                </a:solidFill>
                <a:latin typeface="MetaBook-Roman" panose="020B0502040000020004" pitchFamily="34" charset="0"/>
                <a:ea typeface="Verdana" pitchFamily="34" charset="0"/>
              </a:rPr>
              <a:t>Pexels</a:t>
            </a:r>
            <a:endParaRPr lang="en-GB" sz="600">
              <a:solidFill>
                <a:schemeClr val="tx1"/>
              </a:solidFill>
              <a:latin typeface="MetaBook-Roman" panose="020B0502040000020004" pitchFamily="34" charset="0"/>
              <a:ea typeface="Verdana" pitchFamily="34" charset="0"/>
            </a:endParaRPr>
          </a:p>
        </p:txBody>
      </p:sp>
      <p:sp>
        <p:nvSpPr>
          <p:cNvPr id="2" name="TextBox 1">
            <a:extLst>
              <a:ext uri="{FF2B5EF4-FFF2-40B4-BE49-F238E27FC236}">
                <a16:creationId xmlns:a16="http://schemas.microsoft.com/office/drawing/2014/main" id="{C2AA6115-A10A-5166-4374-FF8A3F6AB68C}"/>
              </a:ext>
            </a:extLst>
          </p:cNvPr>
          <p:cNvSpPr txBox="1"/>
          <p:nvPr/>
        </p:nvSpPr>
        <p:spPr>
          <a:xfrm>
            <a:off x="325315" y="4378569"/>
            <a:ext cx="6400070" cy="584775"/>
          </a:xfrm>
          <a:prstGeom prst="rect">
            <a:avLst/>
          </a:prstGeom>
          <a:noFill/>
        </p:spPr>
        <p:txBody>
          <a:bodyPr wrap="square" lIns="91440" tIns="45720" rIns="91440" bIns="45720" rtlCol="0" anchor="t">
            <a:spAutoFit/>
          </a:bodyPr>
          <a:lstStyle/>
          <a:p>
            <a:r>
              <a:rPr lang="en-GB" sz="1600" b="1" dirty="0">
                <a:solidFill>
                  <a:srgbClr val="B44A6E"/>
                </a:solidFill>
              </a:rPr>
              <a:t>Starter: </a:t>
            </a:r>
            <a:r>
              <a:rPr lang="en-GB" sz="1600" dirty="0"/>
              <a:t>What is a piece of technology that you use every day? How would it feel if you couldn’t use it anymore?</a:t>
            </a:r>
          </a:p>
        </p:txBody>
      </p:sp>
      <p:pic>
        <p:nvPicPr>
          <p:cNvPr id="6" name="Picture 5">
            <a:extLst>
              <a:ext uri="{FF2B5EF4-FFF2-40B4-BE49-F238E27FC236}">
                <a16:creationId xmlns:a16="http://schemas.microsoft.com/office/drawing/2014/main" id="{8AAF42A7-7A8D-329A-4341-EADA40D4AF0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47897" y="1493875"/>
            <a:ext cx="2642422" cy="2155750"/>
          </a:xfrm>
          <a:prstGeom prst="rect">
            <a:avLst/>
          </a:prstGeom>
        </p:spPr>
      </p:pic>
    </p:spTree>
    <p:extLst>
      <p:ext uri="{BB962C8B-B14F-4D97-AF65-F5344CB8AC3E}">
        <p14:creationId xmlns:p14="http://schemas.microsoft.com/office/powerpoint/2010/main" val="3380562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4AC80-E40D-A8DF-018C-1B67714FFB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ADED35-F1C0-256A-F68E-F442E2528D4E}"/>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703F245C-F5C4-5BA8-1C44-67BCB69C4EF1}"/>
              </a:ext>
            </a:extLst>
          </p:cNvPr>
          <p:cNvSpPr>
            <a:spLocks noGrp="1"/>
          </p:cNvSpPr>
          <p:nvPr>
            <p:ph idx="1"/>
          </p:nvPr>
        </p:nvSpPr>
        <p:spPr>
          <a:xfrm>
            <a:off x="353285" y="1170879"/>
            <a:ext cx="4294130" cy="3698777"/>
          </a:xfrm>
        </p:spPr>
        <p:txBody>
          <a:bodyPr>
            <a:normAutofit/>
          </a:bodyPr>
          <a:lstStyle/>
          <a:p>
            <a:pPr marL="0" indent="0">
              <a:buNone/>
            </a:pPr>
            <a:r>
              <a:rPr lang="en-GB" sz="1800" dirty="0"/>
              <a:t>Meet Sofia.</a:t>
            </a:r>
          </a:p>
          <a:p>
            <a:pPr marL="0" indent="0">
              <a:buNone/>
            </a:pPr>
            <a:endParaRPr lang="en-GB" sz="1800" dirty="0"/>
          </a:p>
          <a:p>
            <a:pPr marL="0" indent="0">
              <a:buNone/>
            </a:pPr>
            <a:r>
              <a:rPr lang="en-GB" sz="1800" dirty="0"/>
              <a:t>Sofia finds it hard to hear her teacher speak when she is walking around the classroom.</a:t>
            </a:r>
          </a:p>
          <a:p>
            <a:pPr marL="0" indent="0">
              <a:buNone/>
            </a:pPr>
            <a:endParaRPr lang="en-GB" sz="1800" dirty="0"/>
          </a:p>
          <a:p>
            <a:pPr marL="0" indent="0">
              <a:buNone/>
            </a:pPr>
            <a:r>
              <a:rPr lang="en-GB" sz="1800" dirty="0"/>
              <a:t>When the classroom is noisy, she finds it especially hard to hear. </a:t>
            </a:r>
          </a:p>
          <a:p>
            <a:pPr marL="0" indent="0">
              <a:buNone/>
            </a:pPr>
            <a:endParaRPr lang="en-GB" sz="1800" dirty="0"/>
          </a:p>
          <a:p>
            <a:pPr marL="0" indent="0">
              <a:buNone/>
            </a:pPr>
            <a:r>
              <a:rPr lang="en-GB" sz="1800" dirty="0"/>
              <a:t>What technology could support Sofia?</a:t>
            </a:r>
          </a:p>
        </p:txBody>
      </p:sp>
      <p:pic>
        <p:nvPicPr>
          <p:cNvPr id="3" name="Picture 2">
            <a:extLst>
              <a:ext uri="{FF2B5EF4-FFF2-40B4-BE49-F238E27FC236}">
                <a16:creationId xmlns:a16="http://schemas.microsoft.com/office/drawing/2014/main" id="{67AEC717-853E-98D8-9E92-76C029CEC05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50174" y="770930"/>
            <a:ext cx="2792528" cy="3154053"/>
          </a:xfrm>
          <a:prstGeom prst="rect">
            <a:avLst/>
          </a:prstGeom>
        </p:spPr>
      </p:pic>
      <p:sp>
        <p:nvSpPr>
          <p:cNvPr id="4" name="Subtitle 2">
            <a:extLst>
              <a:ext uri="{FF2B5EF4-FFF2-40B4-BE49-F238E27FC236}">
                <a16:creationId xmlns:a16="http://schemas.microsoft.com/office/drawing/2014/main" id="{ABF469F7-6B8F-59C2-08B6-00CD92D0380A}"/>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a:t>
            </a:r>
            <a:r>
              <a:rPr lang="en-GB" sz="600" err="1">
                <a:solidFill>
                  <a:schemeClr val="tx1"/>
                </a:solidFill>
                <a:latin typeface="MetaBook-Roman" panose="020B0502040000020004" pitchFamily="34" charset="0"/>
                <a:ea typeface="Verdana" pitchFamily="34" charset="0"/>
                <a:cs typeface="Verdana" pitchFamily="34" charset="0"/>
              </a:rPr>
              <a:t>cottonbro</a:t>
            </a:r>
            <a:r>
              <a:rPr lang="en-GB" sz="600">
                <a:solidFill>
                  <a:schemeClr val="tx1"/>
                </a:solidFill>
                <a:latin typeface="MetaBook-Roman" panose="020B0502040000020004" pitchFamily="34" charset="0"/>
                <a:ea typeface="Verdana" pitchFamily="34" charset="0"/>
                <a:cs typeface="Verdana" pitchFamily="34" charset="0"/>
              </a:rPr>
              <a:t> studio via </a:t>
            </a:r>
            <a:r>
              <a:rPr lang="en-GB" sz="600" err="1">
                <a:solidFill>
                  <a:schemeClr val="tx1"/>
                </a:solidFill>
                <a:latin typeface="MetaBook-Roman" panose="020B0502040000020004" pitchFamily="34" charset="0"/>
                <a:ea typeface="Verdana" pitchFamily="34" charset="0"/>
                <a:cs typeface="Verdana" pitchFamily="34" charset="0"/>
              </a:rPr>
              <a:t>Pexels</a:t>
            </a: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1206300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456BA-CE88-3640-D8D0-0F2D49477C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A859C6-2E7D-DDC3-9F06-9C72ACD4DC97}"/>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3C953325-DA0C-982D-5035-E7B812436810}"/>
              </a:ext>
            </a:extLst>
          </p:cNvPr>
          <p:cNvSpPr>
            <a:spLocks noGrp="1"/>
          </p:cNvSpPr>
          <p:nvPr>
            <p:ph idx="1"/>
          </p:nvPr>
        </p:nvSpPr>
        <p:spPr>
          <a:xfrm>
            <a:off x="353285" y="1170879"/>
            <a:ext cx="4294130" cy="3698777"/>
          </a:xfrm>
        </p:spPr>
        <p:txBody>
          <a:bodyPr>
            <a:normAutofit/>
          </a:bodyPr>
          <a:lstStyle/>
          <a:p>
            <a:pPr marL="0" indent="0">
              <a:buNone/>
            </a:pPr>
            <a:r>
              <a:rPr lang="en-GB" sz="1800" dirty="0"/>
              <a:t>Meet Amira.</a:t>
            </a:r>
          </a:p>
          <a:p>
            <a:pPr marL="0" indent="0">
              <a:buNone/>
            </a:pPr>
            <a:endParaRPr lang="en-GB" sz="1800" dirty="0"/>
          </a:p>
          <a:p>
            <a:pPr marL="0" indent="0">
              <a:buNone/>
            </a:pPr>
            <a:r>
              <a:rPr lang="en-GB" sz="1800" dirty="0"/>
              <a:t>Amira cannot read the labels on her school supplies or books. </a:t>
            </a:r>
          </a:p>
          <a:p>
            <a:pPr marL="0" indent="0">
              <a:buNone/>
            </a:pPr>
            <a:endParaRPr lang="en-GB" sz="1800" dirty="0"/>
          </a:p>
          <a:p>
            <a:pPr marL="0" indent="0">
              <a:buNone/>
            </a:pPr>
            <a:r>
              <a:rPr lang="en-GB" sz="1800" dirty="0"/>
              <a:t>She often relies upon her teacher or friends to read the labels for her.</a:t>
            </a:r>
          </a:p>
          <a:p>
            <a:pPr marL="0" indent="0">
              <a:buNone/>
            </a:pPr>
            <a:endParaRPr lang="en-GB" sz="1800" dirty="0"/>
          </a:p>
          <a:p>
            <a:pPr marL="0" indent="0">
              <a:buNone/>
            </a:pPr>
            <a:r>
              <a:rPr lang="en-GB" sz="1800" dirty="0"/>
              <a:t>What technology could support Amira?</a:t>
            </a:r>
          </a:p>
        </p:txBody>
      </p:sp>
      <p:pic>
        <p:nvPicPr>
          <p:cNvPr id="3" name="Picture 2">
            <a:extLst>
              <a:ext uri="{FF2B5EF4-FFF2-40B4-BE49-F238E27FC236}">
                <a16:creationId xmlns:a16="http://schemas.microsoft.com/office/drawing/2014/main" id="{097641D0-8F37-F62C-5CB1-A5FA0D187E2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50174" y="770930"/>
            <a:ext cx="2792528" cy="3154053"/>
          </a:xfrm>
          <a:prstGeom prst="rect">
            <a:avLst/>
          </a:prstGeom>
        </p:spPr>
      </p:pic>
      <p:sp>
        <p:nvSpPr>
          <p:cNvPr id="4" name="Subtitle 2">
            <a:extLst>
              <a:ext uri="{FF2B5EF4-FFF2-40B4-BE49-F238E27FC236}">
                <a16:creationId xmlns:a16="http://schemas.microsoft.com/office/drawing/2014/main" id="{AA2826F7-C0BC-2CE3-1070-43B637C15629}"/>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August de Richelieu via </a:t>
            </a:r>
            <a:r>
              <a:rPr lang="en-GB" sz="600" err="1">
                <a:solidFill>
                  <a:schemeClr val="tx1"/>
                </a:solidFill>
                <a:latin typeface="MetaBook-Roman" panose="020B0502040000020004" pitchFamily="34" charset="0"/>
                <a:ea typeface="Verdana" pitchFamily="34" charset="0"/>
                <a:cs typeface="Verdana" pitchFamily="34" charset="0"/>
              </a:rPr>
              <a:t>Pexels</a:t>
            </a: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1782988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A15BE-E4D9-4844-821D-1A0D064FAA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DD876E-A69B-BE50-AA3C-A961422B1B6F}"/>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45D213F2-48E8-FB02-5E2E-ADE7A3A3A992}"/>
              </a:ext>
            </a:extLst>
          </p:cNvPr>
          <p:cNvSpPr>
            <a:spLocks noGrp="1"/>
          </p:cNvSpPr>
          <p:nvPr>
            <p:ph idx="1"/>
          </p:nvPr>
        </p:nvSpPr>
        <p:spPr>
          <a:xfrm>
            <a:off x="353285" y="1170879"/>
            <a:ext cx="4294130" cy="3698777"/>
          </a:xfrm>
        </p:spPr>
        <p:txBody>
          <a:bodyPr>
            <a:normAutofit/>
          </a:bodyPr>
          <a:lstStyle/>
          <a:p>
            <a:pPr marL="0" indent="0">
              <a:buNone/>
            </a:pPr>
            <a:r>
              <a:rPr lang="en-GB" sz="1800" dirty="0"/>
              <a:t>Meet Ethan.</a:t>
            </a:r>
          </a:p>
          <a:p>
            <a:pPr marL="0" indent="0">
              <a:buNone/>
            </a:pPr>
            <a:endParaRPr lang="en-GB" sz="1800" dirty="0"/>
          </a:p>
          <a:p>
            <a:pPr marL="0" indent="0">
              <a:buNone/>
            </a:pPr>
            <a:r>
              <a:rPr lang="en-GB" sz="1800" dirty="0"/>
              <a:t>Ethan loves his wheelchair, but he often has to wait for someone to help him get around the school.</a:t>
            </a:r>
          </a:p>
          <a:p>
            <a:pPr marL="0" indent="0">
              <a:buNone/>
            </a:pPr>
            <a:endParaRPr lang="en-GB" sz="1800" dirty="0"/>
          </a:p>
          <a:p>
            <a:pPr marL="0" indent="0">
              <a:buNone/>
            </a:pPr>
            <a:r>
              <a:rPr lang="en-GB" sz="1800" dirty="0"/>
              <a:t>What technology could support Ethan?</a:t>
            </a:r>
          </a:p>
        </p:txBody>
      </p:sp>
      <p:pic>
        <p:nvPicPr>
          <p:cNvPr id="3" name="Picture 2">
            <a:extLst>
              <a:ext uri="{FF2B5EF4-FFF2-40B4-BE49-F238E27FC236}">
                <a16:creationId xmlns:a16="http://schemas.microsoft.com/office/drawing/2014/main" id="{60C0CC5C-9F20-0C9B-4C43-DCDA514E577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50174" y="770930"/>
            <a:ext cx="2792528" cy="3154053"/>
          </a:xfrm>
          <a:prstGeom prst="rect">
            <a:avLst/>
          </a:prstGeom>
        </p:spPr>
      </p:pic>
      <p:sp>
        <p:nvSpPr>
          <p:cNvPr id="4" name="Subtitle 2">
            <a:extLst>
              <a:ext uri="{FF2B5EF4-FFF2-40B4-BE49-F238E27FC236}">
                <a16:creationId xmlns:a16="http://schemas.microsoft.com/office/drawing/2014/main" id="{A093F90E-1253-F1CC-D0EB-9C500CBE92A6}"/>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Kampus Production via </a:t>
            </a:r>
            <a:r>
              <a:rPr lang="en-GB" sz="600" err="1">
                <a:solidFill>
                  <a:schemeClr val="tx1"/>
                </a:solidFill>
                <a:latin typeface="MetaBook-Roman" panose="020B0502040000020004" pitchFamily="34" charset="0"/>
                <a:ea typeface="Verdana" pitchFamily="34" charset="0"/>
                <a:cs typeface="Verdana" pitchFamily="34" charset="0"/>
              </a:rPr>
              <a:t>Pexels</a:t>
            </a: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3971191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BA549-0FEB-F56A-ABBD-4080963FAB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142222-5E38-CCC4-8727-1A5022974FAF}"/>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7503AB24-61AD-893B-A081-B38D71BDE21D}"/>
              </a:ext>
            </a:extLst>
          </p:cNvPr>
          <p:cNvSpPr>
            <a:spLocks noGrp="1"/>
          </p:cNvSpPr>
          <p:nvPr>
            <p:ph idx="1"/>
          </p:nvPr>
        </p:nvSpPr>
        <p:spPr>
          <a:xfrm>
            <a:off x="353285" y="1170879"/>
            <a:ext cx="4294130" cy="3698777"/>
          </a:xfrm>
        </p:spPr>
        <p:txBody>
          <a:bodyPr>
            <a:normAutofit/>
          </a:bodyPr>
          <a:lstStyle/>
          <a:p>
            <a:pPr marL="0" indent="0">
              <a:buNone/>
            </a:pPr>
            <a:r>
              <a:rPr lang="en-GB" sz="1800" dirty="0"/>
              <a:t>Meet Jaden.</a:t>
            </a:r>
          </a:p>
          <a:p>
            <a:pPr marL="0" indent="0">
              <a:buNone/>
            </a:pPr>
            <a:endParaRPr lang="en-GB" sz="1800" dirty="0"/>
          </a:p>
          <a:p>
            <a:pPr marL="0" indent="0">
              <a:buNone/>
            </a:pPr>
            <a:r>
              <a:rPr lang="en-GB" sz="1800" dirty="0"/>
              <a:t>Jaden can’t use small things easily, and often drops things he is holding.</a:t>
            </a:r>
          </a:p>
          <a:p>
            <a:pPr marL="0" indent="0">
              <a:buNone/>
            </a:pPr>
            <a:endParaRPr lang="en-GB" sz="1800" dirty="0"/>
          </a:p>
          <a:p>
            <a:pPr marL="0" indent="0">
              <a:buNone/>
            </a:pPr>
            <a:r>
              <a:rPr lang="en-GB" sz="1800" dirty="0"/>
              <a:t>He finds it hard to open his lunch box, and even harder to eat using the school forks. </a:t>
            </a:r>
          </a:p>
          <a:p>
            <a:pPr marL="0" indent="0">
              <a:buNone/>
            </a:pPr>
            <a:endParaRPr lang="en-GB" sz="1800" dirty="0"/>
          </a:p>
          <a:p>
            <a:pPr marL="0" indent="0">
              <a:buNone/>
            </a:pPr>
            <a:r>
              <a:rPr lang="en-GB" sz="1800" dirty="0"/>
              <a:t>What technology could support Jaden?</a:t>
            </a:r>
          </a:p>
        </p:txBody>
      </p:sp>
      <p:pic>
        <p:nvPicPr>
          <p:cNvPr id="3" name="Picture 2">
            <a:extLst>
              <a:ext uri="{FF2B5EF4-FFF2-40B4-BE49-F238E27FC236}">
                <a16:creationId xmlns:a16="http://schemas.microsoft.com/office/drawing/2014/main" id="{F0513714-73C7-4B4F-D26D-2A1969643E5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50174" y="770930"/>
            <a:ext cx="2792528" cy="3154053"/>
          </a:xfrm>
          <a:prstGeom prst="rect">
            <a:avLst/>
          </a:prstGeom>
        </p:spPr>
      </p:pic>
      <p:sp>
        <p:nvSpPr>
          <p:cNvPr id="4" name="Subtitle 2">
            <a:extLst>
              <a:ext uri="{FF2B5EF4-FFF2-40B4-BE49-F238E27FC236}">
                <a16:creationId xmlns:a16="http://schemas.microsoft.com/office/drawing/2014/main" id="{9BC50164-872C-6714-0E11-FB7A202B3D11}"/>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Credit: Yan </a:t>
            </a:r>
            <a:r>
              <a:rPr lang="en-GB" sz="600" dirty="0" err="1">
                <a:solidFill>
                  <a:schemeClr val="tx1"/>
                </a:solidFill>
                <a:latin typeface="MetaBook-Roman" panose="020B0502040000020004" pitchFamily="34" charset="0"/>
                <a:ea typeface="Verdana" pitchFamily="34" charset="0"/>
                <a:cs typeface="Verdana" pitchFamily="34" charset="0"/>
              </a:rPr>
              <a:t>Krukau</a:t>
            </a:r>
            <a:r>
              <a:rPr lang="en-GB" sz="600" dirty="0">
                <a:solidFill>
                  <a:schemeClr val="tx1"/>
                </a:solidFill>
                <a:latin typeface="MetaBook-Roman" panose="020B0502040000020004" pitchFamily="34" charset="0"/>
                <a:ea typeface="Verdana" pitchFamily="34" charset="0"/>
                <a:cs typeface="Verdana" pitchFamily="34" charset="0"/>
              </a:rPr>
              <a:t> via Pexels</a:t>
            </a:r>
            <a:endParaRPr lang="en-GB" sz="600" dirty="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1662180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93B06-9D41-FE49-A571-D70148E0E7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CEDC64-EB08-AAE5-2137-54572DD5F8D0}"/>
              </a:ext>
            </a:extLst>
          </p:cNvPr>
          <p:cNvSpPr>
            <a:spLocks noGrp="1"/>
          </p:cNvSpPr>
          <p:nvPr>
            <p:ph type="title"/>
          </p:nvPr>
        </p:nvSpPr>
        <p:spPr>
          <a:xfrm>
            <a:off x="353284" y="273844"/>
            <a:ext cx="7886700" cy="994172"/>
          </a:xfrm>
        </p:spPr>
        <p:txBody>
          <a:bodyPr>
            <a:normAutofit/>
          </a:bodyPr>
          <a:lstStyle/>
          <a:p>
            <a:r>
              <a:rPr lang="en-GB" sz="2500"/>
              <a:t>Design an inclusive game controller</a:t>
            </a:r>
          </a:p>
        </p:txBody>
      </p:sp>
      <p:sp>
        <p:nvSpPr>
          <p:cNvPr id="5" name="Content Placeholder 2">
            <a:extLst>
              <a:ext uri="{FF2B5EF4-FFF2-40B4-BE49-F238E27FC236}">
                <a16:creationId xmlns:a16="http://schemas.microsoft.com/office/drawing/2014/main" id="{337FC112-6917-2957-7715-D62D2FFBC2B6}"/>
              </a:ext>
            </a:extLst>
          </p:cNvPr>
          <p:cNvSpPr>
            <a:spLocks noGrp="1"/>
          </p:cNvSpPr>
          <p:nvPr>
            <p:ph idx="1"/>
          </p:nvPr>
        </p:nvSpPr>
        <p:spPr>
          <a:xfrm>
            <a:off x="353285" y="1170879"/>
            <a:ext cx="5383558" cy="3698777"/>
          </a:xfrm>
        </p:spPr>
        <p:txBody>
          <a:bodyPr vert="horz" lIns="91440" tIns="45720" rIns="91440" bIns="45720" rtlCol="0" anchor="t">
            <a:normAutofit/>
          </a:bodyPr>
          <a:lstStyle/>
          <a:p>
            <a:pPr marL="0" indent="0">
              <a:buNone/>
            </a:pPr>
            <a:r>
              <a:rPr lang="en-GB" sz="1800" dirty="0"/>
              <a:t>Jaden cannot use small things easily.</a:t>
            </a:r>
          </a:p>
          <a:p>
            <a:pPr marL="0" indent="0">
              <a:buNone/>
            </a:pPr>
            <a:r>
              <a:rPr lang="en-GB" sz="1800" dirty="0"/>
              <a:t>He finds it challenging to play video games with his friends, because the buttons on the controller are too small.</a:t>
            </a:r>
            <a:endParaRPr lang="en-GB" sz="1800" dirty="0">
              <a:ea typeface="Verdana"/>
            </a:endParaRPr>
          </a:p>
          <a:p>
            <a:pPr marL="0" indent="0">
              <a:buNone/>
            </a:pPr>
            <a:endParaRPr lang="en-GB" sz="1800"/>
          </a:p>
          <a:p>
            <a:pPr marL="0" indent="0">
              <a:buNone/>
            </a:pPr>
            <a:r>
              <a:rPr lang="en-GB" sz="1800" b="1" dirty="0"/>
              <a:t>Can you design a controller that would make playing a video game easier for him?</a:t>
            </a:r>
            <a:endParaRPr lang="en-GB" sz="1800" b="1" dirty="0">
              <a:ea typeface="Verdana"/>
            </a:endParaRPr>
          </a:p>
          <a:p>
            <a:pPr marL="0" indent="0">
              <a:buNone/>
            </a:pPr>
            <a:endParaRPr lang="en-GB" sz="1800"/>
          </a:p>
          <a:p>
            <a:pPr marL="0" indent="0">
              <a:buNone/>
            </a:pPr>
            <a:r>
              <a:rPr lang="en-GB" sz="1800" i="1" dirty="0"/>
              <a:t>How will he use the controller? </a:t>
            </a:r>
            <a:endParaRPr lang="en-GB" sz="1800" i="1" dirty="0">
              <a:ea typeface="Verdana"/>
            </a:endParaRPr>
          </a:p>
          <a:p>
            <a:pPr marL="0" indent="0">
              <a:buNone/>
            </a:pPr>
            <a:endParaRPr lang="en-GB" sz="1800"/>
          </a:p>
          <a:p>
            <a:pPr marL="0" indent="0">
              <a:buNone/>
            </a:pPr>
            <a:endParaRPr lang="en-GB" sz="1800"/>
          </a:p>
        </p:txBody>
      </p:sp>
      <p:pic>
        <p:nvPicPr>
          <p:cNvPr id="3" name="Picture 2">
            <a:extLst>
              <a:ext uri="{FF2B5EF4-FFF2-40B4-BE49-F238E27FC236}">
                <a16:creationId xmlns:a16="http://schemas.microsoft.com/office/drawing/2014/main" id="{7B5063C3-B57C-E766-EF87-CB8CE24AD41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75636" y="1061357"/>
            <a:ext cx="2225555" cy="3154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57754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2B4D-2D13-9E0F-E638-A980D2B6FCC2}"/>
              </a:ext>
            </a:extLst>
          </p:cNvPr>
          <p:cNvSpPr>
            <a:spLocks noGrp="1"/>
          </p:cNvSpPr>
          <p:nvPr>
            <p:ph type="title"/>
          </p:nvPr>
        </p:nvSpPr>
        <p:spPr/>
        <p:txBody>
          <a:bodyPr/>
          <a:lstStyle/>
          <a:p>
            <a:r>
              <a:rPr lang="en-GB" dirty="0"/>
              <a:t>Break Time – 10 mins</a:t>
            </a:r>
          </a:p>
        </p:txBody>
      </p:sp>
      <p:pic>
        <p:nvPicPr>
          <p:cNvPr id="3074" name="Picture 2" descr="Glass of Milk and Cookie Snacks - Vector Image">
            <a:extLst>
              <a:ext uri="{FF2B5EF4-FFF2-40B4-BE49-F238E27FC236}">
                <a16:creationId xmlns:a16="http://schemas.microsoft.com/office/drawing/2014/main" id="{7342DF8B-AAFD-4F14-2801-9F24B992997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679589" y="1901947"/>
            <a:ext cx="2909888"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40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0BFE-287F-1DED-B950-6B006B930DFE}"/>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5" name="Content Placeholder 2">
            <a:extLst>
              <a:ext uri="{FF2B5EF4-FFF2-40B4-BE49-F238E27FC236}">
                <a16:creationId xmlns:a16="http://schemas.microsoft.com/office/drawing/2014/main" id="{1A4A548F-0549-B4BB-00B4-C8FFA9E78EB8}"/>
              </a:ext>
            </a:extLst>
          </p:cNvPr>
          <p:cNvSpPr>
            <a:spLocks noGrp="1"/>
          </p:cNvSpPr>
          <p:nvPr>
            <p:ph idx="1"/>
          </p:nvPr>
        </p:nvSpPr>
        <p:spPr>
          <a:xfrm>
            <a:off x="353284" y="1170879"/>
            <a:ext cx="4906873" cy="3698777"/>
          </a:xfrm>
        </p:spPr>
        <p:txBody>
          <a:bodyPr vert="horz" lIns="91440" tIns="45720" rIns="91440" bIns="45720" rtlCol="0" anchor="t">
            <a:normAutofit/>
          </a:bodyPr>
          <a:lstStyle/>
          <a:p>
            <a:pPr marL="0" indent="0">
              <a:buNone/>
            </a:pPr>
            <a:r>
              <a:rPr lang="en-GB" sz="1800" dirty="0"/>
              <a:t>Our challenge is to create a game in Scratch that can be controlled using our body movements. </a:t>
            </a:r>
          </a:p>
          <a:p>
            <a:pPr marL="0" indent="0">
              <a:buNone/>
            </a:pPr>
            <a:endParaRPr lang="en-GB" sz="1800" dirty="0"/>
          </a:p>
          <a:p>
            <a:pPr marL="0" indent="0">
              <a:buNone/>
            </a:pPr>
            <a:r>
              <a:rPr lang="en-GB" sz="1800" dirty="0"/>
              <a:t>We will use AI to help us with this!</a:t>
            </a:r>
          </a:p>
          <a:p>
            <a:pPr marL="0" indent="0">
              <a:buNone/>
            </a:pPr>
            <a:endParaRPr lang="en-GB" sz="1800" dirty="0"/>
          </a:p>
          <a:p>
            <a:pPr marL="0" indent="0">
              <a:buNone/>
            </a:pPr>
            <a:endParaRPr lang="en-GB" sz="1800" dirty="0"/>
          </a:p>
          <a:p>
            <a:pPr marL="0" indent="0">
              <a:buNone/>
            </a:pPr>
            <a:endParaRPr lang="en-GB" sz="1800" dirty="0"/>
          </a:p>
          <a:p>
            <a:pPr marL="0" indent="0">
              <a:buNone/>
            </a:pPr>
            <a:endParaRPr lang="en-GB" sz="1800" dirty="0"/>
          </a:p>
          <a:p>
            <a:pPr marL="0" indent="0">
              <a:buNone/>
            </a:pPr>
            <a:endParaRPr lang="en-GB" sz="1800" dirty="0"/>
          </a:p>
        </p:txBody>
      </p:sp>
      <p:grpSp>
        <p:nvGrpSpPr>
          <p:cNvPr id="6" name="Group 5">
            <a:extLst>
              <a:ext uri="{FF2B5EF4-FFF2-40B4-BE49-F238E27FC236}">
                <a16:creationId xmlns:a16="http://schemas.microsoft.com/office/drawing/2014/main" id="{9C930E98-8C65-6391-BC4E-DD1C903411A0}"/>
              </a:ext>
            </a:extLst>
          </p:cNvPr>
          <p:cNvGrpSpPr/>
          <p:nvPr/>
        </p:nvGrpSpPr>
        <p:grpSpPr>
          <a:xfrm>
            <a:off x="5354425" y="1051371"/>
            <a:ext cx="3427551" cy="3170274"/>
            <a:chOff x="5354425" y="1051371"/>
            <a:chExt cx="3427551" cy="3170274"/>
          </a:xfrm>
        </p:grpSpPr>
        <p:pic>
          <p:nvPicPr>
            <p:cNvPr id="3" name="Picture 2">
              <a:extLst>
                <a:ext uri="{FF2B5EF4-FFF2-40B4-BE49-F238E27FC236}">
                  <a16:creationId xmlns:a16="http://schemas.microsoft.com/office/drawing/2014/main" id="{A4EEBA15-BCBF-740B-74FA-0D7E8335C0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4425" y="1051371"/>
              <a:ext cx="3427551" cy="2921250"/>
            </a:xfrm>
            <a:prstGeom prst="rect">
              <a:avLst/>
            </a:prstGeom>
          </p:spPr>
        </p:pic>
        <p:sp>
          <p:nvSpPr>
            <p:cNvPr id="4" name="Subtitle 2">
              <a:extLst>
                <a:ext uri="{FF2B5EF4-FFF2-40B4-BE49-F238E27FC236}">
                  <a16:creationId xmlns:a16="http://schemas.microsoft.com/office/drawing/2014/main" id="{8AC7FEE0-EB64-02BC-B514-117954F19874}"/>
                </a:ext>
              </a:extLst>
            </p:cNvPr>
            <p:cNvSpPr txBox="1">
              <a:spLocks/>
            </p:cNvSpPr>
            <p:nvPr/>
          </p:nvSpPr>
          <p:spPr>
            <a:xfrm>
              <a:off x="6394025" y="3962613"/>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Dancing with AI</a:t>
              </a:r>
              <a:endParaRPr lang="en-GB" sz="600" dirty="0">
                <a:solidFill>
                  <a:schemeClr val="tx1"/>
                </a:solidFill>
                <a:latin typeface="MetaBook-Roman" panose="020B0502040000020004" pitchFamily="34" charset="0"/>
                <a:ea typeface="Verdana" pitchFamily="34" charset="0"/>
              </a:endParaRPr>
            </a:p>
          </p:txBody>
        </p:sp>
      </p:grpSp>
      <p:sp>
        <p:nvSpPr>
          <p:cNvPr id="8" name="TextBox 7">
            <a:extLst>
              <a:ext uri="{FF2B5EF4-FFF2-40B4-BE49-F238E27FC236}">
                <a16:creationId xmlns:a16="http://schemas.microsoft.com/office/drawing/2014/main" id="{336520CD-EDBD-5A5B-7246-3008317A2FD2}"/>
              </a:ext>
            </a:extLst>
          </p:cNvPr>
          <p:cNvSpPr txBox="1"/>
          <p:nvPr/>
        </p:nvSpPr>
        <p:spPr>
          <a:xfrm>
            <a:off x="362024" y="3898479"/>
            <a:ext cx="6297168" cy="646331"/>
          </a:xfrm>
          <a:prstGeom prst="rect">
            <a:avLst/>
          </a:prstGeom>
          <a:noFill/>
        </p:spPr>
        <p:txBody>
          <a:bodyPr wrap="square">
            <a:spAutoFit/>
          </a:bodyPr>
          <a:lstStyle/>
          <a:p>
            <a:pPr marL="0" indent="0">
              <a:buNone/>
            </a:pPr>
            <a:r>
              <a:rPr lang="en-GB" sz="1800" dirty="0"/>
              <a:t>Download the game here:</a:t>
            </a:r>
          </a:p>
          <a:p>
            <a:r>
              <a:rPr lang="en-GB" dirty="0">
                <a:hlinkClick r:id="rId4"/>
              </a:rPr>
              <a:t>www.tinyurl.com/Risnakegame </a:t>
            </a:r>
            <a:endParaRPr lang="en-GB" sz="1800" dirty="0"/>
          </a:p>
        </p:txBody>
      </p:sp>
    </p:spTree>
    <p:extLst>
      <p:ext uri="{BB962C8B-B14F-4D97-AF65-F5344CB8AC3E}">
        <p14:creationId xmlns:p14="http://schemas.microsoft.com/office/powerpoint/2010/main" val="1320373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C0B8C-0F7B-7121-570B-1EB1BD4597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8BAC2B-ADCA-B576-B592-3988725DBB39}"/>
              </a:ext>
            </a:extLst>
          </p:cNvPr>
          <p:cNvSpPr>
            <a:spLocks noGrp="1"/>
          </p:cNvSpPr>
          <p:nvPr>
            <p:ph type="title"/>
          </p:nvPr>
        </p:nvSpPr>
        <p:spPr>
          <a:xfrm>
            <a:off x="237744" y="73475"/>
            <a:ext cx="7886700" cy="994172"/>
          </a:xfrm>
        </p:spPr>
        <p:txBody>
          <a:bodyPr>
            <a:normAutofit/>
          </a:bodyPr>
          <a:lstStyle/>
          <a:p>
            <a:r>
              <a:rPr lang="en-GB" sz="2500" dirty="0"/>
              <a:t>Using our own movements</a:t>
            </a:r>
          </a:p>
        </p:txBody>
      </p:sp>
      <p:grpSp>
        <p:nvGrpSpPr>
          <p:cNvPr id="11" name="Group 10" descr="A screenshot of the Scratch interface, with the green flag start button, File button and Save to your computer button in a red circle">
            <a:extLst>
              <a:ext uri="{FF2B5EF4-FFF2-40B4-BE49-F238E27FC236}">
                <a16:creationId xmlns:a16="http://schemas.microsoft.com/office/drawing/2014/main" id="{E7F0B308-B4FA-FAC3-D710-78147501098D}"/>
              </a:ext>
            </a:extLst>
          </p:cNvPr>
          <p:cNvGrpSpPr/>
          <p:nvPr/>
        </p:nvGrpSpPr>
        <p:grpSpPr>
          <a:xfrm>
            <a:off x="493776" y="869810"/>
            <a:ext cx="6300215" cy="4135825"/>
            <a:chOff x="493776" y="869810"/>
            <a:chExt cx="6300215" cy="4135825"/>
          </a:xfrm>
        </p:grpSpPr>
        <p:grpSp>
          <p:nvGrpSpPr>
            <p:cNvPr id="4" name="Group 3">
              <a:extLst>
                <a:ext uri="{FF2B5EF4-FFF2-40B4-BE49-F238E27FC236}">
                  <a16:creationId xmlns:a16="http://schemas.microsoft.com/office/drawing/2014/main" id="{1B54A157-D7F2-4366-200B-78C5EA04A3B7}"/>
                </a:ext>
              </a:extLst>
            </p:cNvPr>
            <p:cNvGrpSpPr/>
            <p:nvPr/>
          </p:nvGrpSpPr>
          <p:grpSpPr>
            <a:xfrm>
              <a:off x="493776" y="869810"/>
              <a:ext cx="6300215" cy="3934054"/>
              <a:chOff x="750570" y="0"/>
              <a:chExt cx="3632295" cy="2268120"/>
            </a:xfrm>
          </p:grpSpPr>
          <p:pic>
            <p:nvPicPr>
              <p:cNvPr id="6" name="Picture 5">
                <a:extLst>
                  <a:ext uri="{FF2B5EF4-FFF2-40B4-BE49-F238E27FC236}">
                    <a16:creationId xmlns:a16="http://schemas.microsoft.com/office/drawing/2014/main" id="{1B04FEF0-DC17-8CFB-8C58-A234E872713C}"/>
                  </a:ext>
                </a:extLst>
              </p:cNvPr>
              <p:cNvPicPr>
                <a:picLocks noChangeAspect="1"/>
              </p:cNvPicPr>
              <p:nvPr/>
            </p:nvPicPr>
            <p:blipFill>
              <a:blip r:embed="rId3" cstate="print">
                <a:extLst>
                  <a:ext uri="{28A0092B-C50C-407E-A947-70E740481C1C}">
                    <a14:useLocalDpi xmlns:a14="http://schemas.microsoft.com/office/drawing/2010/main" val="0"/>
                  </a:ext>
                </a:extLst>
              </a:blip>
              <a:srcRect l="16643" t="-1028" r="2814" b="13569"/>
              <a:stretch>
                <a:fillRect/>
              </a:stretch>
            </p:blipFill>
            <p:spPr>
              <a:xfrm>
                <a:off x="750570" y="1"/>
                <a:ext cx="3632295" cy="2268119"/>
              </a:xfrm>
              <a:prstGeom prst="rect">
                <a:avLst/>
              </a:prstGeom>
            </p:spPr>
          </p:pic>
          <p:sp>
            <p:nvSpPr>
              <p:cNvPr id="7" name="Oval 6">
                <a:extLst>
                  <a:ext uri="{FF2B5EF4-FFF2-40B4-BE49-F238E27FC236}">
                    <a16:creationId xmlns:a16="http://schemas.microsoft.com/office/drawing/2014/main" id="{DDF86D28-9DE0-F664-443D-6185EFC3C815}"/>
                  </a:ext>
                </a:extLst>
              </p:cNvPr>
              <p:cNvSpPr/>
              <p:nvPr/>
            </p:nvSpPr>
            <p:spPr>
              <a:xfrm>
                <a:off x="2670810" y="182880"/>
                <a:ext cx="209550" cy="21717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Oval 7">
                <a:extLst>
                  <a:ext uri="{FF2B5EF4-FFF2-40B4-BE49-F238E27FC236}">
                    <a16:creationId xmlns:a16="http://schemas.microsoft.com/office/drawing/2014/main" id="{9D03F3E5-8A33-5D85-D650-0368CFB51577}"/>
                  </a:ext>
                </a:extLst>
              </p:cNvPr>
              <p:cNvSpPr/>
              <p:nvPr/>
            </p:nvSpPr>
            <p:spPr>
              <a:xfrm>
                <a:off x="803910" y="0"/>
                <a:ext cx="369570" cy="19431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Oval 8">
                <a:extLst>
                  <a:ext uri="{FF2B5EF4-FFF2-40B4-BE49-F238E27FC236}">
                    <a16:creationId xmlns:a16="http://schemas.microsoft.com/office/drawing/2014/main" id="{3D0CAD05-1B8E-FA8B-7DFA-36F5F742F346}"/>
                  </a:ext>
                </a:extLst>
              </p:cNvPr>
              <p:cNvSpPr/>
              <p:nvPr/>
            </p:nvSpPr>
            <p:spPr>
              <a:xfrm>
                <a:off x="750570" y="434340"/>
                <a:ext cx="742950" cy="15621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0" name="Subtitle 2">
              <a:extLst>
                <a:ext uri="{FF2B5EF4-FFF2-40B4-BE49-F238E27FC236}">
                  <a16:creationId xmlns:a16="http://schemas.microsoft.com/office/drawing/2014/main" id="{C09A8ADD-BF2F-0A38-3AD0-A8D39DE61CF5}"/>
                </a:ext>
              </a:extLst>
            </p:cNvPr>
            <p:cNvSpPr txBox="1">
              <a:spLocks/>
            </p:cNvSpPr>
            <p:nvPr/>
          </p:nvSpPr>
          <p:spPr>
            <a:xfrm>
              <a:off x="4572000" y="4803864"/>
              <a:ext cx="2221991" cy="201771"/>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The Scratch Foundation </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1746542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BEC87-E45F-3757-C3BC-E36520826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8E5BF0-7B65-2169-BC38-4B7356783BE1}"/>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5" name="Content Placeholder 2">
            <a:extLst>
              <a:ext uri="{FF2B5EF4-FFF2-40B4-BE49-F238E27FC236}">
                <a16:creationId xmlns:a16="http://schemas.microsoft.com/office/drawing/2014/main" id="{EEBCD05F-B173-A9A6-B752-8EE15C834C29}"/>
              </a:ext>
            </a:extLst>
          </p:cNvPr>
          <p:cNvSpPr>
            <a:spLocks noGrp="1"/>
          </p:cNvSpPr>
          <p:nvPr>
            <p:ph idx="1"/>
          </p:nvPr>
        </p:nvSpPr>
        <p:spPr>
          <a:xfrm>
            <a:off x="353284" y="1015431"/>
            <a:ext cx="6641876" cy="3698777"/>
          </a:xfrm>
        </p:spPr>
        <p:txBody>
          <a:bodyPr vert="horz" lIns="91440" tIns="45720" rIns="91440" bIns="45720" rtlCol="0" anchor="t">
            <a:normAutofit/>
          </a:bodyPr>
          <a:lstStyle/>
          <a:p>
            <a:pPr marL="0" indent="0">
              <a:buNone/>
            </a:pPr>
            <a:r>
              <a:rPr lang="en-GB" sz="1500" dirty="0"/>
              <a:t>Go to Teachable Machine - </a:t>
            </a:r>
            <a:r>
              <a:rPr lang="en-GB" sz="1500" u="sng" dirty="0">
                <a:hlinkClick r:id="rId3"/>
              </a:rPr>
              <a:t>https://teachablemachine.withgoogle.com/train</a:t>
            </a:r>
            <a:r>
              <a:rPr lang="en-GB" sz="1500" dirty="0"/>
              <a:t> </a:t>
            </a:r>
          </a:p>
        </p:txBody>
      </p:sp>
      <p:grpSp>
        <p:nvGrpSpPr>
          <p:cNvPr id="9" name="Group 8" descr="A screenshot of the Teachable Machine interface, with an example model class 'Up' being trained with a woman pointing her finger upwards. The 'Hold to Record' and 'Train Model' buttons are in a red circle. ">
            <a:extLst>
              <a:ext uri="{FF2B5EF4-FFF2-40B4-BE49-F238E27FC236}">
                <a16:creationId xmlns:a16="http://schemas.microsoft.com/office/drawing/2014/main" id="{18CC6928-A061-2E46-C350-3F5902B3C282}"/>
              </a:ext>
            </a:extLst>
          </p:cNvPr>
          <p:cNvGrpSpPr/>
          <p:nvPr/>
        </p:nvGrpSpPr>
        <p:grpSpPr>
          <a:xfrm>
            <a:off x="435362" y="1527048"/>
            <a:ext cx="6117855" cy="3601640"/>
            <a:chOff x="435362" y="1527048"/>
            <a:chExt cx="6117855" cy="3601640"/>
          </a:xfrm>
        </p:grpSpPr>
        <p:grpSp>
          <p:nvGrpSpPr>
            <p:cNvPr id="4" name="Group 3">
              <a:extLst>
                <a:ext uri="{FF2B5EF4-FFF2-40B4-BE49-F238E27FC236}">
                  <a16:creationId xmlns:a16="http://schemas.microsoft.com/office/drawing/2014/main" id="{21397CC2-66A1-9D9A-46F3-085589AAF669}"/>
                </a:ext>
              </a:extLst>
            </p:cNvPr>
            <p:cNvGrpSpPr/>
            <p:nvPr/>
          </p:nvGrpSpPr>
          <p:grpSpPr>
            <a:xfrm>
              <a:off x="435362" y="1527048"/>
              <a:ext cx="6117855" cy="3342608"/>
              <a:chOff x="1" y="0"/>
              <a:chExt cx="3836480" cy="2096135"/>
            </a:xfrm>
          </p:grpSpPr>
          <p:pic>
            <p:nvPicPr>
              <p:cNvPr id="6" name="Picture 5" descr="A screenshot of a video chat&#10;&#10;AI-generated content may be incorrect.">
                <a:extLst>
                  <a:ext uri="{FF2B5EF4-FFF2-40B4-BE49-F238E27FC236}">
                    <a16:creationId xmlns:a16="http://schemas.microsoft.com/office/drawing/2014/main" id="{763BCD88-69FC-ABE5-CCB2-C3B9F76D6D0B}"/>
                  </a:ext>
                </a:extLst>
              </p:cNvPr>
              <p:cNvPicPr>
                <a:picLocks noChangeAspect="1"/>
              </p:cNvPicPr>
              <p:nvPr/>
            </p:nvPicPr>
            <p:blipFill>
              <a:blip r:embed="rId4" cstate="screen">
                <a:extLst>
                  <a:ext uri="{28A0092B-C50C-407E-A947-70E740481C1C}">
                    <a14:useLocalDpi xmlns:a14="http://schemas.microsoft.com/office/drawing/2010/main"/>
                  </a:ext>
                </a:extLst>
              </a:blip>
              <a:srcRect r="28049"/>
              <a:stretch>
                <a:fillRect/>
              </a:stretch>
            </p:blipFill>
            <p:spPr>
              <a:xfrm>
                <a:off x="1" y="0"/>
                <a:ext cx="3836480" cy="2096135"/>
              </a:xfrm>
              <a:prstGeom prst="rect">
                <a:avLst/>
              </a:prstGeom>
            </p:spPr>
          </p:pic>
          <p:sp>
            <p:nvSpPr>
              <p:cNvPr id="7" name="Oval 6">
                <a:extLst>
                  <a:ext uri="{FF2B5EF4-FFF2-40B4-BE49-F238E27FC236}">
                    <a16:creationId xmlns:a16="http://schemas.microsoft.com/office/drawing/2014/main" id="{19AA066B-1003-903E-169A-3C24F79D729E}"/>
                  </a:ext>
                </a:extLst>
              </p:cNvPr>
              <p:cNvSpPr/>
              <p:nvPr/>
            </p:nvSpPr>
            <p:spPr>
              <a:xfrm>
                <a:off x="2895600" y="929640"/>
                <a:ext cx="784860" cy="243840"/>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8" name="Subtitle 2">
              <a:extLst>
                <a:ext uri="{FF2B5EF4-FFF2-40B4-BE49-F238E27FC236}">
                  <a16:creationId xmlns:a16="http://schemas.microsoft.com/office/drawing/2014/main" id="{17F8AF71-E8F1-0E9C-675E-C43B866DD0C6}"/>
                </a:ext>
              </a:extLst>
            </p:cNvPr>
            <p:cNvSpPr txBox="1">
              <a:spLocks/>
            </p:cNvSpPr>
            <p:nvPr/>
          </p:nvSpPr>
          <p:spPr>
            <a:xfrm>
              <a:off x="4165266" y="4869656"/>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Google Teachable Machine</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4241890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A218C-8B75-111A-AEB9-5B268870B6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F051D8-21D0-B59E-574E-5331C40DE162}"/>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5" name="Content Placeholder 2">
            <a:extLst>
              <a:ext uri="{FF2B5EF4-FFF2-40B4-BE49-F238E27FC236}">
                <a16:creationId xmlns:a16="http://schemas.microsoft.com/office/drawing/2014/main" id="{C53B366F-2E34-873E-1B24-FF16B5AAC3F9}"/>
              </a:ext>
            </a:extLst>
          </p:cNvPr>
          <p:cNvSpPr>
            <a:spLocks noGrp="1"/>
          </p:cNvSpPr>
          <p:nvPr>
            <p:ph idx="1"/>
          </p:nvPr>
        </p:nvSpPr>
        <p:spPr>
          <a:xfrm>
            <a:off x="353284" y="1015431"/>
            <a:ext cx="6641876" cy="3698777"/>
          </a:xfrm>
        </p:spPr>
        <p:txBody>
          <a:bodyPr vert="horz" lIns="91440" tIns="45720" rIns="91440" bIns="45720" rtlCol="0" anchor="t">
            <a:normAutofit/>
          </a:bodyPr>
          <a:lstStyle/>
          <a:p>
            <a:pPr marL="0" indent="0">
              <a:buNone/>
            </a:pPr>
            <a:r>
              <a:rPr lang="en-GB" sz="1500" dirty="0"/>
              <a:t>When it is ready, get the sharable link for your model.</a:t>
            </a:r>
          </a:p>
        </p:txBody>
      </p:sp>
      <p:grpSp>
        <p:nvGrpSpPr>
          <p:cNvPr id="19" name="Group 18" descr="A screenshot of the teachable machine interface, with the 'export model', 'upload my model' and 'copy' buttons in red circles.">
            <a:extLst>
              <a:ext uri="{FF2B5EF4-FFF2-40B4-BE49-F238E27FC236}">
                <a16:creationId xmlns:a16="http://schemas.microsoft.com/office/drawing/2014/main" id="{5F313D94-78FA-1290-9322-20B2D23D9AEB}"/>
              </a:ext>
            </a:extLst>
          </p:cNvPr>
          <p:cNvGrpSpPr/>
          <p:nvPr/>
        </p:nvGrpSpPr>
        <p:grpSpPr>
          <a:xfrm>
            <a:off x="261844" y="1268016"/>
            <a:ext cx="7978140" cy="3333683"/>
            <a:chOff x="261844" y="1268016"/>
            <a:chExt cx="7978140" cy="3333683"/>
          </a:xfrm>
        </p:grpSpPr>
        <p:grpSp>
          <p:nvGrpSpPr>
            <p:cNvPr id="17" name="Group 16">
              <a:extLst>
                <a:ext uri="{FF2B5EF4-FFF2-40B4-BE49-F238E27FC236}">
                  <a16:creationId xmlns:a16="http://schemas.microsoft.com/office/drawing/2014/main" id="{0BB6B344-9875-72E6-60B1-0D4E0DAE6A2A}"/>
                </a:ext>
              </a:extLst>
            </p:cNvPr>
            <p:cNvGrpSpPr/>
            <p:nvPr/>
          </p:nvGrpSpPr>
          <p:grpSpPr>
            <a:xfrm>
              <a:off x="261844" y="1268016"/>
              <a:ext cx="7978140" cy="3244092"/>
              <a:chOff x="353284" y="1341194"/>
              <a:chExt cx="7978140" cy="3244092"/>
            </a:xfrm>
          </p:grpSpPr>
          <p:grpSp>
            <p:nvGrpSpPr>
              <p:cNvPr id="12" name="Group 11">
                <a:extLst>
                  <a:ext uri="{FF2B5EF4-FFF2-40B4-BE49-F238E27FC236}">
                    <a16:creationId xmlns:a16="http://schemas.microsoft.com/office/drawing/2014/main" id="{37C044EA-4037-7B31-B97E-40301B37127C}"/>
                  </a:ext>
                </a:extLst>
              </p:cNvPr>
              <p:cNvGrpSpPr/>
              <p:nvPr/>
            </p:nvGrpSpPr>
            <p:grpSpPr>
              <a:xfrm>
                <a:off x="353284" y="1341194"/>
                <a:ext cx="3525042" cy="3244092"/>
                <a:chOff x="353284" y="1341194"/>
                <a:chExt cx="3525042" cy="3244092"/>
              </a:xfrm>
            </p:grpSpPr>
            <p:pic>
              <p:nvPicPr>
                <p:cNvPr id="3" name="Picture 2" descr="A screenshot of a person saluting&#10;&#10;AI-generated content may be incorrect.">
                  <a:extLst>
                    <a:ext uri="{FF2B5EF4-FFF2-40B4-BE49-F238E27FC236}">
                      <a16:creationId xmlns:a16="http://schemas.microsoft.com/office/drawing/2014/main" id="{5D6CB396-793E-02B6-4866-2F31F9492B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284" y="1396938"/>
                  <a:ext cx="3525042" cy="3188348"/>
                </a:xfrm>
                <a:prstGeom prst="rect">
                  <a:avLst/>
                </a:prstGeom>
              </p:spPr>
            </p:pic>
            <p:sp>
              <p:nvSpPr>
                <p:cNvPr id="11" name="TextBox 10">
                  <a:extLst>
                    <a:ext uri="{FF2B5EF4-FFF2-40B4-BE49-F238E27FC236}">
                      <a16:creationId xmlns:a16="http://schemas.microsoft.com/office/drawing/2014/main" id="{76B7E485-1C93-4631-702E-03BD5F5BEE17}"/>
                    </a:ext>
                  </a:extLst>
                </p:cNvPr>
                <p:cNvSpPr txBox="1"/>
                <p:nvPr/>
              </p:nvSpPr>
              <p:spPr>
                <a:xfrm>
                  <a:off x="2231136" y="1341194"/>
                  <a:ext cx="192054" cy="369332"/>
                </a:xfrm>
                <a:prstGeom prst="rect">
                  <a:avLst/>
                </a:prstGeom>
                <a:noFill/>
              </p:spPr>
              <p:txBody>
                <a:bodyPr wrap="square" rtlCol="0">
                  <a:spAutoFit/>
                </a:bodyPr>
                <a:lstStyle/>
                <a:p>
                  <a:r>
                    <a:rPr lang="en-GB" dirty="0">
                      <a:solidFill>
                        <a:srgbClr val="FF0000"/>
                      </a:solidFill>
                    </a:rPr>
                    <a:t>1</a:t>
                  </a:r>
                </a:p>
              </p:txBody>
            </p:sp>
          </p:grpSp>
          <p:grpSp>
            <p:nvGrpSpPr>
              <p:cNvPr id="14" name="Group 13">
                <a:extLst>
                  <a:ext uri="{FF2B5EF4-FFF2-40B4-BE49-F238E27FC236}">
                    <a16:creationId xmlns:a16="http://schemas.microsoft.com/office/drawing/2014/main" id="{A6BB5636-E8CD-6691-5A64-A30F5DC0E1AD}"/>
                  </a:ext>
                </a:extLst>
              </p:cNvPr>
              <p:cNvGrpSpPr/>
              <p:nvPr/>
            </p:nvGrpSpPr>
            <p:grpSpPr>
              <a:xfrm>
                <a:off x="3969766" y="1525860"/>
                <a:ext cx="4361658" cy="1263060"/>
                <a:chOff x="3969766" y="1525860"/>
                <a:chExt cx="4361658" cy="1263060"/>
              </a:xfrm>
            </p:grpSpPr>
            <p:pic>
              <p:nvPicPr>
                <p:cNvPr id="10" name="Picture 9" descr="A screenshot of a computer&#10;&#10;AI-generated content may be incorrect.">
                  <a:extLst>
                    <a:ext uri="{FF2B5EF4-FFF2-40B4-BE49-F238E27FC236}">
                      <a16:creationId xmlns:a16="http://schemas.microsoft.com/office/drawing/2014/main" id="{08EB4ACB-E55A-69F7-CD4E-996C1D8FC6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31399"/>
                <a:stretch>
                  <a:fillRect/>
                </a:stretch>
              </p:blipFill>
              <p:spPr bwMode="auto">
                <a:xfrm>
                  <a:off x="3969766" y="1525860"/>
                  <a:ext cx="4361658" cy="1263060"/>
                </a:xfrm>
                <a:prstGeom prst="rect">
                  <a:avLst/>
                </a:prstGeom>
                <a:ln>
                  <a:noFill/>
                </a:ln>
                <a:extLst>
                  <a:ext uri="{53640926-AAD7-44D8-BBD7-CCE9431645EC}">
                    <a14:shadowObscured xmlns:a14="http://schemas.microsoft.com/office/drawing/2010/main"/>
                  </a:ext>
                </a:extLst>
              </p:spPr>
            </p:pic>
            <p:sp>
              <p:nvSpPr>
                <p:cNvPr id="13" name="TextBox 12">
                  <a:extLst>
                    <a:ext uri="{FF2B5EF4-FFF2-40B4-BE49-F238E27FC236}">
                      <a16:creationId xmlns:a16="http://schemas.microsoft.com/office/drawing/2014/main" id="{7F577F1D-85F2-858B-0A89-8D7696023EF1}"/>
                    </a:ext>
                  </a:extLst>
                </p:cNvPr>
                <p:cNvSpPr txBox="1"/>
                <p:nvPr/>
              </p:nvSpPr>
              <p:spPr>
                <a:xfrm>
                  <a:off x="5657088" y="2124694"/>
                  <a:ext cx="192054" cy="369332"/>
                </a:xfrm>
                <a:prstGeom prst="rect">
                  <a:avLst/>
                </a:prstGeom>
                <a:noFill/>
              </p:spPr>
              <p:txBody>
                <a:bodyPr wrap="square" rtlCol="0">
                  <a:spAutoFit/>
                </a:bodyPr>
                <a:lstStyle/>
                <a:p>
                  <a:r>
                    <a:rPr lang="en-GB" dirty="0">
                      <a:solidFill>
                        <a:srgbClr val="FF0000"/>
                      </a:solidFill>
                    </a:rPr>
                    <a:t>2</a:t>
                  </a:r>
                </a:p>
              </p:txBody>
            </p:sp>
          </p:grpSp>
          <p:grpSp>
            <p:nvGrpSpPr>
              <p:cNvPr id="16" name="Group 15">
                <a:extLst>
                  <a:ext uri="{FF2B5EF4-FFF2-40B4-BE49-F238E27FC236}">
                    <a16:creationId xmlns:a16="http://schemas.microsoft.com/office/drawing/2014/main" id="{F85DD07E-931A-71B9-AAFD-2B33207C68C0}"/>
                  </a:ext>
                </a:extLst>
              </p:cNvPr>
              <p:cNvGrpSpPr/>
              <p:nvPr/>
            </p:nvGrpSpPr>
            <p:grpSpPr>
              <a:xfrm>
                <a:off x="3969766" y="2864819"/>
                <a:ext cx="4361658" cy="1484353"/>
                <a:chOff x="3969766" y="2864819"/>
                <a:chExt cx="4361658" cy="1484353"/>
              </a:xfrm>
            </p:grpSpPr>
            <p:pic>
              <p:nvPicPr>
                <p:cNvPr id="9" name="Picture 8" descr="A screenshot of a computer&#10;&#10;AI-generated content may be incorrect.">
                  <a:extLst>
                    <a:ext uri="{FF2B5EF4-FFF2-40B4-BE49-F238E27FC236}">
                      <a16:creationId xmlns:a16="http://schemas.microsoft.com/office/drawing/2014/main" id="{A2911A5E-5231-2EDD-A35B-58DEE13D62E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9245"/>
                <a:stretch>
                  <a:fillRect/>
                </a:stretch>
              </p:blipFill>
              <p:spPr bwMode="auto">
                <a:xfrm>
                  <a:off x="3969766" y="2864819"/>
                  <a:ext cx="4361658" cy="1484353"/>
                </a:xfrm>
                <a:prstGeom prst="rect">
                  <a:avLst/>
                </a:prstGeom>
                <a:ln>
                  <a:noFill/>
                </a:ln>
                <a:extLst>
                  <a:ext uri="{53640926-AAD7-44D8-BBD7-CCE9431645EC}">
                    <a14:shadowObscured xmlns:a14="http://schemas.microsoft.com/office/drawing/2010/main"/>
                  </a:ext>
                </a:extLst>
              </p:spPr>
            </p:pic>
            <p:sp>
              <p:nvSpPr>
                <p:cNvPr id="15" name="TextBox 14">
                  <a:extLst>
                    <a:ext uri="{FF2B5EF4-FFF2-40B4-BE49-F238E27FC236}">
                      <a16:creationId xmlns:a16="http://schemas.microsoft.com/office/drawing/2014/main" id="{5D0515AB-B475-ECE6-54F4-EEA99E263725}"/>
                    </a:ext>
                  </a:extLst>
                </p:cNvPr>
                <p:cNvSpPr txBox="1"/>
                <p:nvPr/>
              </p:nvSpPr>
              <p:spPr>
                <a:xfrm>
                  <a:off x="7471238" y="3422329"/>
                  <a:ext cx="192054" cy="369332"/>
                </a:xfrm>
                <a:prstGeom prst="rect">
                  <a:avLst/>
                </a:prstGeom>
                <a:noFill/>
              </p:spPr>
              <p:txBody>
                <a:bodyPr wrap="square" rtlCol="0">
                  <a:spAutoFit/>
                </a:bodyPr>
                <a:lstStyle/>
                <a:p>
                  <a:r>
                    <a:rPr lang="en-GB" dirty="0">
                      <a:solidFill>
                        <a:srgbClr val="FF0000"/>
                      </a:solidFill>
                    </a:rPr>
                    <a:t>3</a:t>
                  </a:r>
                </a:p>
              </p:txBody>
            </p:sp>
          </p:grpSp>
        </p:grpSp>
        <p:sp>
          <p:nvSpPr>
            <p:cNvPr id="18" name="Subtitle 2">
              <a:extLst>
                <a:ext uri="{FF2B5EF4-FFF2-40B4-BE49-F238E27FC236}">
                  <a16:creationId xmlns:a16="http://schemas.microsoft.com/office/drawing/2014/main" id="{1B9AF0C6-F216-99B7-C7A5-A071FAE7AE7A}"/>
                </a:ext>
              </a:extLst>
            </p:cNvPr>
            <p:cNvSpPr txBox="1">
              <a:spLocks/>
            </p:cNvSpPr>
            <p:nvPr/>
          </p:nvSpPr>
          <p:spPr>
            <a:xfrm>
              <a:off x="3605553" y="4342667"/>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Google Teachable Machine</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2758151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138D8-5B37-09E1-B2CC-6834938FC5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3187AE-3D35-2CF8-3DE9-029063872A95}"/>
              </a:ext>
            </a:extLst>
          </p:cNvPr>
          <p:cNvSpPr>
            <a:spLocks noGrp="1"/>
          </p:cNvSpPr>
          <p:nvPr>
            <p:ph type="title"/>
          </p:nvPr>
        </p:nvSpPr>
        <p:spPr>
          <a:xfrm>
            <a:off x="353284" y="273844"/>
            <a:ext cx="7886700" cy="994172"/>
          </a:xfrm>
        </p:spPr>
        <p:txBody>
          <a:bodyPr>
            <a:normAutofit/>
          </a:bodyPr>
          <a:lstStyle/>
          <a:p>
            <a:r>
              <a:rPr lang="en-GB" sz="2500"/>
              <a:t>What would you do?</a:t>
            </a:r>
          </a:p>
        </p:txBody>
      </p:sp>
      <p:pic>
        <p:nvPicPr>
          <p:cNvPr id="3074" name="Picture 2" descr="Kontroller,gaming,ps4,playstation,play - free image from needpix.com">
            <a:extLst>
              <a:ext uri="{FF2B5EF4-FFF2-40B4-BE49-F238E27FC236}">
                <a16:creationId xmlns:a16="http://schemas.microsoft.com/office/drawing/2014/main" id="{D494AFD9-0E14-92FA-DAC9-838123123F4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3622" y="1268016"/>
            <a:ext cx="5867976" cy="3663245"/>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58A82CD6-4EB7-63EF-ED70-A2F6B746C79C}"/>
              </a:ext>
            </a:extLst>
          </p:cNvPr>
          <p:cNvSpPr/>
          <p:nvPr/>
        </p:nvSpPr>
        <p:spPr>
          <a:xfrm>
            <a:off x="5024176" y="2471895"/>
            <a:ext cx="411982" cy="462224"/>
          </a:xfrm>
          <a:prstGeom prst="ellipse">
            <a:avLst/>
          </a:prstGeom>
          <a:solidFill>
            <a:srgbClr val="00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Subtitle 2">
            <a:extLst>
              <a:ext uri="{FF2B5EF4-FFF2-40B4-BE49-F238E27FC236}">
                <a16:creationId xmlns:a16="http://schemas.microsoft.com/office/drawing/2014/main" id="{6873DC09-3A1F-EBBC-5BE1-FCCD4101FD3A}"/>
              </a:ext>
            </a:extLst>
          </p:cNvPr>
          <p:cNvSpPr txBox="1">
            <a:spLocks/>
          </p:cNvSpPr>
          <p:nvPr/>
        </p:nvSpPr>
        <p:spPr>
          <a:xfrm>
            <a:off x="4552267" y="4931261"/>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Image credit </a:t>
            </a:r>
            <a:r>
              <a:rPr lang="en-GB" sz="600" err="1">
                <a:solidFill>
                  <a:schemeClr val="tx1"/>
                </a:solidFill>
                <a:latin typeface="MetaBook-Roman" panose="020B0502040000020004" pitchFamily="34" charset="0"/>
                <a:ea typeface="Verdana" pitchFamily="34" charset="0"/>
                <a:cs typeface="Verdana" pitchFamily="34" charset="0"/>
              </a:rPr>
              <a:t>Ricinator</a:t>
            </a:r>
            <a:r>
              <a:rPr lang="en-GB" sz="600">
                <a:solidFill>
                  <a:schemeClr val="tx1"/>
                </a:solidFill>
                <a:latin typeface="MetaBook-Roman" panose="020B0502040000020004" pitchFamily="34" charset="0"/>
                <a:ea typeface="Verdana" pitchFamily="34" charset="0"/>
                <a:cs typeface="Verdana" pitchFamily="34" charset="0"/>
              </a:rPr>
              <a:t> </a:t>
            </a:r>
            <a:r>
              <a:rPr lang="en-GB" sz="600">
                <a:solidFill>
                  <a:schemeClr val="tx1"/>
                </a:solidFill>
                <a:latin typeface="MetaBook-Roman" panose="020B0502040000020004" pitchFamily="34" charset="0"/>
                <a:ea typeface="Verdana" pitchFamily="34" charset="0"/>
              </a:rPr>
              <a:t>via Pixabay</a:t>
            </a:r>
          </a:p>
        </p:txBody>
      </p:sp>
    </p:spTree>
    <p:extLst>
      <p:ext uri="{BB962C8B-B14F-4D97-AF65-F5344CB8AC3E}">
        <p14:creationId xmlns:p14="http://schemas.microsoft.com/office/powerpoint/2010/main" val="277617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7CDB2-694E-463F-5828-F5CDD36055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DFFCCC-A79D-5F4E-1960-78C94EEE72A6}"/>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7" name="Content Placeholder 6">
            <a:extLst>
              <a:ext uri="{FF2B5EF4-FFF2-40B4-BE49-F238E27FC236}">
                <a16:creationId xmlns:a16="http://schemas.microsoft.com/office/drawing/2014/main" id="{2017E0DC-C965-647D-8605-FC9184D59FFD}"/>
              </a:ext>
            </a:extLst>
          </p:cNvPr>
          <p:cNvSpPr>
            <a:spLocks noGrp="1"/>
          </p:cNvSpPr>
          <p:nvPr>
            <p:ph idx="1"/>
          </p:nvPr>
        </p:nvSpPr>
        <p:spPr>
          <a:xfrm>
            <a:off x="694693" y="1268016"/>
            <a:ext cx="3601941" cy="2438163"/>
          </a:xfrm>
        </p:spPr>
        <p:txBody>
          <a:bodyPr>
            <a:normAutofit/>
          </a:bodyPr>
          <a:lstStyle/>
          <a:p>
            <a:pPr marL="0" indent="0">
              <a:buNone/>
            </a:pPr>
            <a:r>
              <a:rPr lang="en-GB" sz="1800" b="1" u="sng" dirty="0"/>
              <a:t>Important: </a:t>
            </a:r>
          </a:p>
          <a:p>
            <a:pPr marL="0" indent="0">
              <a:buNone/>
            </a:pPr>
            <a:r>
              <a:rPr lang="en-GB" sz="1800" dirty="0"/>
              <a:t>Turn off your webcam in Teachable Machine.</a:t>
            </a:r>
          </a:p>
        </p:txBody>
      </p:sp>
      <p:grpSp>
        <p:nvGrpSpPr>
          <p:cNvPr id="12" name="Group 11" descr="A screenshot of the teachable machine interface. The input switch is set to off, and is in a red circle.">
            <a:extLst>
              <a:ext uri="{FF2B5EF4-FFF2-40B4-BE49-F238E27FC236}">
                <a16:creationId xmlns:a16="http://schemas.microsoft.com/office/drawing/2014/main" id="{CDAF4C65-7A2E-3637-CE32-B73DC49E1377}"/>
              </a:ext>
            </a:extLst>
          </p:cNvPr>
          <p:cNvGrpSpPr/>
          <p:nvPr/>
        </p:nvGrpSpPr>
        <p:grpSpPr>
          <a:xfrm>
            <a:off x="3846543" y="1095710"/>
            <a:ext cx="2727993" cy="3773946"/>
            <a:chOff x="3873975" y="1095710"/>
            <a:chExt cx="2727993" cy="3773946"/>
          </a:xfrm>
        </p:grpSpPr>
        <p:grpSp>
          <p:nvGrpSpPr>
            <p:cNvPr id="8" name="Group 7">
              <a:extLst>
                <a:ext uri="{FF2B5EF4-FFF2-40B4-BE49-F238E27FC236}">
                  <a16:creationId xmlns:a16="http://schemas.microsoft.com/office/drawing/2014/main" id="{402A3CEA-3C9D-7E84-9A1F-43DDA19EAFB2}"/>
                </a:ext>
              </a:extLst>
            </p:cNvPr>
            <p:cNvGrpSpPr/>
            <p:nvPr/>
          </p:nvGrpSpPr>
          <p:grpSpPr>
            <a:xfrm>
              <a:off x="3873975" y="1095710"/>
              <a:ext cx="2727993" cy="3500437"/>
              <a:chOff x="952500" y="0"/>
              <a:chExt cx="1110296" cy="1424681"/>
            </a:xfrm>
          </p:grpSpPr>
          <p:pic>
            <p:nvPicPr>
              <p:cNvPr id="9" name="Picture 8" descr="A screenshot of a computer&#10;&#10;AI-generated content may be incorrect.">
                <a:extLst>
                  <a:ext uri="{FF2B5EF4-FFF2-40B4-BE49-F238E27FC236}">
                    <a16:creationId xmlns:a16="http://schemas.microsoft.com/office/drawing/2014/main" id="{DDAA328E-7C04-7D5F-E697-A396EEC641ED}"/>
                  </a:ext>
                </a:extLst>
              </p:cNvPr>
              <p:cNvPicPr>
                <a:picLocks noChangeAspect="1"/>
              </p:cNvPicPr>
              <p:nvPr/>
            </p:nvPicPr>
            <p:blipFill>
              <a:blip r:embed="rId3" cstate="print">
                <a:extLst>
                  <a:ext uri="{28A0092B-C50C-407E-A947-70E740481C1C}">
                    <a14:useLocalDpi xmlns:a14="http://schemas.microsoft.com/office/drawing/2010/main" val="0"/>
                  </a:ext>
                </a:extLst>
              </a:blip>
              <a:srcRect l="41528" r="10064" b="32927"/>
              <a:stretch>
                <a:fillRect/>
              </a:stretch>
            </p:blipFill>
            <p:spPr>
              <a:xfrm>
                <a:off x="952500" y="0"/>
                <a:ext cx="1110296" cy="1424681"/>
              </a:xfrm>
              <a:prstGeom prst="rect">
                <a:avLst/>
              </a:prstGeom>
            </p:spPr>
          </p:pic>
          <p:sp>
            <p:nvSpPr>
              <p:cNvPr id="10" name="Oval 9">
                <a:extLst>
                  <a:ext uri="{FF2B5EF4-FFF2-40B4-BE49-F238E27FC236}">
                    <a16:creationId xmlns:a16="http://schemas.microsoft.com/office/drawing/2014/main" id="{2EB43B23-790A-16C7-DA31-A55308F96A62}"/>
                  </a:ext>
                </a:extLst>
              </p:cNvPr>
              <p:cNvSpPr/>
              <p:nvPr/>
            </p:nvSpPr>
            <p:spPr>
              <a:xfrm>
                <a:off x="952500" y="289560"/>
                <a:ext cx="586740" cy="20574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1" name="Subtitle 2">
              <a:extLst>
                <a:ext uri="{FF2B5EF4-FFF2-40B4-BE49-F238E27FC236}">
                  <a16:creationId xmlns:a16="http://schemas.microsoft.com/office/drawing/2014/main" id="{A0BDEF53-3E82-8264-23B8-ACD5328154E2}"/>
                </a:ext>
              </a:extLst>
            </p:cNvPr>
            <p:cNvSpPr txBox="1">
              <a:spLocks/>
            </p:cNvSpPr>
            <p:nvPr/>
          </p:nvSpPr>
          <p:spPr>
            <a:xfrm>
              <a:off x="4214017" y="4610624"/>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Google Teachable Machine</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2357354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7669F-209D-018A-55BF-6A325BB0E7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32FA4D-F843-D516-25CE-49BE2048FD37}"/>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5" name="Content Placeholder 2">
            <a:extLst>
              <a:ext uri="{FF2B5EF4-FFF2-40B4-BE49-F238E27FC236}">
                <a16:creationId xmlns:a16="http://schemas.microsoft.com/office/drawing/2014/main" id="{86AC3B80-6300-00FF-C813-3D3F90027A2B}"/>
              </a:ext>
            </a:extLst>
          </p:cNvPr>
          <p:cNvSpPr>
            <a:spLocks noGrp="1"/>
          </p:cNvSpPr>
          <p:nvPr>
            <p:ph idx="1"/>
          </p:nvPr>
        </p:nvSpPr>
        <p:spPr>
          <a:xfrm>
            <a:off x="353284" y="1170879"/>
            <a:ext cx="6576686" cy="3698777"/>
          </a:xfrm>
        </p:spPr>
        <p:txBody>
          <a:bodyPr vert="horz" lIns="91440" tIns="45720" rIns="91440" bIns="45720" rtlCol="0" anchor="t">
            <a:normAutofit/>
          </a:bodyPr>
          <a:lstStyle/>
          <a:p>
            <a:r>
              <a:rPr lang="en-GB" sz="1500" dirty="0"/>
              <a:t>Go to the Dancing with AI Scratch website: </a:t>
            </a:r>
            <a:r>
              <a:rPr lang="en-GB" sz="1500" dirty="0">
                <a:hlinkClick r:id="rId3"/>
              </a:rPr>
              <a:t>https://tinyurl.com/AiRisnakegame</a:t>
            </a:r>
            <a:endParaRPr lang="en-GB" sz="1500" dirty="0"/>
          </a:p>
          <a:p>
            <a:r>
              <a:rPr lang="en-GB" sz="1500" dirty="0"/>
              <a:t>Load the file that you downloaded earlier </a:t>
            </a:r>
          </a:p>
          <a:p>
            <a:pPr marL="0" indent="0">
              <a:buNone/>
            </a:pPr>
            <a:r>
              <a:rPr lang="en-GB" sz="1500" dirty="0"/>
              <a:t>(</a:t>
            </a:r>
            <a:r>
              <a:rPr lang="en-GB" sz="1500" i="1" dirty="0"/>
              <a:t>Ri Snake Game – Inclusive Tech.sb3</a:t>
            </a:r>
            <a:r>
              <a:rPr lang="en-GB" sz="1500" dirty="0"/>
              <a:t>)</a:t>
            </a:r>
          </a:p>
        </p:txBody>
      </p:sp>
      <p:pic>
        <p:nvPicPr>
          <p:cNvPr id="4" name="Picture 3" descr="A screenshot of the Dancing with AI Scratch interface. The 'File' and 'Load from your computer' buttons are in red circles.">
            <a:extLst>
              <a:ext uri="{FF2B5EF4-FFF2-40B4-BE49-F238E27FC236}">
                <a16:creationId xmlns:a16="http://schemas.microsoft.com/office/drawing/2014/main" id="{8D59B3EC-451F-091D-41F8-9BF33E3F8B1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r="13085" b="33586"/>
          <a:stretch>
            <a:fillRect/>
          </a:stretch>
        </p:blipFill>
        <p:spPr bwMode="auto">
          <a:xfrm>
            <a:off x="353284" y="2315718"/>
            <a:ext cx="6576687" cy="2347536"/>
          </a:xfrm>
          <a:prstGeom prst="rect">
            <a:avLst/>
          </a:prstGeom>
          <a:ln>
            <a:noFill/>
          </a:ln>
          <a:extLst>
            <a:ext uri="{53640926-AAD7-44D8-BBD7-CCE9431645EC}">
              <a14:shadowObscured xmlns:a14="http://schemas.microsoft.com/office/drawing/2010/main"/>
            </a:ext>
          </a:extLst>
        </p:spPr>
      </p:pic>
      <p:sp>
        <p:nvSpPr>
          <p:cNvPr id="6" name="Subtitle 2">
            <a:extLst>
              <a:ext uri="{FF2B5EF4-FFF2-40B4-BE49-F238E27FC236}">
                <a16:creationId xmlns:a16="http://schemas.microsoft.com/office/drawing/2014/main" id="{7580D2B5-3143-988A-13F4-C3DFDA2EB839}"/>
              </a:ext>
            </a:extLst>
          </p:cNvPr>
          <p:cNvSpPr txBox="1">
            <a:spLocks/>
          </p:cNvSpPr>
          <p:nvPr/>
        </p:nvSpPr>
        <p:spPr>
          <a:xfrm>
            <a:off x="4542019" y="4636939"/>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Dancing with AI</a:t>
            </a:r>
            <a:endParaRPr lang="en-GB" sz="600" dirty="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3830308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35180-B949-BD43-408A-78707E4CD0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699BA9-7E72-933C-F338-36B92B76D027}"/>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grpSp>
        <p:nvGrpSpPr>
          <p:cNvPr id="6" name="Group 5">
            <a:extLst>
              <a:ext uri="{FF2B5EF4-FFF2-40B4-BE49-F238E27FC236}">
                <a16:creationId xmlns:a16="http://schemas.microsoft.com/office/drawing/2014/main" id="{CC8127A5-F7D4-976C-234C-C766B4AD2D23}"/>
              </a:ext>
            </a:extLst>
          </p:cNvPr>
          <p:cNvGrpSpPr/>
          <p:nvPr/>
        </p:nvGrpSpPr>
        <p:grpSpPr>
          <a:xfrm>
            <a:off x="201795" y="1049979"/>
            <a:ext cx="1959982" cy="3945258"/>
            <a:chOff x="0" y="154344"/>
            <a:chExt cx="950159" cy="1912581"/>
          </a:xfrm>
        </p:grpSpPr>
        <p:pic>
          <p:nvPicPr>
            <p:cNvPr id="7" name="Picture 6">
              <a:extLst>
                <a:ext uri="{FF2B5EF4-FFF2-40B4-BE49-F238E27FC236}">
                  <a16:creationId xmlns:a16="http://schemas.microsoft.com/office/drawing/2014/main" id="{AD8240F0-3B5B-7521-2605-0B3749E1C2EB}"/>
                </a:ext>
              </a:extLst>
            </p:cNvPr>
            <p:cNvPicPr>
              <a:picLocks noChangeAspect="1"/>
            </p:cNvPicPr>
            <p:nvPr/>
          </p:nvPicPr>
          <p:blipFill>
            <a:blip r:embed="rId3" cstate="print">
              <a:extLst>
                <a:ext uri="{28A0092B-C50C-407E-A947-70E740481C1C}">
                  <a14:useLocalDpi xmlns:a14="http://schemas.microsoft.com/office/drawing/2010/main" val="0"/>
                </a:ext>
              </a:extLst>
            </a:blip>
            <a:srcRect t="7577" r="72873"/>
            <a:stretch>
              <a:fillRect/>
            </a:stretch>
          </p:blipFill>
          <p:spPr bwMode="auto">
            <a:xfrm>
              <a:off x="95250" y="154344"/>
              <a:ext cx="854909" cy="1882737"/>
            </a:xfrm>
            <a:prstGeom prst="rect">
              <a:avLst/>
            </a:prstGeom>
            <a:noFill/>
            <a:ln>
              <a:noFill/>
            </a:ln>
          </p:spPr>
        </p:pic>
        <p:sp>
          <p:nvSpPr>
            <p:cNvPr id="8" name="Oval 7">
              <a:extLst>
                <a:ext uri="{FF2B5EF4-FFF2-40B4-BE49-F238E27FC236}">
                  <a16:creationId xmlns:a16="http://schemas.microsoft.com/office/drawing/2014/main" id="{121F2C6F-75A3-807F-747C-F934CF598818}"/>
                </a:ext>
              </a:extLst>
            </p:cNvPr>
            <p:cNvSpPr/>
            <p:nvPr/>
          </p:nvSpPr>
          <p:spPr>
            <a:xfrm>
              <a:off x="0" y="1781175"/>
              <a:ext cx="381000" cy="28575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3" name="Group 12">
            <a:extLst>
              <a:ext uri="{FF2B5EF4-FFF2-40B4-BE49-F238E27FC236}">
                <a16:creationId xmlns:a16="http://schemas.microsoft.com/office/drawing/2014/main" id="{A2C3DA5C-E576-1FC8-F784-454B5FA54AAA}"/>
              </a:ext>
            </a:extLst>
          </p:cNvPr>
          <p:cNvGrpSpPr/>
          <p:nvPr/>
        </p:nvGrpSpPr>
        <p:grpSpPr>
          <a:xfrm>
            <a:off x="2313266" y="2006495"/>
            <a:ext cx="4668957" cy="2028122"/>
            <a:chOff x="2313266" y="2006495"/>
            <a:chExt cx="4668957" cy="2028122"/>
          </a:xfrm>
        </p:grpSpPr>
        <p:pic>
          <p:nvPicPr>
            <p:cNvPr id="4" name="Picture 3" descr="Group 2, Grouped object">
              <a:extLst>
                <a:ext uri="{FF2B5EF4-FFF2-40B4-BE49-F238E27FC236}">
                  <a16:creationId xmlns:a16="http://schemas.microsoft.com/office/drawing/2014/main" id="{CE6782AE-58F4-1583-BDE7-5760E6918992}"/>
                </a:ext>
              </a:extLst>
            </p:cNvPr>
            <p:cNvPicPr>
              <a:picLocks noChangeAspect="1"/>
            </p:cNvPicPr>
            <p:nvPr/>
          </p:nvPicPr>
          <p:blipFill rotWithShape="1">
            <a:blip r:embed="rId4">
              <a:extLst>
                <a:ext uri="{28A0092B-C50C-407E-A947-70E740481C1C}">
                  <a14:useLocalDpi xmlns:a14="http://schemas.microsoft.com/office/drawing/2010/main" val="0"/>
                </a:ext>
              </a:extLst>
            </a:blip>
            <a:srcRect r="25495"/>
            <a:stretch>
              <a:fillRect/>
            </a:stretch>
          </p:blipFill>
          <p:spPr bwMode="auto">
            <a:xfrm>
              <a:off x="2313266" y="2006495"/>
              <a:ext cx="4668957" cy="1898606"/>
            </a:xfrm>
            <a:prstGeom prst="rect">
              <a:avLst/>
            </a:prstGeom>
            <a:noFill/>
            <a:ln>
              <a:noFill/>
            </a:ln>
            <a:extLst>
              <a:ext uri="{53640926-AAD7-44D8-BBD7-CCE9431645EC}">
                <a14:shadowObscured xmlns:a14="http://schemas.microsoft.com/office/drawing/2010/main"/>
              </a:ext>
            </a:extLst>
          </p:spPr>
        </p:pic>
        <p:sp>
          <p:nvSpPr>
            <p:cNvPr id="12" name="Subtitle 2">
              <a:extLst>
                <a:ext uri="{FF2B5EF4-FFF2-40B4-BE49-F238E27FC236}">
                  <a16:creationId xmlns:a16="http://schemas.microsoft.com/office/drawing/2014/main" id="{838531D3-DDA6-4773-F3A3-A63A7025F42A}"/>
                </a:ext>
              </a:extLst>
            </p:cNvPr>
            <p:cNvSpPr txBox="1">
              <a:spLocks/>
            </p:cNvSpPr>
            <p:nvPr/>
          </p:nvSpPr>
          <p:spPr>
            <a:xfrm>
              <a:off x="4572000" y="3775585"/>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Dancing with AI</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1362034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80FC9-99A8-AAE5-D7D0-AA364D3081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E537E8-AE38-6D45-8400-3D1B9DAD17EA}"/>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grpSp>
        <p:nvGrpSpPr>
          <p:cNvPr id="12" name="Group 11">
            <a:extLst>
              <a:ext uri="{FF2B5EF4-FFF2-40B4-BE49-F238E27FC236}">
                <a16:creationId xmlns:a16="http://schemas.microsoft.com/office/drawing/2014/main" id="{165A9C85-A056-DAB2-2B8E-FF6695E4A16D}"/>
              </a:ext>
            </a:extLst>
          </p:cNvPr>
          <p:cNvGrpSpPr/>
          <p:nvPr/>
        </p:nvGrpSpPr>
        <p:grpSpPr>
          <a:xfrm>
            <a:off x="6379640" y="551064"/>
            <a:ext cx="2764360" cy="2288171"/>
            <a:chOff x="6379640" y="1339640"/>
            <a:chExt cx="2764360" cy="2288171"/>
          </a:xfrm>
        </p:grpSpPr>
        <p:pic>
          <p:nvPicPr>
            <p:cNvPr id="3" name="Picture 2" descr="A screenshot of the Dancing with AI Scratch interface. The 'File' and 'Load from your computer' buttons are in red circles.">
              <a:extLst>
                <a:ext uri="{FF2B5EF4-FFF2-40B4-BE49-F238E27FC236}">
                  <a16:creationId xmlns:a16="http://schemas.microsoft.com/office/drawing/2014/main" id="{91FB4E08-A704-1364-5B03-7B98609087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829" t="9765" r="140" b="22456"/>
            <a:stretch>
              <a:fillRect/>
            </a:stretch>
          </p:blipFill>
          <p:spPr bwMode="auto">
            <a:xfrm>
              <a:off x="6379640" y="1385513"/>
              <a:ext cx="2764360" cy="2242298"/>
            </a:xfrm>
            <a:prstGeom prst="rect">
              <a:avLst/>
            </a:prstGeom>
            <a:ln>
              <a:noFill/>
            </a:ln>
            <a:extLst>
              <a:ext uri="{53640926-AAD7-44D8-BBD7-CCE9431645EC}">
                <a14:shadowObscured xmlns:a14="http://schemas.microsoft.com/office/drawing/2010/main"/>
              </a:ext>
            </a:extLst>
          </p:spPr>
        </p:pic>
        <p:sp>
          <p:nvSpPr>
            <p:cNvPr id="5" name="Oval 4">
              <a:extLst>
                <a:ext uri="{FF2B5EF4-FFF2-40B4-BE49-F238E27FC236}">
                  <a16:creationId xmlns:a16="http://schemas.microsoft.com/office/drawing/2014/main" id="{E25242A6-04B1-F01C-08C9-C065DFB9753F}"/>
                </a:ext>
              </a:extLst>
            </p:cNvPr>
            <p:cNvSpPr/>
            <p:nvPr/>
          </p:nvSpPr>
          <p:spPr>
            <a:xfrm>
              <a:off x="6379640" y="1339640"/>
              <a:ext cx="292964" cy="315424"/>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Content Placeholder 6">
            <a:extLst>
              <a:ext uri="{FF2B5EF4-FFF2-40B4-BE49-F238E27FC236}">
                <a16:creationId xmlns:a16="http://schemas.microsoft.com/office/drawing/2014/main" id="{9BEB8B26-1CEE-11AB-8D2B-065B6125A91F}"/>
              </a:ext>
            </a:extLst>
          </p:cNvPr>
          <p:cNvSpPr>
            <a:spLocks noGrp="1"/>
          </p:cNvSpPr>
          <p:nvPr>
            <p:ph idx="1"/>
          </p:nvPr>
        </p:nvSpPr>
        <p:spPr>
          <a:xfrm>
            <a:off x="7026530" y="2921531"/>
            <a:ext cx="2117470" cy="1147396"/>
          </a:xfrm>
        </p:spPr>
        <p:txBody>
          <a:bodyPr>
            <a:normAutofit/>
          </a:bodyPr>
          <a:lstStyle/>
          <a:p>
            <a:pPr marL="0" indent="0">
              <a:buNone/>
            </a:pPr>
            <a:r>
              <a:rPr lang="en-GB" sz="1500" b="1" u="sng" dirty="0"/>
              <a:t>Important: </a:t>
            </a:r>
          </a:p>
          <a:p>
            <a:pPr marL="0" indent="0">
              <a:buNone/>
            </a:pPr>
            <a:r>
              <a:rPr lang="en-GB" sz="1500" dirty="0"/>
              <a:t>Click the green flag after pasting your link.</a:t>
            </a:r>
          </a:p>
        </p:txBody>
      </p:sp>
      <p:grpSp>
        <p:nvGrpSpPr>
          <p:cNvPr id="19" name="Group 18">
            <a:extLst>
              <a:ext uri="{FF2B5EF4-FFF2-40B4-BE49-F238E27FC236}">
                <a16:creationId xmlns:a16="http://schemas.microsoft.com/office/drawing/2014/main" id="{71BD53AC-48E3-A9B9-631C-33FD6CE43350}"/>
              </a:ext>
            </a:extLst>
          </p:cNvPr>
          <p:cNvGrpSpPr/>
          <p:nvPr/>
        </p:nvGrpSpPr>
        <p:grpSpPr>
          <a:xfrm>
            <a:off x="353284" y="1221503"/>
            <a:ext cx="5534992" cy="3615416"/>
            <a:chOff x="353284" y="1221503"/>
            <a:chExt cx="5534992" cy="3615416"/>
          </a:xfrm>
        </p:grpSpPr>
        <p:grpSp>
          <p:nvGrpSpPr>
            <p:cNvPr id="9" name="Group 8">
              <a:extLst>
                <a:ext uri="{FF2B5EF4-FFF2-40B4-BE49-F238E27FC236}">
                  <a16:creationId xmlns:a16="http://schemas.microsoft.com/office/drawing/2014/main" id="{C49A7F17-3D06-2166-5FB3-8B10811424F7}"/>
                </a:ext>
              </a:extLst>
            </p:cNvPr>
            <p:cNvGrpSpPr/>
            <p:nvPr/>
          </p:nvGrpSpPr>
          <p:grpSpPr>
            <a:xfrm>
              <a:off x="353284" y="1221503"/>
              <a:ext cx="5534992" cy="3400056"/>
              <a:chOff x="0" y="0"/>
              <a:chExt cx="4799517" cy="2995333"/>
            </a:xfrm>
          </p:grpSpPr>
          <p:pic>
            <p:nvPicPr>
              <p:cNvPr id="10" name="Picture 9" descr="A screenshot of a computer screen&#10;&#10;AI-generated content may be incorrect.">
                <a:extLst>
                  <a:ext uri="{FF2B5EF4-FFF2-40B4-BE49-F238E27FC236}">
                    <a16:creationId xmlns:a16="http://schemas.microsoft.com/office/drawing/2014/main" id="{FEC78A12-55AC-6A15-000B-679EB3DFE7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79562" y="0"/>
                <a:ext cx="4719955" cy="2913380"/>
              </a:xfrm>
              <a:prstGeom prst="rect">
                <a:avLst/>
              </a:prstGeom>
              <a:ln>
                <a:noFill/>
              </a:ln>
              <a:extLst>
                <a:ext uri="{53640926-AAD7-44D8-BBD7-CCE9431645EC}">
                  <a14:shadowObscured xmlns:a14="http://schemas.microsoft.com/office/drawing/2010/main"/>
                </a:ext>
              </a:extLst>
            </p:spPr>
          </p:pic>
          <p:sp>
            <p:nvSpPr>
              <p:cNvPr id="11" name="Oval 10">
                <a:extLst>
                  <a:ext uri="{FF2B5EF4-FFF2-40B4-BE49-F238E27FC236}">
                    <a16:creationId xmlns:a16="http://schemas.microsoft.com/office/drawing/2014/main" id="{A28E66E6-83C0-C6F3-5D59-612CC096D878}"/>
                  </a:ext>
                </a:extLst>
              </p:cNvPr>
              <p:cNvSpPr/>
              <p:nvPr/>
            </p:nvSpPr>
            <p:spPr>
              <a:xfrm>
                <a:off x="0" y="2591921"/>
                <a:ext cx="457088" cy="40341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8" name="Subtitle 2">
              <a:extLst>
                <a:ext uri="{FF2B5EF4-FFF2-40B4-BE49-F238E27FC236}">
                  <a16:creationId xmlns:a16="http://schemas.microsoft.com/office/drawing/2014/main" id="{3CBDC82F-3063-6FE4-00D9-8BF513031C65}"/>
                </a:ext>
              </a:extLst>
            </p:cNvPr>
            <p:cNvSpPr txBox="1">
              <a:spLocks/>
            </p:cNvSpPr>
            <p:nvPr/>
          </p:nvSpPr>
          <p:spPr>
            <a:xfrm>
              <a:off x="3500325" y="4577887"/>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Dancing with AI</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109146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607AB-6F2A-71F2-1693-038A53DDC0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B299E0-921B-BCD7-385F-49F44D87BCE5}"/>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grpSp>
        <p:nvGrpSpPr>
          <p:cNvPr id="6" name="Group 5">
            <a:extLst>
              <a:ext uri="{FF2B5EF4-FFF2-40B4-BE49-F238E27FC236}">
                <a16:creationId xmlns:a16="http://schemas.microsoft.com/office/drawing/2014/main" id="{CF4BA254-DA6F-48DB-91EA-20D35DFCE70C}"/>
              </a:ext>
            </a:extLst>
          </p:cNvPr>
          <p:cNvGrpSpPr/>
          <p:nvPr/>
        </p:nvGrpSpPr>
        <p:grpSpPr>
          <a:xfrm>
            <a:off x="417292" y="1039472"/>
            <a:ext cx="6336792" cy="4089216"/>
            <a:chOff x="417292" y="1039472"/>
            <a:chExt cx="6336792" cy="4089216"/>
          </a:xfrm>
        </p:grpSpPr>
        <p:pic>
          <p:nvPicPr>
            <p:cNvPr id="4" name="Picture 3" descr="A screenshot of a computer&#10;&#10;AI-generated content may be incorrect.">
              <a:extLst>
                <a:ext uri="{FF2B5EF4-FFF2-40B4-BE49-F238E27FC236}">
                  <a16:creationId xmlns:a16="http://schemas.microsoft.com/office/drawing/2014/main" id="{A1BAB735-60DB-C203-4B98-D339DD080E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28"/>
            <a:stretch>
              <a:fillRect/>
            </a:stretch>
          </p:blipFill>
          <p:spPr bwMode="auto">
            <a:xfrm>
              <a:off x="417292" y="1039472"/>
              <a:ext cx="6336792" cy="3766959"/>
            </a:xfrm>
            <a:prstGeom prst="rect">
              <a:avLst/>
            </a:prstGeom>
            <a:ln>
              <a:noFill/>
            </a:ln>
            <a:extLst>
              <a:ext uri="{53640926-AAD7-44D8-BBD7-CCE9431645EC}">
                <a14:shadowObscured xmlns:a14="http://schemas.microsoft.com/office/drawing/2010/main"/>
              </a:ext>
            </a:extLst>
          </p:spPr>
        </p:pic>
        <p:sp>
          <p:nvSpPr>
            <p:cNvPr id="5" name="Subtitle 2">
              <a:extLst>
                <a:ext uri="{FF2B5EF4-FFF2-40B4-BE49-F238E27FC236}">
                  <a16:creationId xmlns:a16="http://schemas.microsoft.com/office/drawing/2014/main" id="{A9DE2F28-ECC6-4DBE-0213-35BC7C058B99}"/>
                </a:ext>
              </a:extLst>
            </p:cNvPr>
            <p:cNvSpPr txBox="1">
              <a:spLocks/>
            </p:cNvSpPr>
            <p:nvPr/>
          </p:nvSpPr>
          <p:spPr>
            <a:xfrm>
              <a:off x="4296634" y="4869656"/>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Dancing with AI</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96001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E9746-7161-2F5A-2980-63D8015999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8F3BDD-C631-38FF-30B1-A316CAE9A51C}"/>
              </a:ext>
            </a:extLst>
          </p:cNvPr>
          <p:cNvSpPr>
            <a:spLocks noGrp="1"/>
          </p:cNvSpPr>
          <p:nvPr>
            <p:ph type="title"/>
          </p:nvPr>
        </p:nvSpPr>
        <p:spPr>
          <a:xfrm>
            <a:off x="353284" y="273844"/>
            <a:ext cx="7886700" cy="994172"/>
          </a:xfrm>
        </p:spPr>
        <p:txBody>
          <a:bodyPr>
            <a:normAutofit/>
          </a:bodyPr>
          <a:lstStyle/>
          <a:p>
            <a:r>
              <a:rPr lang="en-GB" sz="2500" dirty="0"/>
              <a:t>Using our own movements</a:t>
            </a:r>
          </a:p>
        </p:txBody>
      </p:sp>
      <p:sp>
        <p:nvSpPr>
          <p:cNvPr id="5" name="Content Placeholder 2">
            <a:extLst>
              <a:ext uri="{FF2B5EF4-FFF2-40B4-BE49-F238E27FC236}">
                <a16:creationId xmlns:a16="http://schemas.microsoft.com/office/drawing/2014/main" id="{948FA2A4-0ABD-E270-6204-9D03ED2A67D2}"/>
              </a:ext>
            </a:extLst>
          </p:cNvPr>
          <p:cNvSpPr>
            <a:spLocks noGrp="1"/>
          </p:cNvSpPr>
          <p:nvPr>
            <p:ph idx="1"/>
          </p:nvPr>
        </p:nvSpPr>
        <p:spPr>
          <a:xfrm>
            <a:off x="516384" y="1460040"/>
            <a:ext cx="4674941" cy="3388328"/>
          </a:xfrm>
        </p:spPr>
        <p:txBody>
          <a:bodyPr vert="horz" lIns="91440" tIns="45720" rIns="91440" bIns="45720" rtlCol="0" anchor="t">
            <a:normAutofit/>
          </a:bodyPr>
          <a:lstStyle/>
          <a:p>
            <a:r>
              <a:rPr lang="en-GB" sz="1500" dirty="0"/>
              <a:t>How did that go, did the controls work well?</a:t>
            </a:r>
          </a:p>
          <a:p>
            <a:endParaRPr lang="en-GB" sz="1500" dirty="0"/>
          </a:p>
          <a:p>
            <a:r>
              <a:rPr lang="en-GB" sz="1500" dirty="0"/>
              <a:t>What could you do to improve the game controls to make them even more inclusive?</a:t>
            </a:r>
          </a:p>
          <a:p>
            <a:endParaRPr lang="en-GB" sz="1500" dirty="0"/>
          </a:p>
          <a:p>
            <a:r>
              <a:rPr lang="en-GB" sz="1500" dirty="0"/>
              <a:t>What else could you make more inclusive by using this type of control?</a:t>
            </a:r>
          </a:p>
          <a:p>
            <a:endParaRPr lang="en-GB" sz="1500" dirty="0"/>
          </a:p>
          <a:p>
            <a:pPr marL="0" indent="0">
              <a:buNone/>
            </a:pPr>
            <a:r>
              <a:rPr lang="en-GB" sz="1500" dirty="0"/>
              <a:t>Next step: usability testing!</a:t>
            </a:r>
          </a:p>
        </p:txBody>
      </p:sp>
      <p:grpSp>
        <p:nvGrpSpPr>
          <p:cNvPr id="6" name="Group 5">
            <a:extLst>
              <a:ext uri="{FF2B5EF4-FFF2-40B4-BE49-F238E27FC236}">
                <a16:creationId xmlns:a16="http://schemas.microsoft.com/office/drawing/2014/main" id="{1D39F219-AE8C-0DC3-265C-C32CA450FE37}"/>
              </a:ext>
            </a:extLst>
          </p:cNvPr>
          <p:cNvGrpSpPr/>
          <p:nvPr/>
        </p:nvGrpSpPr>
        <p:grpSpPr>
          <a:xfrm>
            <a:off x="5363165" y="1111125"/>
            <a:ext cx="3427551" cy="3180282"/>
            <a:chOff x="5363165" y="1111125"/>
            <a:chExt cx="3427551" cy="3180282"/>
          </a:xfrm>
        </p:grpSpPr>
        <p:pic>
          <p:nvPicPr>
            <p:cNvPr id="3" name="Picture 2">
              <a:extLst>
                <a:ext uri="{FF2B5EF4-FFF2-40B4-BE49-F238E27FC236}">
                  <a16:creationId xmlns:a16="http://schemas.microsoft.com/office/drawing/2014/main" id="{1E6E2B04-2717-0469-5816-1259A2310E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3165" y="1111125"/>
              <a:ext cx="3427551" cy="2921250"/>
            </a:xfrm>
            <a:prstGeom prst="rect">
              <a:avLst/>
            </a:prstGeom>
          </p:spPr>
        </p:pic>
        <p:sp>
          <p:nvSpPr>
            <p:cNvPr id="4" name="Subtitle 2">
              <a:extLst>
                <a:ext uri="{FF2B5EF4-FFF2-40B4-BE49-F238E27FC236}">
                  <a16:creationId xmlns:a16="http://schemas.microsoft.com/office/drawing/2014/main" id="{CECE2200-6AB4-40CD-6743-FD345FA63ED0}"/>
                </a:ext>
              </a:extLst>
            </p:cNvPr>
            <p:cNvSpPr txBox="1">
              <a:spLocks/>
            </p:cNvSpPr>
            <p:nvPr/>
          </p:nvSpPr>
          <p:spPr>
            <a:xfrm>
              <a:off x="6402765" y="4032375"/>
              <a:ext cx="2387951" cy="259032"/>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The Royal Institution, Dancing with AI</a:t>
              </a:r>
              <a:endParaRPr lang="en-GB" sz="600" dirty="0">
                <a:solidFill>
                  <a:schemeClr val="tx1"/>
                </a:solidFill>
                <a:latin typeface="MetaBook-Roman" panose="020B0502040000020004" pitchFamily="34" charset="0"/>
                <a:ea typeface="Verdana" pitchFamily="34" charset="0"/>
              </a:endParaRPr>
            </a:p>
          </p:txBody>
        </p:sp>
      </p:grpSp>
    </p:spTree>
    <p:extLst>
      <p:ext uri="{BB962C8B-B14F-4D97-AF65-F5344CB8AC3E}">
        <p14:creationId xmlns:p14="http://schemas.microsoft.com/office/powerpoint/2010/main" val="3183485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8A3D7C-B1A3-D1C2-05BE-8FE357DBC4C3}"/>
              </a:ext>
            </a:extLst>
          </p:cNvPr>
          <p:cNvSpPr txBox="1"/>
          <p:nvPr/>
        </p:nvSpPr>
        <p:spPr>
          <a:xfrm>
            <a:off x="4900399" y="4520502"/>
            <a:ext cx="1451295" cy="369332"/>
          </a:xfrm>
          <a:prstGeom prst="rect">
            <a:avLst/>
          </a:prstGeom>
          <a:noFill/>
          <a:ln w="28575">
            <a:solidFill>
              <a:srgbClr val="FCD034"/>
            </a:solidFill>
          </a:ln>
        </p:spPr>
        <p:txBody>
          <a:bodyPr wrap="square" rtlCol="0">
            <a:spAutoFit/>
          </a:bodyPr>
          <a:lstStyle/>
          <a:p>
            <a:pPr algn="ctr"/>
            <a:r>
              <a:rPr lang="en-US"/>
              <a:t>Ask the Ri!</a:t>
            </a:r>
            <a:endParaRPr lang="en-GB"/>
          </a:p>
        </p:txBody>
      </p:sp>
      <p:sp>
        <p:nvSpPr>
          <p:cNvPr id="2" name="Title 3">
            <a:extLst>
              <a:ext uri="{FF2B5EF4-FFF2-40B4-BE49-F238E27FC236}">
                <a16:creationId xmlns:a16="http://schemas.microsoft.com/office/drawing/2014/main" id="{D4184200-9A17-15AD-F6C9-5E03FA6BC035}"/>
              </a:ext>
            </a:extLst>
          </p:cNvPr>
          <p:cNvSpPr>
            <a:spLocks noGrp="1"/>
          </p:cNvSpPr>
          <p:nvPr>
            <p:ph type="title"/>
          </p:nvPr>
        </p:nvSpPr>
        <p:spPr>
          <a:xfrm>
            <a:off x="628650" y="427839"/>
            <a:ext cx="6367769" cy="647925"/>
          </a:xfrm>
        </p:spPr>
        <p:txBody>
          <a:bodyPr vert="horz" lIns="91440" tIns="45720" rIns="91440" bIns="45720" rtlCol="0" anchor="ctr">
            <a:noAutofit/>
          </a:bodyPr>
          <a:lstStyle/>
          <a:p>
            <a:pPr>
              <a:spcAft>
                <a:spcPts val="450"/>
              </a:spcAft>
            </a:pPr>
            <a:r>
              <a:rPr lang="en-GB" sz="2500"/>
              <a:t>Thank you!</a:t>
            </a:r>
          </a:p>
        </p:txBody>
      </p:sp>
      <p:sp>
        <p:nvSpPr>
          <p:cNvPr id="6" name="Content Placeholder 5">
            <a:extLst>
              <a:ext uri="{FF2B5EF4-FFF2-40B4-BE49-F238E27FC236}">
                <a16:creationId xmlns:a16="http://schemas.microsoft.com/office/drawing/2014/main" id="{324BEA60-5700-1F1E-F6BA-159366620945}"/>
              </a:ext>
            </a:extLst>
          </p:cNvPr>
          <p:cNvSpPr>
            <a:spLocks noGrp="1"/>
          </p:cNvSpPr>
          <p:nvPr>
            <p:ph idx="1"/>
          </p:nvPr>
        </p:nvSpPr>
        <p:spPr>
          <a:xfrm>
            <a:off x="628650" y="1369219"/>
            <a:ext cx="6188710" cy="3263504"/>
          </a:xfrm>
        </p:spPr>
        <p:txBody>
          <a:bodyPr>
            <a:normAutofit/>
          </a:bodyPr>
          <a:lstStyle/>
          <a:p>
            <a:pPr marL="0" indent="0">
              <a:buNone/>
            </a:pPr>
            <a:r>
              <a:rPr lang="en-GB" sz="1800" dirty="0"/>
              <a:t>Any comments, questions or thoughts?</a:t>
            </a:r>
          </a:p>
          <a:p>
            <a:pPr marL="0" indent="0">
              <a:buNone/>
            </a:pPr>
            <a:endParaRPr lang="en-GB" sz="1800" dirty="0"/>
          </a:p>
          <a:p>
            <a:pPr marL="0" indent="0">
              <a:buNone/>
            </a:pPr>
            <a:r>
              <a:rPr lang="en-GB" sz="1800" b="1" dirty="0"/>
              <a:t>Further activities</a:t>
            </a:r>
          </a:p>
          <a:p>
            <a:pPr marL="0" indent="0">
              <a:buNone/>
            </a:pPr>
            <a:r>
              <a:rPr lang="en-GB" sz="1800" dirty="0"/>
              <a:t>- </a:t>
            </a:r>
            <a:r>
              <a:rPr lang="en-GB" sz="1800" dirty="0">
                <a:hlinkClick r:id="rId3"/>
              </a:rPr>
              <a:t>Searching to Speak</a:t>
            </a:r>
            <a:endParaRPr lang="en-GB" sz="1800" dirty="0"/>
          </a:p>
        </p:txBody>
      </p:sp>
      <p:sp>
        <p:nvSpPr>
          <p:cNvPr id="5" name="Subtitle 2">
            <a:extLst>
              <a:ext uri="{FF2B5EF4-FFF2-40B4-BE49-F238E27FC236}">
                <a16:creationId xmlns:a16="http://schemas.microsoft.com/office/drawing/2014/main" id="{D6CB71D7-83A9-C4C0-8BAB-143933EF0C5F}"/>
              </a:ext>
            </a:extLst>
          </p:cNvPr>
          <p:cNvSpPr txBox="1">
            <a:spLocks/>
          </p:cNvSpPr>
          <p:nvPr/>
        </p:nvSpPr>
        <p:spPr>
          <a:xfrm>
            <a:off x="6706334" y="2583589"/>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Image credit: </a:t>
            </a:r>
            <a:r>
              <a:rPr lang="en-GB" sz="600">
                <a:solidFill>
                  <a:schemeClr val="tx1"/>
                </a:solidFill>
                <a:latin typeface="MetaBook-Roman" panose="020B0502040000020004" pitchFamily="34" charset="0"/>
                <a:ea typeface="Verdana" pitchFamily="34" charset="0"/>
              </a:rPr>
              <a:t>Marcus Aurelius via </a:t>
            </a:r>
            <a:r>
              <a:rPr lang="en-GB" sz="600" err="1">
                <a:solidFill>
                  <a:schemeClr val="tx1"/>
                </a:solidFill>
                <a:latin typeface="MetaBook-Roman" panose="020B0502040000020004" pitchFamily="34" charset="0"/>
                <a:ea typeface="Verdana" pitchFamily="34" charset="0"/>
              </a:rPr>
              <a:t>Pexels</a:t>
            </a:r>
            <a:endParaRPr lang="en-GB" sz="600">
              <a:solidFill>
                <a:schemeClr val="tx1"/>
              </a:solidFill>
              <a:latin typeface="MetaBook-Roman" panose="020B0502040000020004" pitchFamily="34" charset="0"/>
              <a:ea typeface="Verdana" pitchFamily="34" charset="0"/>
            </a:endParaRPr>
          </a:p>
        </p:txBody>
      </p:sp>
      <p:pic>
        <p:nvPicPr>
          <p:cNvPr id="7" name="Picture 6">
            <a:extLst>
              <a:ext uri="{FF2B5EF4-FFF2-40B4-BE49-F238E27FC236}">
                <a16:creationId xmlns:a16="http://schemas.microsoft.com/office/drawing/2014/main" id="{DC350801-4856-5E5D-A105-288740A6A93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872928" y="427839"/>
            <a:ext cx="2642422" cy="2155750"/>
          </a:xfrm>
          <a:prstGeom prst="rect">
            <a:avLst/>
          </a:prstGeom>
        </p:spPr>
      </p:pic>
    </p:spTree>
    <p:extLst>
      <p:ext uri="{BB962C8B-B14F-4D97-AF65-F5344CB8AC3E}">
        <p14:creationId xmlns:p14="http://schemas.microsoft.com/office/powerpoint/2010/main" val="386265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1D729-44C4-AF9C-EF4A-AFFC4EAA8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3B67FA-D668-0A83-7F46-4C21F607896A}"/>
              </a:ext>
            </a:extLst>
          </p:cNvPr>
          <p:cNvSpPr>
            <a:spLocks noGrp="1"/>
          </p:cNvSpPr>
          <p:nvPr>
            <p:ph type="title"/>
          </p:nvPr>
        </p:nvSpPr>
        <p:spPr>
          <a:xfrm>
            <a:off x="353284" y="273844"/>
            <a:ext cx="7886700" cy="994172"/>
          </a:xfrm>
        </p:spPr>
        <p:txBody>
          <a:bodyPr>
            <a:normAutofit/>
          </a:bodyPr>
          <a:lstStyle/>
          <a:p>
            <a:r>
              <a:rPr lang="en-GB" sz="2500"/>
              <a:t>What does inclusive mean?</a:t>
            </a:r>
          </a:p>
        </p:txBody>
      </p:sp>
      <p:sp>
        <p:nvSpPr>
          <p:cNvPr id="5" name="Content Placeholder 2">
            <a:extLst>
              <a:ext uri="{FF2B5EF4-FFF2-40B4-BE49-F238E27FC236}">
                <a16:creationId xmlns:a16="http://schemas.microsoft.com/office/drawing/2014/main" id="{A976769D-D844-F077-6A0F-814CE25B9A9D}"/>
              </a:ext>
            </a:extLst>
          </p:cNvPr>
          <p:cNvSpPr>
            <a:spLocks noGrp="1"/>
          </p:cNvSpPr>
          <p:nvPr>
            <p:ph idx="1"/>
          </p:nvPr>
        </p:nvSpPr>
        <p:spPr>
          <a:xfrm>
            <a:off x="353284" y="1170879"/>
            <a:ext cx="6328253" cy="3698777"/>
          </a:xfrm>
        </p:spPr>
        <p:txBody>
          <a:bodyPr>
            <a:normAutofit/>
          </a:bodyPr>
          <a:lstStyle/>
          <a:p>
            <a:pPr marL="0" indent="0">
              <a:buNone/>
            </a:pPr>
            <a:r>
              <a:rPr lang="en-GB" sz="1800" dirty="0"/>
              <a:t>Being </a:t>
            </a:r>
            <a:r>
              <a:rPr lang="en-GB" sz="1800" b="1" dirty="0">
                <a:solidFill>
                  <a:srgbClr val="B44A6E"/>
                </a:solidFill>
              </a:rPr>
              <a:t>inclusive</a:t>
            </a:r>
            <a:r>
              <a:rPr lang="en-GB" sz="1800" dirty="0"/>
              <a:t> means that everyone can join in and no one is left out.</a:t>
            </a:r>
          </a:p>
          <a:p>
            <a:pPr marL="0" indent="0">
              <a:buNone/>
            </a:pPr>
            <a:endParaRPr lang="en-GB" sz="1800" dirty="0"/>
          </a:p>
          <a:p>
            <a:pPr marL="0" indent="0">
              <a:buNone/>
            </a:pPr>
            <a:r>
              <a:rPr lang="en-GB" sz="1800" dirty="0"/>
              <a:t>Inclusive technology </a:t>
            </a:r>
            <a:r>
              <a:rPr lang="en-GB" sz="1800"/>
              <a:t>is tech </a:t>
            </a:r>
            <a:r>
              <a:rPr lang="en-GB" sz="1800" dirty="0"/>
              <a:t>that:</a:t>
            </a:r>
          </a:p>
          <a:p>
            <a:r>
              <a:rPr lang="en-GB" sz="1800" dirty="0"/>
              <a:t>everyone can use</a:t>
            </a:r>
          </a:p>
          <a:p>
            <a:r>
              <a:rPr lang="en-GB" sz="1800" dirty="0"/>
              <a:t>works for different needs and abilities.</a:t>
            </a:r>
          </a:p>
        </p:txBody>
      </p:sp>
    </p:spTree>
    <p:extLst>
      <p:ext uri="{BB962C8B-B14F-4D97-AF65-F5344CB8AC3E}">
        <p14:creationId xmlns:p14="http://schemas.microsoft.com/office/powerpoint/2010/main" val="806698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DF316-791D-1359-E1CD-FB101A895F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FD353E-3117-C542-5F76-790EAB26963C}"/>
              </a:ext>
            </a:extLst>
          </p:cNvPr>
          <p:cNvSpPr>
            <a:spLocks noGrp="1"/>
          </p:cNvSpPr>
          <p:nvPr>
            <p:ph type="title"/>
          </p:nvPr>
        </p:nvSpPr>
        <p:spPr>
          <a:xfrm>
            <a:off x="353284" y="273844"/>
            <a:ext cx="6594271" cy="994172"/>
          </a:xfrm>
        </p:spPr>
        <p:txBody>
          <a:bodyPr>
            <a:normAutofit/>
          </a:bodyPr>
          <a:lstStyle/>
          <a:p>
            <a:r>
              <a:rPr lang="en-GB" sz="2500"/>
              <a:t>How inclusive tech helps people</a:t>
            </a:r>
          </a:p>
        </p:txBody>
      </p:sp>
      <p:sp>
        <p:nvSpPr>
          <p:cNvPr id="3" name="Content Placeholder 2">
            <a:extLst>
              <a:ext uri="{FF2B5EF4-FFF2-40B4-BE49-F238E27FC236}">
                <a16:creationId xmlns:a16="http://schemas.microsoft.com/office/drawing/2014/main" id="{217766FD-B81C-A2DD-BCC4-5EBB3E24B5B2}"/>
              </a:ext>
            </a:extLst>
          </p:cNvPr>
          <p:cNvSpPr txBox="1">
            <a:spLocks/>
          </p:cNvSpPr>
          <p:nvPr/>
        </p:nvSpPr>
        <p:spPr>
          <a:xfrm>
            <a:off x="353284" y="1170879"/>
            <a:ext cx="5415919" cy="369877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800" b="1">
                <a:solidFill>
                  <a:srgbClr val="795AC6"/>
                </a:solidFill>
              </a:rPr>
              <a:t>Steve Saylor</a:t>
            </a:r>
          </a:p>
          <a:p>
            <a:r>
              <a:rPr lang="en-GB" sz="1800"/>
              <a:t>Blind gamer and activist</a:t>
            </a:r>
          </a:p>
        </p:txBody>
      </p:sp>
      <p:pic>
        <p:nvPicPr>
          <p:cNvPr id="1026" name="Picture 2">
            <a:extLst>
              <a:ext uri="{FF2B5EF4-FFF2-40B4-BE49-F238E27FC236}">
                <a16:creationId xmlns:a16="http://schemas.microsoft.com/office/drawing/2014/main" id="{7FE07E21-9CB4-7A27-23DD-3496BC91448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7915" y="2092284"/>
            <a:ext cx="4937550" cy="2777372"/>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A0E99CC4-1008-59F7-A302-2B15BD2A31D1}"/>
              </a:ext>
            </a:extLst>
          </p:cNvPr>
          <p:cNvSpPr txBox="1">
            <a:spLocks/>
          </p:cNvSpPr>
          <p:nvPr/>
        </p:nvSpPr>
        <p:spPr>
          <a:xfrm>
            <a:off x="2706689" y="4869656"/>
            <a:ext cx="2468775"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Sony Interactive Entertainment, 2025</a:t>
            </a:r>
          </a:p>
        </p:txBody>
      </p:sp>
      <p:pic>
        <p:nvPicPr>
          <p:cNvPr id="1028" name="Picture 4" descr="Steve Saylor - YouTube">
            <a:extLst>
              <a:ext uri="{FF2B5EF4-FFF2-40B4-BE49-F238E27FC236}">
                <a16:creationId xmlns:a16="http://schemas.microsoft.com/office/drawing/2014/main" id="{51F83F7C-68F4-CBA8-6999-1B127F1653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74238" y="1170879"/>
            <a:ext cx="2777372" cy="2777372"/>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1A0F102D-0F7A-130D-D0B2-D9C7DE60EFA0}"/>
              </a:ext>
            </a:extLst>
          </p:cNvPr>
          <p:cNvSpPr txBox="1">
            <a:spLocks/>
          </p:cNvSpPr>
          <p:nvPr/>
        </p:nvSpPr>
        <p:spPr>
          <a:xfrm>
            <a:off x="5982835" y="3948251"/>
            <a:ext cx="2468775"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Steve Saylor</a:t>
            </a:r>
          </a:p>
        </p:txBody>
      </p:sp>
    </p:spTree>
    <p:extLst>
      <p:ext uri="{BB962C8B-B14F-4D97-AF65-F5344CB8AC3E}">
        <p14:creationId xmlns:p14="http://schemas.microsoft.com/office/powerpoint/2010/main" val="1026356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8216F-0567-7D3A-F4F7-5905F8E2E5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60378F-0104-B411-30D7-4326185541BE}"/>
              </a:ext>
            </a:extLst>
          </p:cNvPr>
          <p:cNvSpPr>
            <a:spLocks noGrp="1"/>
          </p:cNvSpPr>
          <p:nvPr>
            <p:ph type="title"/>
          </p:nvPr>
        </p:nvSpPr>
        <p:spPr>
          <a:xfrm>
            <a:off x="353284" y="273844"/>
            <a:ext cx="6594271" cy="994172"/>
          </a:xfrm>
        </p:spPr>
        <p:txBody>
          <a:bodyPr>
            <a:normAutofit/>
          </a:bodyPr>
          <a:lstStyle/>
          <a:p>
            <a:r>
              <a:rPr lang="en-GB" sz="2500"/>
              <a:t>How inclusive tech helps people</a:t>
            </a:r>
          </a:p>
        </p:txBody>
      </p:sp>
      <p:pic>
        <p:nvPicPr>
          <p:cNvPr id="3" name="Instagram-Ade Adepitan">
            <a:hlinkClick r:id="" action="ppaction://media"/>
            <a:extLst>
              <a:ext uri="{FF2B5EF4-FFF2-40B4-BE49-F238E27FC236}">
                <a16:creationId xmlns:a16="http://schemas.microsoft.com/office/drawing/2014/main" id="{7BCDFC16-FB08-F09F-5ACE-D5606C9C771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72000" y="1084733"/>
            <a:ext cx="2173893" cy="3864884"/>
          </a:xfrm>
        </p:spPr>
      </p:pic>
      <p:sp>
        <p:nvSpPr>
          <p:cNvPr id="4" name="Subtitle 2">
            <a:extLst>
              <a:ext uri="{FF2B5EF4-FFF2-40B4-BE49-F238E27FC236}">
                <a16:creationId xmlns:a16="http://schemas.microsoft.com/office/drawing/2014/main" id="{CDCEAD35-A025-411C-4089-DCB9FB6D8DD3}"/>
              </a:ext>
            </a:extLst>
          </p:cNvPr>
          <p:cNvSpPr txBox="1">
            <a:spLocks/>
          </p:cNvSpPr>
          <p:nvPr/>
        </p:nvSpPr>
        <p:spPr>
          <a:xfrm>
            <a:off x="4936877" y="494499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a:t>
            </a:r>
            <a:r>
              <a:rPr lang="en-GB" sz="600" err="1">
                <a:solidFill>
                  <a:schemeClr val="tx1"/>
                </a:solidFill>
                <a:latin typeface="MetaBook-Roman" panose="020B0502040000020004" pitchFamily="34" charset="0"/>
                <a:ea typeface="Verdana" pitchFamily="34" charset="0"/>
                <a:cs typeface="Verdana" pitchFamily="34" charset="0"/>
              </a:rPr>
              <a:t>adeadepitan</a:t>
            </a:r>
            <a:r>
              <a:rPr lang="en-GB" sz="600">
                <a:solidFill>
                  <a:schemeClr val="tx1"/>
                </a:solidFill>
                <a:latin typeface="MetaBook-Roman" panose="020B0502040000020004" pitchFamily="34" charset="0"/>
                <a:ea typeface="Verdana" pitchFamily="34" charset="0"/>
                <a:cs typeface="Verdana" pitchFamily="34" charset="0"/>
              </a:rPr>
              <a:t> </a:t>
            </a:r>
            <a:r>
              <a:rPr lang="en-GB" sz="600">
                <a:solidFill>
                  <a:schemeClr val="tx1"/>
                </a:solidFill>
                <a:latin typeface="MetaBook-Roman" panose="020B0502040000020004" pitchFamily="34" charset="0"/>
                <a:ea typeface="Verdana" pitchFamily="34" charset="0"/>
              </a:rPr>
              <a:t>via Instagram</a:t>
            </a:r>
          </a:p>
        </p:txBody>
      </p:sp>
      <p:pic>
        <p:nvPicPr>
          <p:cNvPr id="8" name="Picture 7" descr="A person with dreadlocks crossing his arms&#10;&#10;AI-generated content may be incorrect.">
            <a:extLst>
              <a:ext uri="{FF2B5EF4-FFF2-40B4-BE49-F238E27FC236}">
                <a16:creationId xmlns:a16="http://schemas.microsoft.com/office/drawing/2014/main" id="{FB274A72-CD78-2D37-7834-65DFDBDC334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2208448" y="2162609"/>
            <a:ext cx="2262721" cy="2782383"/>
          </a:xfrm>
          <a:prstGeom prst="rect">
            <a:avLst/>
          </a:prstGeom>
        </p:spPr>
      </p:pic>
      <p:sp>
        <p:nvSpPr>
          <p:cNvPr id="9" name="Subtitle 2">
            <a:extLst>
              <a:ext uri="{FF2B5EF4-FFF2-40B4-BE49-F238E27FC236}">
                <a16:creationId xmlns:a16="http://schemas.microsoft.com/office/drawing/2014/main" id="{D4708502-69DE-573C-53D2-20DBF843D5E5}"/>
              </a:ext>
            </a:extLst>
          </p:cNvPr>
          <p:cNvSpPr txBox="1">
            <a:spLocks/>
          </p:cNvSpPr>
          <p:nvPr/>
        </p:nvSpPr>
        <p:spPr>
          <a:xfrm>
            <a:off x="2662154" y="4944992"/>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Ade </a:t>
            </a:r>
            <a:r>
              <a:rPr lang="en-GB" sz="600" err="1">
                <a:solidFill>
                  <a:schemeClr val="tx1"/>
                </a:solidFill>
                <a:latin typeface="MetaBook-Roman" panose="020B0502040000020004" pitchFamily="34" charset="0"/>
                <a:ea typeface="Verdana" pitchFamily="34" charset="0"/>
                <a:cs typeface="Verdana" pitchFamily="34" charset="0"/>
              </a:rPr>
              <a:t>Adepitan</a:t>
            </a:r>
            <a:r>
              <a:rPr lang="en-GB" sz="600">
                <a:solidFill>
                  <a:schemeClr val="tx1"/>
                </a:solidFill>
                <a:latin typeface="MetaBook-Roman" panose="020B0502040000020004" pitchFamily="34" charset="0"/>
                <a:ea typeface="Verdana" pitchFamily="34" charset="0"/>
                <a:cs typeface="Verdana" pitchFamily="34" charset="0"/>
              </a:rPr>
              <a:t> via Raise the Bar</a:t>
            </a:r>
            <a:endParaRPr lang="en-GB" sz="600">
              <a:solidFill>
                <a:schemeClr val="tx1"/>
              </a:solidFill>
              <a:latin typeface="MetaBook-Roman" panose="020B0502040000020004" pitchFamily="34" charset="0"/>
              <a:ea typeface="Verdana" pitchFamily="34" charset="0"/>
            </a:endParaRPr>
          </a:p>
        </p:txBody>
      </p:sp>
      <p:sp>
        <p:nvSpPr>
          <p:cNvPr id="10" name="Content Placeholder 2">
            <a:extLst>
              <a:ext uri="{FF2B5EF4-FFF2-40B4-BE49-F238E27FC236}">
                <a16:creationId xmlns:a16="http://schemas.microsoft.com/office/drawing/2014/main" id="{AEC78A97-36BA-F951-49D8-F0AA35F64311}"/>
              </a:ext>
            </a:extLst>
          </p:cNvPr>
          <p:cNvSpPr txBox="1">
            <a:spLocks/>
          </p:cNvSpPr>
          <p:nvPr/>
        </p:nvSpPr>
        <p:spPr>
          <a:xfrm>
            <a:off x="353285" y="1170879"/>
            <a:ext cx="4319548" cy="369877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800" b="1">
                <a:solidFill>
                  <a:srgbClr val="B44A6E"/>
                </a:solidFill>
              </a:rPr>
              <a:t>Ade </a:t>
            </a:r>
            <a:r>
              <a:rPr lang="en-GB" sz="1800" b="1" err="1">
                <a:solidFill>
                  <a:srgbClr val="B44A6E"/>
                </a:solidFill>
              </a:rPr>
              <a:t>Adepitan</a:t>
            </a:r>
            <a:endParaRPr lang="en-GB" sz="1800" b="1">
              <a:solidFill>
                <a:srgbClr val="B44A6E"/>
              </a:solidFill>
            </a:endParaRPr>
          </a:p>
          <a:p>
            <a:r>
              <a:rPr lang="en-GB" sz="1800"/>
              <a:t>Paralympic wheelchair basketball gold </a:t>
            </a:r>
            <a:r>
              <a:rPr lang="en-GB" sz="1800" err="1"/>
              <a:t>medalist</a:t>
            </a:r>
            <a:endParaRPr lang="en-GB" sz="1800"/>
          </a:p>
          <a:p>
            <a:r>
              <a:rPr lang="en-GB" sz="1800"/>
              <a:t>TV presenter</a:t>
            </a:r>
          </a:p>
        </p:txBody>
      </p:sp>
    </p:spTree>
    <p:extLst>
      <p:ext uri="{BB962C8B-B14F-4D97-AF65-F5344CB8AC3E}">
        <p14:creationId xmlns:p14="http://schemas.microsoft.com/office/powerpoint/2010/main" val="347432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7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D8899-A2A5-709E-CB06-0D47B3647B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905320-B176-BA1A-83E1-2B168F465CC6}"/>
              </a:ext>
            </a:extLst>
          </p:cNvPr>
          <p:cNvSpPr>
            <a:spLocks noGrp="1"/>
          </p:cNvSpPr>
          <p:nvPr>
            <p:ph type="title"/>
          </p:nvPr>
        </p:nvSpPr>
        <p:spPr>
          <a:xfrm>
            <a:off x="353284" y="273844"/>
            <a:ext cx="6594271" cy="994172"/>
          </a:xfrm>
        </p:spPr>
        <p:txBody>
          <a:bodyPr>
            <a:normAutofit/>
          </a:bodyPr>
          <a:lstStyle/>
          <a:p>
            <a:r>
              <a:rPr lang="en-GB" sz="2500"/>
              <a:t>How inclusive tech helps people</a:t>
            </a:r>
          </a:p>
        </p:txBody>
      </p:sp>
      <p:sp>
        <p:nvSpPr>
          <p:cNvPr id="4" name="Subtitle 2">
            <a:extLst>
              <a:ext uri="{FF2B5EF4-FFF2-40B4-BE49-F238E27FC236}">
                <a16:creationId xmlns:a16="http://schemas.microsoft.com/office/drawing/2014/main" id="{4A4AEF7D-DA4A-2187-77F1-FFA29989D5D3}"/>
              </a:ext>
            </a:extLst>
          </p:cNvPr>
          <p:cNvSpPr txBox="1">
            <a:spLocks/>
          </p:cNvSpPr>
          <p:nvPr/>
        </p:nvSpPr>
        <p:spPr>
          <a:xfrm rot="16200000">
            <a:off x="7509220" y="2003976"/>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Haben Girma via X</a:t>
            </a:r>
          </a:p>
          <a:p>
            <a:pPr algn="r">
              <a:defRPr/>
            </a:pPr>
            <a:endParaRPr lang="en-GB" sz="600">
              <a:solidFill>
                <a:schemeClr val="tx1"/>
              </a:solidFill>
              <a:latin typeface="MetaBook-Roman" panose="020B0502040000020004" pitchFamily="34" charset="0"/>
              <a:ea typeface="Verdana" pitchFamily="34" charset="0"/>
            </a:endParaRPr>
          </a:p>
        </p:txBody>
      </p:sp>
      <p:sp>
        <p:nvSpPr>
          <p:cNvPr id="10" name="Content Placeholder 2">
            <a:extLst>
              <a:ext uri="{FF2B5EF4-FFF2-40B4-BE49-F238E27FC236}">
                <a16:creationId xmlns:a16="http://schemas.microsoft.com/office/drawing/2014/main" id="{7CFFC7CD-F6B5-5B8E-8372-B503004E15A6}"/>
              </a:ext>
            </a:extLst>
          </p:cNvPr>
          <p:cNvSpPr txBox="1">
            <a:spLocks/>
          </p:cNvSpPr>
          <p:nvPr/>
        </p:nvSpPr>
        <p:spPr>
          <a:xfrm>
            <a:off x="353284" y="1198722"/>
            <a:ext cx="4319548" cy="369877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800" b="1">
                <a:solidFill>
                  <a:srgbClr val="83B9DA"/>
                </a:solidFill>
              </a:rPr>
              <a:t>Haben Girma</a:t>
            </a:r>
          </a:p>
          <a:p>
            <a:r>
              <a:rPr lang="en-GB" sz="1800"/>
              <a:t>Deafblind lawyer</a:t>
            </a:r>
          </a:p>
          <a:p>
            <a:r>
              <a:rPr lang="en-GB" sz="1800"/>
              <a:t>Disability rights advocate</a:t>
            </a:r>
          </a:p>
        </p:txBody>
      </p:sp>
      <p:pic>
        <p:nvPicPr>
          <p:cNvPr id="2050" name="Picture 2" descr="Image description: Haben is reading from a braille display connected to her MacBook Air. Behind her is a grassy field with nets and trees.">
            <a:extLst>
              <a:ext uri="{FF2B5EF4-FFF2-40B4-BE49-F238E27FC236}">
                <a16:creationId xmlns:a16="http://schemas.microsoft.com/office/drawing/2014/main" id="{F5F68021-232D-859F-DDAE-0E2F4FFCDA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7057" y="1198722"/>
            <a:ext cx="4097418" cy="307306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at is a Braille Reader?">
            <a:extLst>
              <a:ext uri="{FF2B5EF4-FFF2-40B4-BE49-F238E27FC236}">
                <a16:creationId xmlns:a16="http://schemas.microsoft.com/office/drawing/2014/main" id="{0E4BA262-AE9C-B8EF-43F6-83D9A0BB70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497" y="2554810"/>
            <a:ext cx="3246135" cy="2588690"/>
          </a:xfrm>
          <a:prstGeom prst="rect">
            <a:avLst/>
          </a:prstGeom>
          <a:noFill/>
          <a:extLst>
            <a:ext uri="{909E8E84-426E-40DD-AFC4-6F175D3DCCD1}">
              <a14:hiddenFill xmlns:a14="http://schemas.microsoft.com/office/drawing/2010/main">
                <a:solidFill>
                  <a:srgbClr val="FFFFFF"/>
                </a:solidFill>
              </a14:hiddenFill>
            </a:ext>
          </a:extLst>
        </p:spPr>
      </p:pic>
      <p:sp>
        <p:nvSpPr>
          <p:cNvPr id="15" name="Subtitle 2">
            <a:extLst>
              <a:ext uri="{FF2B5EF4-FFF2-40B4-BE49-F238E27FC236}">
                <a16:creationId xmlns:a16="http://schemas.microsoft.com/office/drawing/2014/main" id="{BA7E2AD2-5F73-2C37-7443-AA6D918B401D}"/>
              </a:ext>
            </a:extLst>
          </p:cNvPr>
          <p:cNvSpPr txBox="1">
            <a:spLocks/>
          </p:cNvSpPr>
          <p:nvPr/>
        </p:nvSpPr>
        <p:spPr>
          <a:xfrm rot="16200000">
            <a:off x="2845166" y="3377004"/>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ComputerHope.com</a:t>
            </a:r>
          </a:p>
          <a:p>
            <a:pPr algn="r">
              <a:defRPr/>
            </a:pP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1651714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B5082-BA37-B865-0369-49AF6E19350B}"/>
              </a:ext>
            </a:extLst>
          </p:cNvPr>
          <p:cNvSpPr>
            <a:spLocks noGrp="1"/>
          </p:cNvSpPr>
          <p:nvPr>
            <p:ph type="title"/>
          </p:nvPr>
        </p:nvSpPr>
        <p:spPr>
          <a:xfrm>
            <a:off x="628650" y="273844"/>
            <a:ext cx="6220019" cy="994172"/>
          </a:xfrm>
        </p:spPr>
        <p:txBody>
          <a:bodyPr>
            <a:normAutofit/>
          </a:bodyPr>
          <a:lstStyle/>
          <a:p>
            <a:r>
              <a:rPr lang="en-GB" sz="2500"/>
              <a:t>Inclusive Tech Match Up</a:t>
            </a:r>
          </a:p>
        </p:txBody>
      </p:sp>
      <p:sp>
        <p:nvSpPr>
          <p:cNvPr id="8" name="TextBox 7">
            <a:extLst>
              <a:ext uri="{FF2B5EF4-FFF2-40B4-BE49-F238E27FC236}">
                <a16:creationId xmlns:a16="http://schemas.microsoft.com/office/drawing/2014/main" id="{03B35E17-D6B9-8E03-865E-9DD5E350D87E}"/>
              </a:ext>
            </a:extLst>
          </p:cNvPr>
          <p:cNvSpPr txBox="1"/>
          <p:nvPr/>
        </p:nvSpPr>
        <p:spPr>
          <a:xfrm>
            <a:off x="628650" y="1111627"/>
            <a:ext cx="3416330" cy="3323987"/>
          </a:xfrm>
          <a:prstGeom prst="rect">
            <a:avLst/>
          </a:prstGeom>
          <a:noFill/>
        </p:spPr>
        <p:txBody>
          <a:bodyPr wrap="square" rtlCol="0">
            <a:spAutoFit/>
          </a:bodyPr>
          <a:lstStyle/>
          <a:p>
            <a:r>
              <a:rPr lang="en-GB" sz="1500" b="1" dirty="0"/>
              <a:t>Hand out worksheet 1</a:t>
            </a:r>
          </a:p>
          <a:p>
            <a:endParaRPr lang="en-GB" sz="1500" i="1" dirty="0"/>
          </a:p>
          <a:p>
            <a:r>
              <a:rPr lang="en-GB" sz="1500" dirty="0"/>
              <a:t>We’re about to meet some people with challenges they would like some help overcoming. </a:t>
            </a:r>
          </a:p>
          <a:p>
            <a:endParaRPr lang="en-GB" sz="1500" i="1" dirty="0">
              <a:solidFill>
                <a:srgbClr val="B44A6E"/>
              </a:solidFill>
            </a:endParaRPr>
          </a:p>
          <a:p>
            <a:r>
              <a:rPr lang="en-GB" sz="1500" i="1" dirty="0">
                <a:solidFill>
                  <a:srgbClr val="B44A6E"/>
                </a:solidFill>
              </a:rPr>
              <a:t>For each young person we meet, decide which of the technology may help them. </a:t>
            </a:r>
          </a:p>
          <a:p>
            <a:pPr marL="285750" indent="-285750">
              <a:buFont typeface="Arial" panose="020B0604020202020204" pitchFamily="34" charset="0"/>
              <a:buChar char="•"/>
            </a:pPr>
            <a:endParaRPr lang="en-GB" sz="1500" i="1" dirty="0"/>
          </a:p>
          <a:p>
            <a:endParaRPr lang="en-GB" sz="1500" i="1" dirty="0"/>
          </a:p>
          <a:p>
            <a:endParaRPr lang="en-GB" sz="1500" i="1" dirty="0"/>
          </a:p>
          <a:p>
            <a:endParaRPr lang="en-GB" sz="1500" i="1" dirty="0"/>
          </a:p>
        </p:txBody>
      </p:sp>
      <p:pic>
        <p:nvPicPr>
          <p:cNvPr id="5" name="Picture 4">
            <a:extLst>
              <a:ext uri="{FF2B5EF4-FFF2-40B4-BE49-F238E27FC236}">
                <a16:creationId xmlns:a16="http://schemas.microsoft.com/office/drawing/2014/main" id="{64D9F823-4711-3239-A639-0D99F2F53C1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50817" y="1250988"/>
            <a:ext cx="2392013" cy="34324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38452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D44BC-76E4-F3D0-2F94-89E9EBB19C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78BB53-EF7D-1D1D-E796-F16284AFC9C0}"/>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A451D23A-9CC1-E3EB-A687-230242C86490}"/>
              </a:ext>
            </a:extLst>
          </p:cNvPr>
          <p:cNvSpPr>
            <a:spLocks noGrp="1"/>
          </p:cNvSpPr>
          <p:nvPr>
            <p:ph idx="1"/>
          </p:nvPr>
        </p:nvSpPr>
        <p:spPr>
          <a:xfrm>
            <a:off x="353284" y="1170879"/>
            <a:ext cx="5094171" cy="3698777"/>
          </a:xfrm>
        </p:spPr>
        <p:txBody>
          <a:bodyPr>
            <a:normAutofit/>
          </a:bodyPr>
          <a:lstStyle/>
          <a:p>
            <a:pPr marL="0" indent="0">
              <a:buNone/>
            </a:pPr>
            <a:r>
              <a:rPr lang="en-GB" sz="1800" dirty="0"/>
              <a:t>Meet Lily.</a:t>
            </a:r>
          </a:p>
          <a:p>
            <a:pPr marL="0" indent="0">
              <a:buNone/>
            </a:pPr>
            <a:endParaRPr lang="en-GB" sz="1800" dirty="0"/>
          </a:p>
          <a:p>
            <a:pPr marL="0" indent="0">
              <a:buNone/>
            </a:pPr>
            <a:r>
              <a:rPr lang="en-GB" sz="1800" dirty="0"/>
              <a:t>Lily finds it hard to see the board in class.</a:t>
            </a:r>
          </a:p>
          <a:p>
            <a:pPr marL="0" indent="0">
              <a:buNone/>
            </a:pPr>
            <a:endParaRPr lang="en-GB" sz="1800" dirty="0"/>
          </a:p>
          <a:p>
            <a:pPr marL="0" indent="0">
              <a:buNone/>
            </a:pPr>
            <a:r>
              <a:rPr lang="en-GB" sz="1800" dirty="0"/>
              <a:t>She wears her glasses and sits right at the front, but she still can’t make out all the words.</a:t>
            </a:r>
          </a:p>
          <a:p>
            <a:pPr marL="0" indent="0">
              <a:buNone/>
            </a:pPr>
            <a:endParaRPr lang="en-GB" sz="1800" dirty="0"/>
          </a:p>
          <a:p>
            <a:pPr marL="0" indent="0">
              <a:buNone/>
            </a:pPr>
            <a:r>
              <a:rPr lang="en-GB" sz="1800" dirty="0"/>
              <a:t>What technology could support Lily?</a:t>
            </a:r>
          </a:p>
        </p:txBody>
      </p:sp>
      <p:pic>
        <p:nvPicPr>
          <p:cNvPr id="4" name="Picture 3" descr="A person holding her glasses&#10;&#10;AI-generated content may be incorrect.">
            <a:extLst>
              <a:ext uri="{FF2B5EF4-FFF2-40B4-BE49-F238E27FC236}">
                <a16:creationId xmlns:a16="http://schemas.microsoft.com/office/drawing/2014/main" id="{B3E6EA6D-E647-6E17-8FFF-CF900E87934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650174" y="770930"/>
            <a:ext cx="2792528" cy="3154053"/>
          </a:xfrm>
          <a:prstGeom prst="rect">
            <a:avLst/>
          </a:prstGeom>
        </p:spPr>
      </p:pic>
      <p:sp>
        <p:nvSpPr>
          <p:cNvPr id="6" name="Subtitle 2">
            <a:extLst>
              <a:ext uri="{FF2B5EF4-FFF2-40B4-BE49-F238E27FC236}">
                <a16:creationId xmlns:a16="http://schemas.microsoft.com/office/drawing/2014/main" id="{8143DECD-281A-2EC1-C9D4-A4E05B7C243A}"/>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Kaboompics.com via </a:t>
            </a:r>
            <a:r>
              <a:rPr lang="en-GB" sz="600" err="1">
                <a:solidFill>
                  <a:schemeClr val="tx1"/>
                </a:solidFill>
                <a:latin typeface="MetaBook-Roman" panose="020B0502040000020004" pitchFamily="34" charset="0"/>
                <a:ea typeface="Verdana" pitchFamily="34" charset="0"/>
                <a:cs typeface="Verdana" pitchFamily="34" charset="0"/>
              </a:rPr>
              <a:t>Pexels</a:t>
            </a: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1170715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DE85E-E94D-FF49-7689-A8FBEA60E4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142649-69B5-6ECE-0710-0211D38CDAAE}"/>
              </a:ext>
            </a:extLst>
          </p:cNvPr>
          <p:cNvSpPr>
            <a:spLocks noGrp="1"/>
          </p:cNvSpPr>
          <p:nvPr>
            <p:ph type="title"/>
          </p:nvPr>
        </p:nvSpPr>
        <p:spPr>
          <a:xfrm>
            <a:off x="353284" y="273844"/>
            <a:ext cx="7886700" cy="994172"/>
          </a:xfrm>
        </p:spPr>
        <p:txBody>
          <a:bodyPr>
            <a:normAutofit/>
          </a:bodyPr>
          <a:lstStyle/>
          <a:p>
            <a:r>
              <a:rPr lang="en-GB" sz="2500"/>
              <a:t>Inclusive Tech Match Up</a:t>
            </a:r>
          </a:p>
        </p:txBody>
      </p:sp>
      <p:sp>
        <p:nvSpPr>
          <p:cNvPr id="5" name="Content Placeholder 2">
            <a:extLst>
              <a:ext uri="{FF2B5EF4-FFF2-40B4-BE49-F238E27FC236}">
                <a16:creationId xmlns:a16="http://schemas.microsoft.com/office/drawing/2014/main" id="{68CEBFEC-2414-FF43-5053-1A978AC83362}"/>
              </a:ext>
            </a:extLst>
          </p:cNvPr>
          <p:cNvSpPr>
            <a:spLocks noGrp="1"/>
          </p:cNvSpPr>
          <p:nvPr>
            <p:ph idx="1"/>
          </p:nvPr>
        </p:nvSpPr>
        <p:spPr>
          <a:xfrm>
            <a:off x="353285" y="1170879"/>
            <a:ext cx="4294130" cy="3698777"/>
          </a:xfrm>
        </p:spPr>
        <p:txBody>
          <a:bodyPr>
            <a:normAutofit/>
          </a:bodyPr>
          <a:lstStyle/>
          <a:p>
            <a:pPr marL="0" indent="0">
              <a:buNone/>
            </a:pPr>
            <a:r>
              <a:rPr lang="en-GB" sz="1800" dirty="0"/>
              <a:t>Meet Max.</a:t>
            </a:r>
          </a:p>
          <a:p>
            <a:pPr marL="0" indent="0">
              <a:buNone/>
            </a:pPr>
            <a:endParaRPr lang="en-GB" sz="1800" dirty="0"/>
          </a:p>
          <a:p>
            <a:pPr marL="0" indent="0">
              <a:buNone/>
            </a:pPr>
            <a:r>
              <a:rPr lang="en-GB" sz="1800" dirty="0"/>
              <a:t>Max gets tired walking long distances, when going to the playground or between classrooms.</a:t>
            </a:r>
          </a:p>
          <a:p>
            <a:pPr marL="0" indent="0">
              <a:buNone/>
            </a:pPr>
            <a:endParaRPr lang="en-GB" sz="1800" dirty="0"/>
          </a:p>
          <a:p>
            <a:pPr marL="0" indent="0">
              <a:buNone/>
            </a:pPr>
            <a:r>
              <a:rPr lang="en-GB" sz="1800" dirty="0"/>
              <a:t>What technology could support Max?</a:t>
            </a:r>
          </a:p>
        </p:txBody>
      </p:sp>
      <p:pic>
        <p:nvPicPr>
          <p:cNvPr id="3" name="Picture 2">
            <a:extLst>
              <a:ext uri="{FF2B5EF4-FFF2-40B4-BE49-F238E27FC236}">
                <a16:creationId xmlns:a16="http://schemas.microsoft.com/office/drawing/2014/main" id="{4BDEF028-0B49-0342-E234-8C3FD6888F8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50174" y="770930"/>
            <a:ext cx="2792528" cy="3154053"/>
          </a:xfrm>
          <a:prstGeom prst="rect">
            <a:avLst/>
          </a:prstGeom>
        </p:spPr>
      </p:pic>
      <p:sp>
        <p:nvSpPr>
          <p:cNvPr id="4" name="Subtitle 2">
            <a:extLst>
              <a:ext uri="{FF2B5EF4-FFF2-40B4-BE49-F238E27FC236}">
                <a16:creationId xmlns:a16="http://schemas.microsoft.com/office/drawing/2014/main" id="{250D3C71-54AC-DE30-99DB-29EA6F49D1C6}"/>
              </a:ext>
            </a:extLst>
          </p:cNvPr>
          <p:cNvSpPr txBox="1">
            <a:spLocks/>
          </p:cNvSpPr>
          <p:nvPr/>
        </p:nvSpPr>
        <p:spPr>
          <a:xfrm>
            <a:off x="6633686" y="3924983"/>
            <a:ext cx="1809016" cy="19850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a:solidFill>
                  <a:schemeClr val="tx1"/>
                </a:solidFill>
                <a:latin typeface="MetaBook-Roman" panose="020B0502040000020004" pitchFamily="34" charset="0"/>
                <a:ea typeface="Verdana" pitchFamily="34" charset="0"/>
                <a:cs typeface="Verdana" pitchFamily="34" charset="0"/>
              </a:rPr>
              <a:t>Credit: Mizuno K via </a:t>
            </a:r>
            <a:r>
              <a:rPr lang="en-GB" sz="600" err="1">
                <a:solidFill>
                  <a:schemeClr val="tx1"/>
                </a:solidFill>
                <a:latin typeface="MetaBook-Roman" panose="020B0502040000020004" pitchFamily="34" charset="0"/>
                <a:ea typeface="Verdana" pitchFamily="34" charset="0"/>
                <a:cs typeface="Verdana" pitchFamily="34" charset="0"/>
              </a:rPr>
              <a:t>Pexels</a:t>
            </a:r>
            <a:endParaRPr lang="en-GB" sz="600">
              <a:solidFill>
                <a:schemeClr val="tx1"/>
              </a:solidFill>
              <a:latin typeface="MetaBook-Roman" panose="020B0502040000020004" pitchFamily="34" charset="0"/>
              <a:ea typeface="Verdana" pitchFamily="34" charset="0"/>
            </a:endParaRPr>
          </a:p>
        </p:txBody>
      </p:sp>
    </p:spTree>
    <p:extLst>
      <p:ext uri="{BB962C8B-B14F-4D97-AF65-F5344CB8AC3E}">
        <p14:creationId xmlns:p14="http://schemas.microsoft.com/office/powerpoint/2010/main" val="39407432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Verdana Pro Semibold"/>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F2398ABF39FE74FA77D6E765BF67AAD" ma:contentTypeVersion="16" ma:contentTypeDescription="Create a new document." ma:contentTypeScope="" ma:versionID="af1925c9c773336c5951a3da36454ebc">
  <xsd:schema xmlns:xsd="http://www.w3.org/2001/XMLSchema" xmlns:xs="http://www.w3.org/2001/XMLSchema" xmlns:p="http://schemas.microsoft.com/office/2006/metadata/properties" xmlns:ns2="73505947-c026-4ae1-9619-931bb6cf241d" xmlns:ns3="a4ad3fa0-b3f8-44de-91d5-885247d8d97c" targetNamespace="http://schemas.microsoft.com/office/2006/metadata/properties" ma:root="true" ma:fieldsID="33ee9c26cf9014d247632d5b0dfe4904" ns2:_="" ns3:_="">
    <xsd:import namespace="73505947-c026-4ae1-9619-931bb6cf241d"/>
    <xsd:import namespace="a4ad3fa0-b3f8-44de-91d5-885247d8d97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505947-c026-4ae1-9619-931bb6cf24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80bab3a-2ab3-4e31-b41c-cc762826808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ad3fa0-b3f8-44de-91d5-885247d8d97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d9583337-c309-40cf-ad35-70fbf33486be}" ma:internalName="TaxCatchAll" ma:showField="CatchAllData" ma:web="a4ad3fa0-b3f8-44de-91d5-885247d8d97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3505947-c026-4ae1-9619-931bb6cf241d">
      <Terms xmlns="http://schemas.microsoft.com/office/infopath/2007/PartnerControls"/>
    </lcf76f155ced4ddcb4097134ff3c332f>
    <TaxCatchAll xmlns="a4ad3fa0-b3f8-44de-91d5-885247d8d97c" xsi:nil="true"/>
  </documentManagement>
</p:properties>
</file>

<file path=customXml/itemProps1.xml><?xml version="1.0" encoding="utf-8"?>
<ds:datastoreItem xmlns:ds="http://schemas.openxmlformats.org/officeDocument/2006/customXml" ds:itemID="{ADB53F9E-2425-406F-A26C-779D1C933DBC}">
  <ds:schemaRefs>
    <ds:schemaRef ds:uri="http://schemas.microsoft.com/sharepoint/v3/contenttype/forms"/>
  </ds:schemaRefs>
</ds:datastoreItem>
</file>

<file path=customXml/itemProps2.xml><?xml version="1.0" encoding="utf-8"?>
<ds:datastoreItem xmlns:ds="http://schemas.openxmlformats.org/officeDocument/2006/customXml" ds:itemID="{76AB53DA-B6A6-4DC6-8F69-2B1D6716F9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505947-c026-4ae1-9619-931bb6cf241d"/>
    <ds:schemaRef ds:uri="a4ad3fa0-b3f8-44de-91d5-885247d8d9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BAA53D2-1983-4472-A16F-50E2C140255F}">
  <ds:schemaRefs>
    <ds:schemaRef ds:uri="http://purl.org/dc/terms/"/>
    <ds:schemaRef ds:uri="73505947-c026-4ae1-9619-931bb6cf241d"/>
    <ds:schemaRef ds:uri="http://schemas.microsoft.com/office/2006/metadata/properties"/>
    <ds:schemaRef ds:uri="http://www.w3.org/XML/1998/namespace"/>
    <ds:schemaRef ds:uri="a4ad3fa0-b3f8-44de-91d5-885247d8d97c"/>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2186</TotalTime>
  <Words>5926</Words>
  <Application>Microsoft Office PowerPoint</Application>
  <PresentationFormat>On-screen Show (16:9)</PresentationFormat>
  <Paragraphs>395</Paragraphs>
  <Slides>26</Slides>
  <Notes>25</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MetaBold-Roman</vt:lpstr>
      <vt:lpstr>MetaBook-Roman</vt:lpstr>
      <vt:lpstr>Verdana</vt:lpstr>
      <vt:lpstr>Verdana Pro Semibold</vt:lpstr>
      <vt:lpstr>Office Theme</vt:lpstr>
      <vt:lpstr>Inclusive technology</vt:lpstr>
      <vt:lpstr>What would you do?</vt:lpstr>
      <vt:lpstr>What does inclusive mean?</vt:lpstr>
      <vt:lpstr>How inclusive tech helps people</vt:lpstr>
      <vt:lpstr>How inclusive tech helps people</vt:lpstr>
      <vt:lpstr>How inclusive tech helps people</vt:lpstr>
      <vt:lpstr>Inclusive Tech Match Up</vt:lpstr>
      <vt:lpstr>Inclusive Tech Match Up</vt:lpstr>
      <vt:lpstr>Inclusive Tech Match Up</vt:lpstr>
      <vt:lpstr>Inclusive Tech Match Up</vt:lpstr>
      <vt:lpstr>Inclusive Tech Match Up</vt:lpstr>
      <vt:lpstr>Inclusive Tech Match Up</vt:lpstr>
      <vt:lpstr>Inclusive Tech Match Up</vt:lpstr>
      <vt:lpstr>Design an inclusive game controller</vt:lpstr>
      <vt:lpstr>Break Time – 10 mins</vt:lpstr>
      <vt:lpstr>Using our own movements</vt:lpstr>
      <vt:lpstr>Using our own movements</vt:lpstr>
      <vt:lpstr>Using our own movements</vt:lpstr>
      <vt:lpstr>Using our own movements</vt:lpstr>
      <vt:lpstr>Using our own movements</vt:lpstr>
      <vt:lpstr>Using our own movements</vt:lpstr>
      <vt:lpstr>Using our own movements</vt:lpstr>
      <vt:lpstr>Using our own movements</vt:lpstr>
      <vt:lpstr>Using our own movements</vt:lpstr>
      <vt:lpstr>Using our own movements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Inclusive Technology OTS Session Slides</dc:title>
  <dc:creator>Jeanne Lefévère-Laoide</dc:creator>
  <cp:lastModifiedBy>Allysse Marshall</cp:lastModifiedBy>
  <cp:revision>4</cp:revision>
  <dcterms:created xsi:type="dcterms:W3CDTF">2024-08-10T19:35:24Z</dcterms:created>
  <dcterms:modified xsi:type="dcterms:W3CDTF">2025-12-09T16:32:16Z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0x010100EF2398ABF39FE74FA77D6E765BF67AAD</vt:lpwstr>
  </property>
  <property fmtid="{D5CDD505-2E9C-101B-9397-08002B2CF9AE}" pid="3" name="MediaServiceImageTags">
    <vt:lpwstr/>
  </property>
</Properties>
</file>