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37"/>
  </p:notesMasterIdLst>
  <p:sldIdLst>
    <p:sldId id="693" r:id="rId5"/>
    <p:sldId id="697" r:id="rId6"/>
    <p:sldId id="676" r:id="rId7"/>
    <p:sldId id="669" r:id="rId8"/>
    <p:sldId id="680" r:id="rId9"/>
    <p:sldId id="683" r:id="rId10"/>
    <p:sldId id="684" r:id="rId11"/>
    <p:sldId id="685" r:id="rId12"/>
    <p:sldId id="686" r:id="rId13"/>
    <p:sldId id="687" r:id="rId14"/>
    <p:sldId id="688" r:id="rId15"/>
    <p:sldId id="694" r:id="rId16"/>
    <p:sldId id="695" r:id="rId17"/>
    <p:sldId id="696" r:id="rId18"/>
    <p:sldId id="692" r:id="rId19"/>
    <p:sldId id="663" r:id="rId20"/>
    <p:sldId id="665" r:id="rId21"/>
    <p:sldId id="670" r:id="rId22"/>
    <p:sldId id="667" r:id="rId23"/>
    <p:sldId id="666" r:id="rId24"/>
    <p:sldId id="671" r:id="rId25"/>
    <p:sldId id="672" r:id="rId26"/>
    <p:sldId id="673" r:id="rId27"/>
    <p:sldId id="668" r:id="rId28"/>
    <p:sldId id="664" r:id="rId29"/>
    <p:sldId id="649" r:id="rId30"/>
    <p:sldId id="662" r:id="rId31"/>
    <p:sldId id="674" r:id="rId32"/>
    <p:sldId id="647" r:id="rId33"/>
    <p:sldId id="691" r:id="rId34"/>
    <p:sldId id="332" r:id="rId35"/>
    <p:sldId id="675" r:id="rId36"/>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AEDC218-8064-D1B0-EAE9-0882A5D80FDA}" name="Allysse Marshall" initials="AM" userId="S::amarshall@ri.ac.uk::57e398e5-184c-4770-be21-ac1ff17f306d"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7CE5C"/>
    <a:srgbClr val="E8CA31"/>
    <a:srgbClr val="83B9DA"/>
    <a:srgbClr val="B44A6E"/>
    <a:srgbClr val="795AC6"/>
    <a:srgbClr val="F2F2F2"/>
    <a:srgbClr val="FFFFFF"/>
    <a:srgbClr val="BCB4A2"/>
    <a:srgbClr val="C9576A"/>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51192DA-7D83-4FB7-AAED-9CD2270DC3EC}" v="20" dt="2025-07-25T15:18:12.89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971" autoAdjust="0"/>
    <p:restoredTop sz="37646" autoAdjust="0"/>
  </p:normalViewPr>
  <p:slideViewPr>
    <p:cSldViewPr snapToGrid="0">
      <p:cViewPr>
        <p:scale>
          <a:sx n="50" d="100"/>
          <a:sy n="50" d="100"/>
        </p:scale>
        <p:origin x="475" y="29"/>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21" Type="http://schemas.openxmlformats.org/officeDocument/2006/relationships/slide" Target="slides/slide17.xml"/><Relationship Id="rId34" Type="http://schemas.openxmlformats.org/officeDocument/2006/relationships/slide" Target="slides/slide30.xml"/><Relationship Id="rId42" Type="http://schemas.microsoft.com/office/2016/11/relationships/changesInfo" Target="changesInfos/changesInfo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microsoft.com/office/2015/10/relationships/revisionInfo" Target="revisionInfo.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lysse Marshall" userId="57e398e5-184c-4770-be21-ac1ff17f306d" providerId="ADAL" clId="{951192DA-7D83-4FB7-AAED-9CD2270DC3EC}"/>
    <pc:docChg chg="custSel modSld">
      <pc:chgData name="Allysse Marshall" userId="57e398e5-184c-4770-be21-ac1ff17f306d" providerId="ADAL" clId="{951192DA-7D83-4FB7-AAED-9CD2270DC3EC}" dt="2025-07-25T15:22:42.510" v="1618" actId="20577"/>
      <pc:docMkLst>
        <pc:docMk/>
      </pc:docMkLst>
      <pc:sldChg chg="modNotesTx">
        <pc:chgData name="Allysse Marshall" userId="57e398e5-184c-4770-be21-ac1ff17f306d" providerId="ADAL" clId="{951192DA-7D83-4FB7-AAED-9CD2270DC3EC}" dt="2025-07-25T15:19:02.288" v="1342" actId="20577"/>
        <pc:sldMkLst>
          <pc:docMk/>
          <pc:sldMk cId="1320373915" sldId="647"/>
        </pc:sldMkLst>
      </pc:sldChg>
      <pc:sldChg chg="modNotesTx">
        <pc:chgData name="Allysse Marshall" userId="57e398e5-184c-4770-be21-ac1ff17f306d" providerId="ADAL" clId="{951192DA-7D83-4FB7-AAED-9CD2270DC3EC}" dt="2025-07-25T15:03:20.522" v="396" actId="20577"/>
        <pc:sldMkLst>
          <pc:docMk/>
          <pc:sldMk cId="209124275" sldId="663"/>
        </pc:sldMkLst>
      </pc:sldChg>
      <pc:sldChg chg="modNotesTx">
        <pc:chgData name="Allysse Marshall" userId="57e398e5-184c-4770-be21-ac1ff17f306d" providerId="ADAL" clId="{951192DA-7D83-4FB7-AAED-9CD2270DC3EC}" dt="2025-07-25T15:22:42.510" v="1618" actId="20577"/>
        <pc:sldMkLst>
          <pc:docMk/>
          <pc:sldMk cId="2269117437" sldId="691"/>
        </pc:sldMkLst>
      </pc:sldChg>
      <pc:sldChg chg="modNotesTx">
        <pc:chgData name="Allysse Marshall" userId="57e398e5-184c-4770-be21-ac1ff17f306d" providerId="ADAL" clId="{951192DA-7D83-4FB7-AAED-9CD2270DC3EC}" dt="2025-07-25T14:56:16.862" v="0" actId="20577"/>
        <pc:sldMkLst>
          <pc:docMk/>
          <pc:sldMk cId="3380562763" sldId="693"/>
        </pc:sldMkLst>
      </pc:sldChg>
      <pc:sldChg chg="modNotesTx">
        <pc:chgData name="Allysse Marshall" userId="57e398e5-184c-4770-be21-ac1ff17f306d" providerId="ADAL" clId="{951192DA-7D83-4FB7-AAED-9CD2270DC3EC}" dt="2025-07-25T14:58:14.587" v="102" actId="20577"/>
        <pc:sldMkLst>
          <pc:docMk/>
          <pc:sldMk cId="2786617232" sldId="697"/>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00FF54B-1F59-423D-8647-691820F9CE2F}" type="datetimeFigureOut">
              <a:rPr lang="en-GB" smtClean="0"/>
              <a:t>25/07/2025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BD1EF29-3F2E-4975-A7AA-19B074C76137}" type="slidenum">
              <a:rPr lang="en-GB" smtClean="0"/>
              <a:t>‹#›</a:t>
            </a:fld>
            <a:endParaRPr lang="en-GB"/>
          </a:p>
        </p:txBody>
      </p:sp>
    </p:spTree>
    <p:extLst>
      <p:ext uri="{BB962C8B-B14F-4D97-AF65-F5344CB8AC3E}">
        <p14:creationId xmlns:p14="http://schemas.microsoft.com/office/powerpoint/2010/main" val="3704190"/>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A203F5-9CC8-3EEF-8BEF-DED3A3A8560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285BC06-3F03-2024-1318-EA50CA3C18A5}"/>
              </a:ext>
            </a:extLst>
          </p:cNvPr>
          <p:cNvSpPr>
            <a:spLocks noGrp="1" noRot="1" noChangeAspect="1"/>
          </p:cNvSpPr>
          <p:nvPr>
            <p:ph type="sldImg"/>
          </p:nvPr>
        </p:nvSpPr>
        <p:spPr>
          <a:xfrm>
            <a:off x="88900" y="746125"/>
            <a:ext cx="6627813" cy="3729038"/>
          </a:xfrm>
        </p:spPr>
      </p:sp>
      <p:sp>
        <p:nvSpPr>
          <p:cNvPr id="3" name="Notes Placeholder 2">
            <a:extLst>
              <a:ext uri="{FF2B5EF4-FFF2-40B4-BE49-F238E27FC236}">
                <a16:creationId xmlns:a16="http://schemas.microsoft.com/office/drawing/2014/main" id="{BEF90946-1DEC-D889-6FB7-8C05AA936E39}"/>
              </a:ext>
            </a:extLst>
          </p:cNvPr>
          <p:cNvSpPr>
            <a:spLocks noGrp="1"/>
          </p:cNvSpPr>
          <p:nvPr>
            <p:ph type="body" idx="1"/>
          </p:nvPr>
        </p:nvSpPr>
        <p:spPr/>
        <p:txBody>
          <a:bodyPr/>
          <a:lstStyle/>
          <a:p>
            <a:r>
              <a:rPr lang="en-GB" baseline="0" dirty="0"/>
              <a:t>Welcome to our Artificial Intelligence computer science masterclass! Today we are going to be looking at artificial intelligence, but what do we actually mean by that? Well let's start first by considering how we would describe intelligence. </a:t>
            </a:r>
          </a:p>
          <a:p>
            <a:endParaRPr lang="en-GB" baseline="0" dirty="0"/>
          </a:p>
          <a:p>
            <a:r>
              <a:rPr lang="en-GB" baseline="0" dirty="0"/>
              <a:t>What does intelligence mean to you?</a:t>
            </a:r>
          </a:p>
          <a:p>
            <a:endParaRPr lang="en-GB" baseline="0" dirty="0"/>
          </a:p>
          <a:p>
            <a:r>
              <a:rPr lang="en-GB" baseline="0" dirty="0"/>
              <a:t>What things do you consider to be intelligent, or how would you describe intelligence to an alien?</a:t>
            </a:r>
          </a:p>
          <a:p>
            <a:endParaRPr lang="en-GB" baseline="0" dirty="0"/>
          </a:p>
          <a:p>
            <a:r>
              <a:rPr lang="en-GB" baseline="0" dirty="0"/>
              <a:t>---</a:t>
            </a:r>
          </a:p>
          <a:p>
            <a:endParaRPr lang="en-GB" baseline="0" dirty="0"/>
          </a:p>
          <a:p>
            <a:pPr>
              <a:lnSpc>
                <a:spcPct val="107000"/>
              </a:lnSpc>
              <a:spcAft>
                <a:spcPts val="800"/>
              </a:spcAft>
              <a:buNone/>
            </a:pPr>
            <a:r>
              <a:rPr lang="en-GB" baseline="0" dirty="0"/>
              <a:t>Welcome students to the masterclass. </a:t>
            </a:r>
            <a:r>
              <a:rPr lang="en-GB" sz="1800" dirty="0">
                <a:effectLst/>
                <a:latin typeface="Verdana" panose="020B0604030504040204" pitchFamily="34" charset="0"/>
                <a:ea typeface="Calibri" panose="020F0502020204030204" pitchFamily="34" charset="0"/>
                <a:cs typeface="Arial" panose="020B0604020202020204" pitchFamily="34" charset="0"/>
              </a:rPr>
              <a:t>Begin the session by asking students how they would describe intelligence? </a:t>
            </a:r>
            <a:endParaRPr lang="en-GB" sz="18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buNone/>
            </a:pPr>
            <a:r>
              <a:rPr lang="en-GB" sz="1800" dirty="0">
                <a:effectLst/>
                <a:latin typeface="Verdana" panose="020B0604030504040204" pitchFamily="34" charset="0"/>
                <a:ea typeface="Calibri" panose="020F0502020204030204" pitchFamily="34" charset="0"/>
                <a:cs typeface="Arial" panose="020B0604020202020204" pitchFamily="34" charset="0"/>
              </a:rPr>
              <a:t> </a:t>
            </a:r>
            <a:endParaRPr lang="en-GB" sz="18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buNone/>
            </a:pPr>
            <a:r>
              <a:rPr lang="en-GB" sz="1800" dirty="0">
                <a:effectLst/>
                <a:latin typeface="Verdana" panose="020B0604030504040204" pitchFamily="34" charset="0"/>
                <a:ea typeface="Calibri" panose="020F0502020204030204" pitchFamily="34" charset="0"/>
                <a:cs typeface="Arial" panose="020B0604020202020204" pitchFamily="34" charset="0"/>
              </a:rPr>
              <a:t>Encourage students to discuss with the people around them and take in suggestions on what intelligence means to them. You may wish to provide some more prompts, such as what things would they consider to be intelligent, and how would you describe intelligence to an alien. </a:t>
            </a:r>
          </a:p>
          <a:p>
            <a:pPr>
              <a:lnSpc>
                <a:spcPct val="107000"/>
              </a:lnSpc>
              <a:spcAft>
                <a:spcPts val="800"/>
              </a:spcAft>
              <a:buNone/>
            </a:pPr>
            <a:endParaRPr lang="en-GB" sz="1800" dirty="0">
              <a:effectLst/>
              <a:latin typeface="Verdana" panose="020B0604030504040204" pitchFamily="34" charset="0"/>
              <a:ea typeface="Calibri" panose="020F0502020204030204" pitchFamily="34" charset="0"/>
              <a:cs typeface="Arial" panose="020B0604020202020204" pitchFamily="34" charset="0"/>
            </a:endParaRPr>
          </a:p>
          <a:p>
            <a:pPr>
              <a:lnSpc>
                <a:spcPct val="107000"/>
              </a:lnSpc>
              <a:spcAft>
                <a:spcPts val="800"/>
              </a:spcAft>
              <a:buNone/>
            </a:pPr>
            <a:r>
              <a:rPr lang="en-GB" sz="1800" dirty="0">
                <a:effectLst/>
                <a:latin typeface="Verdana" panose="020B0604030504040204" pitchFamily="34" charset="0"/>
                <a:ea typeface="Calibri" panose="020F0502020204030204" pitchFamily="34" charset="0"/>
                <a:cs typeface="Arial" panose="020B0604020202020204" pitchFamily="34" charset="0"/>
              </a:rPr>
              <a:t>Give students some thinking and discussion time, then take in answers. </a:t>
            </a:r>
            <a:endParaRPr lang="en-GB" sz="18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GB" sz="1800" dirty="0">
                <a:effectLst/>
                <a:latin typeface="Verdana" panose="020B0604030504040204" pitchFamily="34" charset="0"/>
                <a:ea typeface="Calibri" panose="020F0502020204030204" pitchFamily="34" charset="0"/>
                <a:cs typeface="Arial" panose="020B0604020202020204" pitchFamily="34" charset="0"/>
              </a:rPr>
              <a:t> </a:t>
            </a:r>
            <a:endParaRPr lang="en-GB" sz="1800" dirty="0">
              <a:effectLst/>
              <a:latin typeface="Calibri" panose="020F0502020204030204" pitchFamily="34" charset="0"/>
              <a:ea typeface="Calibri" panose="020F0502020204030204" pitchFamily="34" charset="0"/>
              <a:cs typeface="Arial" panose="020B0604020202020204" pitchFamily="34" charset="0"/>
            </a:endParaRPr>
          </a:p>
          <a:p>
            <a:endParaRPr lang="en-GB" baseline="0" dirty="0"/>
          </a:p>
        </p:txBody>
      </p:sp>
      <p:sp>
        <p:nvSpPr>
          <p:cNvPr id="4" name="Slide Number Placeholder 3">
            <a:extLst>
              <a:ext uri="{FF2B5EF4-FFF2-40B4-BE49-F238E27FC236}">
                <a16:creationId xmlns:a16="http://schemas.microsoft.com/office/drawing/2014/main" id="{F0F52B12-9597-4435-853F-0040A7F0E6D8}"/>
              </a:ext>
            </a:extLst>
          </p:cNvPr>
          <p:cNvSpPr>
            <a:spLocks noGrp="1"/>
          </p:cNvSpPr>
          <p:nvPr>
            <p:ph type="sldNum" sz="quarter" idx="10"/>
          </p:nvPr>
        </p:nvSpPr>
        <p:spPr/>
        <p:txBody>
          <a:bodyPr/>
          <a:lstStyle/>
          <a:p>
            <a:fld id="{1966D589-F99D-4D6B-A49F-51B81657FF39}" type="slidenum">
              <a:rPr lang="en-GB" smtClean="0"/>
              <a:pPr/>
              <a:t>1</a:t>
            </a:fld>
            <a:endParaRPr lang="en-GB"/>
          </a:p>
        </p:txBody>
      </p:sp>
    </p:spTree>
    <p:extLst>
      <p:ext uri="{BB962C8B-B14F-4D97-AF65-F5344CB8AC3E}">
        <p14:creationId xmlns:p14="http://schemas.microsoft.com/office/powerpoint/2010/main" val="5949581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dirty="0"/>
              <a:t>And how about YouTube recommendations? Hands up if you think they typically use AI. And hands up if you think they do not. YouTube can recommend videos they think you like. The algorithm they use to decide which videos to suggest for you, learns by looking at data from which videos you have interacted with before, and which you have had reactions to – for example liking it, or sharing it. This is a type of artificial intelligence.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dirty="0"/>
              <a:t>---</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dirty="0"/>
              <a:t>Students must decide whether they think the object shown uses AI or not. They could display this by putting their hands up if they believe it is AI, or by standing in a different spot in the room on a sliding scale, for how much they agree that the object is intelligent or not. </a:t>
            </a:r>
          </a:p>
          <a:p>
            <a:endParaRPr lang="en-GB" dirty="0"/>
          </a:p>
        </p:txBody>
      </p:sp>
      <p:sp>
        <p:nvSpPr>
          <p:cNvPr id="4" name="Slide Number Placeholder 3"/>
          <p:cNvSpPr>
            <a:spLocks noGrp="1"/>
          </p:cNvSpPr>
          <p:nvPr>
            <p:ph type="sldNum" sz="quarter" idx="5"/>
          </p:nvPr>
        </p:nvSpPr>
        <p:spPr/>
        <p:txBody>
          <a:bodyPr/>
          <a:lstStyle/>
          <a:p>
            <a:fld id="{CBD1EF29-3F2E-4975-A7AA-19B074C76137}" type="slidenum">
              <a:rPr lang="en-GB" smtClean="0"/>
              <a:t>10</a:t>
            </a:fld>
            <a:endParaRPr lang="en-GB"/>
          </a:p>
        </p:txBody>
      </p:sp>
    </p:spTree>
    <p:extLst>
      <p:ext uri="{BB962C8B-B14F-4D97-AF65-F5344CB8AC3E}">
        <p14:creationId xmlns:p14="http://schemas.microsoft.com/office/powerpoint/2010/main" val="6022536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dirty="0"/>
              <a:t>And lastly, we have a dolphin. Hands up if you think they typically use AI. And hands up if you think they do not. A dolphin displays intelligence, but it is not an AI because it is not artificial. Its intelligence has not been ‘created’ by humans.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dirty="0"/>
              <a:t>---</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dirty="0"/>
              <a:t>Students must decide whether they think the object shown uses AI or not. They could display this by putting their hands up if they believe it is AI, or by standing in a different spot in the room on a sliding scale, for how much they agree that the object is intelligent or not. </a:t>
            </a:r>
          </a:p>
          <a:p>
            <a:endParaRPr lang="en-GB" dirty="0"/>
          </a:p>
        </p:txBody>
      </p:sp>
      <p:sp>
        <p:nvSpPr>
          <p:cNvPr id="4" name="Slide Number Placeholder 3"/>
          <p:cNvSpPr>
            <a:spLocks noGrp="1"/>
          </p:cNvSpPr>
          <p:nvPr>
            <p:ph type="sldNum" sz="quarter" idx="5"/>
          </p:nvPr>
        </p:nvSpPr>
        <p:spPr/>
        <p:txBody>
          <a:bodyPr/>
          <a:lstStyle/>
          <a:p>
            <a:fld id="{CBD1EF29-3F2E-4975-A7AA-19B074C76137}" type="slidenum">
              <a:rPr lang="en-GB" smtClean="0"/>
              <a:t>11</a:t>
            </a:fld>
            <a:endParaRPr lang="en-GB"/>
          </a:p>
        </p:txBody>
      </p:sp>
    </p:spTree>
    <p:extLst>
      <p:ext uri="{BB962C8B-B14F-4D97-AF65-F5344CB8AC3E}">
        <p14:creationId xmlns:p14="http://schemas.microsoft.com/office/powerpoint/2010/main" val="11927485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10 minutes - So how do we actually test whether something is intelligent or not? Well, one suggested way of doing just this is by putting your AI up against the Turing Test, named after computer scientist Alan Turing. Turing is most famous for his work during world war two, where he was able to work out how to decipher secret German messages that had been encoded using their infamous Enigma Machine. Some historians estimate that Turing solving the Enigma code shortened the war by up to two years, by allowing the Allied forces to anticipate the actions they would take before they were taken. </a:t>
            </a:r>
          </a:p>
          <a:p>
            <a:r>
              <a:rPr lang="en-GB" dirty="0"/>
              <a:t>Later, in 1949, Turing was engaging in philosophical thought around what made something ‘intelligent’, or what it actually meant to ‘think’. Through this, he designed what is now known as the Turing Test, initially called the Imitation Game, because it focuses on whether a human could be fooled into thinking that a machine was another human, based on some short conversations between the two.  The test can take many different forms, with different questions and scenarios given to the machine, but the main basis stays the same – if a human has a conversation with another human and a machine, and cannot correctly identify who the machine is, then the machine could be considered to be ‘intelligent’. What kind of questions do you think might have been asked in these conversations?</a:t>
            </a:r>
          </a:p>
          <a:p>
            <a:endParaRPr lang="en-GB" dirty="0"/>
          </a:p>
          <a:p>
            <a:r>
              <a:rPr lang="en-GB" dirty="0"/>
              <a:t>---</a:t>
            </a:r>
          </a:p>
          <a:p>
            <a:pPr marL="0" marR="0" lvl="0" indent="0" algn="l" defTabSz="685800" rtl="0" eaLnBrk="1" fontAlgn="auto" latinLnBrk="0" hangingPunct="1">
              <a:lnSpc>
                <a:spcPct val="100000"/>
              </a:lnSpc>
              <a:spcBef>
                <a:spcPts val="0"/>
              </a:spcBef>
              <a:spcAft>
                <a:spcPts val="0"/>
              </a:spcAft>
              <a:buClrTx/>
              <a:buSzTx/>
              <a:buFontTx/>
              <a:buNone/>
              <a:tabLst/>
              <a:defRPr/>
            </a:pPr>
            <a:r>
              <a:rPr lang="en-GB" dirty="0"/>
              <a:t>Explain that Alan Turing was a computer scientist who was able to decipher the codes created by the Germans’ Enigma Machine during the second world war. Explain that he later went on to design a test called the Imitation Game, or the Turing Test, to see whether a machine could imitate a human well enough to fool another human. </a:t>
            </a:r>
            <a:r>
              <a:rPr lang="en-GB" sz="1800" dirty="0">
                <a:effectLst/>
                <a:latin typeface="Verdana" panose="020B0604030504040204" pitchFamily="34" charset="0"/>
                <a:ea typeface="Calibri" panose="020F0502020204030204" pitchFamily="34" charset="0"/>
                <a:cs typeface="Arial" panose="020B0604020202020204" pitchFamily="34" charset="0"/>
              </a:rPr>
              <a:t>Ask the students what questions they think would have been asked in the conversations.</a:t>
            </a:r>
            <a:endParaRPr lang="en-GB" sz="1800" dirty="0">
              <a:effectLst/>
              <a:latin typeface="Calibri" panose="020F0502020204030204" pitchFamily="34" charset="0"/>
              <a:ea typeface="Calibri" panose="020F0502020204030204" pitchFamily="34" charset="0"/>
              <a:cs typeface="Arial" panose="020B0604020202020204" pitchFamily="34" charset="0"/>
            </a:endParaRPr>
          </a:p>
          <a:p>
            <a:endParaRPr lang="en-GB" dirty="0"/>
          </a:p>
          <a:p>
            <a:endParaRPr lang="en-GB" dirty="0"/>
          </a:p>
        </p:txBody>
      </p:sp>
      <p:sp>
        <p:nvSpPr>
          <p:cNvPr id="4" name="Slide Number Placeholder 3"/>
          <p:cNvSpPr>
            <a:spLocks noGrp="1"/>
          </p:cNvSpPr>
          <p:nvPr>
            <p:ph type="sldNum" sz="quarter" idx="5"/>
          </p:nvPr>
        </p:nvSpPr>
        <p:spPr/>
        <p:txBody>
          <a:bodyPr/>
          <a:lstStyle/>
          <a:p>
            <a:fld id="{CBD1EF29-3F2E-4975-A7AA-19B074C76137}" type="slidenum">
              <a:rPr lang="en-GB" smtClean="0"/>
              <a:t>12</a:t>
            </a:fld>
            <a:endParaRPr lang="en-GB"/>
          </a:p>
        </p:txBody>
      </p:sp>
    </p:spTree>
    <p:extLst>
      <p:ext uri="{BB962C8B-B14F-4D97-AF65-F5344CB8AC3E}">
        <p14:creationId xmlns:p14="http://schemas.microsoft.com/office/powerpoint/2010/main" val="4846180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dirty="0"/>
              <a:t>These short conversations don’t have to include questions that a human would find very tricky, an average human would probably not be able to answer a hard maths or science question straight away. Instead, the questions are designed to be easy and natural for humans to answer, like these questions here. Each of these questions would probably be quite easy for any of us to answer.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dirty="0"/>
              <a:t>Does anyone have any thoughts or feelings towards the last question? If an AI answered whether they were a computer with ‘no’, then we would consider them to be lying. However, if an AI had been instructed and designed to answer that question falsely, then it is actually doing nothing wrong, and simply following the orders that it had been given.</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dirty="0"/>
              <a:t>Can you come up with any other questions that you would ask an AI to determine if it was human or not.</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dirty="0"/>
              <a:t>Do you think any AI would pass the Turing test?</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dirty="0"/>
              <a:t>Some AIs have reportedly passed different versions of the Turing Test. Back in March</a:t>
            </a:r>
            <a:r>
              <a:rPr lang="en-GB" b="0" i="0" dirty="0">
                <a:solidFill>
                  <a:srgbClr val="202122"/>
                </a:solidFill>
                <a:effectLst/>
                <a:latin typeface="Arial" panose="020B0604020202020204" pitchFamily="34" charset="0"/>
              </a:rPr>
              <a:t> 2025, researchers looked at four different AI systems, including ChatGPT’s GPT-4.5, and gave them two Turing tests. Human participants in the test had 5-minute conversations with another human participant and ChatGPT, then judged which conversational partner they believed to be human. GPT-4.5 was identified as the human 73% of the time, significantly more often than the actual human participants.</a:t>
            </a:r>
            <a:endParaRPr lang="en-GB" dirty="0"/>
          </a:p>
          <a:p>
            <a:endParaRPr lang="en-GB" dirty="0"/>
          </a:p>
          <a:p>
            <a:r>
              <a:rPr lang="en-GB" dirty="0"/>
              <a:t>---</a:t>
            </a:r>
          </a:p>
          <a:p>
            <a:endParaRPr lang="en-GB" dirty="0"/>
          </a:p>
          <a:p>
            <a:r>
              <a:rPr lang="en-GB" dirty="0"/>
              <a:t>Explain that the short conversations don’t have to include questions that a human would find very tricky – an average human would probably not be able to answer a hard maths or science question straight away. Explain that the questions should be easy and natural for humans to answer. Ask the students to discuss the last questions, and mention that whilst an AI could give false information, it cannot lie (since it is doing exactly what it has been programmed to do). Ask the students if they can come up with any other questions that they would ask an AI to determine if it was human or not. Ask the students if they think any AIs have passed the Turing Test. Explain that in March 2025, ChatGPT’s GPT-4.5 system was able to deceive 73% of human participants in two separate Turing tests. </a:t>
            </a:r>
          </a:p>
          <a:p>
            <a:endParaRPr lang="en-GB" dirty="0"/>
          </a:p>
        </p:txBody>
      </p:sp>
      <p:sp>
        <p:nvSpPr>
          <p:cNvPr id="4" name="Slide Number Placeholder 3"/>
          <p:cNvSpPr>
            <a:spLocks noGrp="1"/>
          </p:cNvSpPr>
          <p:nvPr>
            <p:ph type="sldNum" sz="quarter" idx="5"/>
          </p:nvPr>
        </p:nvSpPr>
        <p:spPr/>
        <p:txBody>
          <a:bodyPr/>
          <a:lstStyle/>
          <a:p>
            <a:fld id="{CBD1EF29-3F2E-4975-A7AA-19B074C76137}" type="slidenum">
              <a:rPr lang="en-GB" smtClean="0"/>
              <a:t>13</a:t>
            </a:fld>
            <a:endParaRPr lang="en-GB"/>
          </a:p>
        </p:txBody>
      </p:sp>
    </p:spTree>
    <p:extLst>
      <p:ext uri="{BB962C8B-B14F-4D97-AF65-F5344CB8AC3E}">
        <p14:creationId xmlns:p14="http://schemas.microsoft.com/office/powerpoint/2010/main" val="39538044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dirty="0"/>
              <a:t>Do you think the Turing test is a good test for intelligence? </a:t>
            </a:r>
          </a:p>
          <a:p>
            <a:pPr marL="0" marR="0" lvl="0" indent="0" algn="l" defTabSz="685800" rtl="0" eaLnBrk="1" fontAlgn="auto" latinLnBrk="0" hangingPunct="1">
              <a:lnSpc>
                <a:spcPct val="100000"/>
              </a:lnSpc>
              <a:spcBef>
                <a:spcPts val="0"/>
              </a:spcBef>
              <a:spcAft>
                <a:spcPts val="0"/>
              </a:spcAft>
              <a:buClrTx/>
              <a:buSzTx/>
              <a:buFontTx/>
              <a:buNone/>
              <a:tabLst/>
              <a:defRPr/>
            </a:pPr>
            <a:r>
              <a:rPr lang="en-GB" dirty="0"/>
              <a:t>How else would you want to test an AI’s intelligence?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dirty="0"/>
              <a:t>Some AI researchers actually don’t think that the Turing test is applicable for testing the usefulness and ‘intelligence’ of AI systems. One argument looks at plane design, and says that when planes are tested, they are tested to see how well it flies, not for whether it could be mistaken for a bird!</a:t>
            </a:r>
          </a:p>
          <a:p>
            <a:pPr marL="0" marR="0" lvl="0" indent="0" algn="l" defTabSz="685800" rtl="0" eaLnBrk="1" fontAlgn="auto" latinLnBrk="0" hangingPunct="1">
              <a:lnSpc>
                <a:spcPct val="100000"/>
              </a:lnSpc>
              <a:spcBef>
                <a:spcPts val="0"/>
              </a:spcBef>
              <a:spcAft>
                <a:spcPts val="0"/>
              </a:spcAft>
              <a:buClrTx/>
              <a:buSzTx/>
              <a:buFontTx/>
              <a:buNone/>
              <a:tabLst/>
              <a:defRPr/>
            </a:pPr>
            <a:r>
              <a:rPr lang="en-GB" dirty="0"/>
              <a:t>If we wanted an AI to be able to detect patterns in images for example, perhaps to confidently tell the difference between a bird, a plane, and superman, then we wouldn’t necessarily need it to be a good conversationalist.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dirty="0"/>
              <a:t>---</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dirty="0"/>
              <a:t>Ask the students if they think that Turing test is a good test for ‘intelligence’? Ask them how they would want to test for intelligence. Explain that some AI researchers do not see it as a good test for how good an AI performs, and it has been compared to the design behind planes – a plane is tested for how well it flies, not for whether it could be mistaken for a bird. Explain that an AI’s use might change how we decide whether it is ‘intelligent’ or not, or how well it performs the job we want it to do. </a:t>
            </a:r>
          </a:p>
          <a:p>
            <a:endParaRPr lang="en-GB" dirty="0"/>
          </a:p>
        </p:txBody>
      </p:sp>
      <p:sp>
        <p:nvSpPr>
          <p:cNvPr id="4" name="Slide Number Placeholder 3"/>
          <p:cNvSpPr>
            <a:spLocks noGrp="1"/>
          </p:cNvSpPr>
          <p:nvPr>
            <p:ph type="sldNum" sz="quarter" idx="5"/>
          </p:nvPr>
        </p:nvSpPr>
        <p:spPr/>
        <p:txBody>
          <a:bodyPr/>
          <a:lstStyle/>
          <a:p>
            <a:fld id="{CBD1EF29-3F2E-4975-A7AA-19B074C76137}" type="slidenum">
              <a:rPr lang="en-GB" smtClean="0"/>
              <a:t>14</a:t>
            </a:fld>
            <a:endParaRPr lang="en-GB"/>
          </a:p>
        </p:txBody>
      </p:sp>
    </p:spTree>
    <p:extLst>
      <p:ext uri="{BB962C8B-B14F-4D97-AF65-F5344CB8AC3E}">
        <p14:creationId xmlns:p14="http://schemas.microsoft.com/office/powerpoint/2010/main" val="7804318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1B5459-71C7-F71E-2243-4AE9070660D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D257D95-E0B1-07E8-4AC5-A66C23A797A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9CDBCDA-F04E-2B5E-4E9A-8AA71C478986}"/>
              </a:ext>
            </a:extLst>
          </p:cNvPr>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900" b="0" i="0" dirty="0">
                <a:effectLst/>
                <a:latin typeface="Google Sans"/>
              </a:rPr>
              <a:t>15 minutes - So now we have an idea of what ‘intelligence’ could look like in our AI. Let’s say we are trying to make an AI that could, for example, pass the Turing Test, then it would make sense to base them on our own human brains, and that is exactly what a lot of computer scientists do! AI’s are often trained by building something called a neural network – which is based on how neurones in our brain send signals to each other.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sz="900" b="0" i="0" dirty="0">
              <a:effectLst/>
              <a:latin typeface="Google Sans"/>
            </a:endParaRPr>
          </a:p>
          <a:p>
            <a:pPr marL="0" marR="0" lvl="0" indent="0" algn="l" defTabSz="685800" rtl="0" eaLnBrk="1" fontAlgn="auto" latinLnBrk="0" hangingPunct="1">
              <a:lnSpc>
                <a:spcPct val="100000"/>
              </a:lnSpc>
              <a:spcBef>
                <a:spcPts val="0"/>
              </a:spcBef>
              <a:spcAft>
                <a:spcPts val="0"/>
              </a:spcAft>
              <a:buClrTx/>
              <a:buSzTx/>
              <a:buFontTx/>
              <a:buNone/>
              <a:tabLst/>
              <a:defRPr/>
            </a:pPr>
            <a:r>
              <a:rPr lang="en-GB" sz="900" b="0" i="0" dirty="0">
                <a:effectLst/>
                <a:latin typeface="Google Sans"/>
              </a:rPr>
              <a:t>Sensory Neurones are the "detectors" of your body, found in your eyes, ears, nose, tongue, and skin. They detect things in the world around you, </a:t>
            </a:r>
            <a:r>
              <a:rPr lang="en-GB" sz="900" dirty="0">
                <a:latin typeface="Google Sans"/>
              </a:rPr>
              <a:t>including noises, </a:t>
            </a:r>
            <a:r>
              <a:rPr lang="en-GB" sz="900" b="0" i="0" dirty="0">
                <a:effectLst/>
                <a:latin typeface="Google Sans"/>
              </a:rPr>
              <a:t>smells, and sights, and send </a:t>
            </a:r>
            <a:r>
              <a:rPr lang="en-GB" sz="900" dirty="0">
                <a:latin typeface="Google Sans"/>
              </a:rPr>
              <a:t>this information </a:t>
            </a:r>
            <a:r>
              <a:rPr lang="en-GB" sz="900" b="0" i="0" dirty="0">
                <a:effectLst/>
                <a:latin typeface="Google Sans"/>
              </a:rPr>
              <a:t>to your brain. </a:t>
            </a:r>
          </a:p>
          <a:p>
            <a:pPr marL="0" marR="0" lvl="0" indent="0" algn="l" defTabSz="685800" rtl="0" eaLnBrk="1" fontAlgn="auto" latinLnBrk="0" hangingPunct="1">
              <a:lnSpc>
                <a:spcPct val="100000"/>
              </a:lnSpc>
              <a:spcBef>
                <a:spcPts val="0"/>
              </a:spcBef>
              <a:spcAft>
                <a:spcPts val="0"/>
              </a:spcAft>
              <a:buClrTx/>
              <a:buSzTx/>
              <a:buFontTx/>
              <a:buNone/>
              <a:tabLst/>
              <a:defRPr/>
            </a:pPr>
            <a:r>
              <a:rPr lang="en-GB" sz="900" b="0" i="0" dirty="0">
                <a:effectLst/>
                <a:latin typeface="Google Sans"/>
              </a:rPr>
              <a:t>Relay neurones are the "post office" inside your brain and spinal cord. They take the information from the sensory neurones and pass it on to other neurones, including motor neurones. </a:t>
            </a:r>
          </a:p>
          <a:p>
            <a:r>
              <a:rPr lang="en-GB" sz="900" dirty="0">
                <a:latin typeface="Google Sans"/>
              </a:rPr>
              <a:t>After receiving information from relay neurones, m</a:t>
            </a:r>
            <a:r>
              <a:rPr lang="en-GB" sz="900" b="0" i="0" dirty="0">
                <a:effectLst/>
                <a:latin typeface="Google Sans"/>
              </a:rPr>
              <a:t>otor neurons send messages from your brain to your muscles, telling them what to do. They are responsible for movement, speech, and involuntary actions like swallowing and blinking.</a:t>
            </a:r>
          </a:p>
          <a:p>
            <a:endParaRPr lang="en-GB" sz="900" b="0" i="0" dirty="0">
              <a:effectLst/>
              <a:latin typeface="Google Sans"/>
            </a:endParaRPr>
          </a:p>
          <a:p>
            <a:r>
              <a:rPr lang="en-GB" sz="900" b="0" i="0" dirty="0">
                <a:effectLst/>
                <a:latin typeface="Google Sans"/>
              </a:rPr>
              <a:t>---</a:t>
            </a:r>
          </a:p>
          <a:p>
            <a:endParaRPr lang="en-GB" sz="900" b="0" i="0" dirty="0">
              <a:effectLst/>
              <a:latin typeface="Google Sans"/>
            </a:endParaRPr>
          </a:p>
          <a:p>
            <a:r>
              <a:rPr lang="en-GB" sz="900" b="0" i="0" dirty="0">
                <a:effectLst/>
                <a:latin typeface="Google Sans"/>
              </a:rPr>
              <a:t>Ask the students how we might go about creating an AI that could pass the Turing test. Explain that many AIs are based off the human brain, which uses something called a neural network to pass along information through the body. Explain how sensory neurones, relay neurones and motor neurones work together to do this. </a:t>
            </a:r>
          </a:p>
          <a:p>
            <a:endParaRPr lang="en-GB" dirty="0"/>
          </a:p>
        </p:txBody>
      </p:sp>
      <p:sp>
        <p:nvSpPr>
          <p:cNvPr id="4" name="Slide Number Placeholder 3">
            <a:extLst>
              <a:ext uri="{FF2B5EF4-FFF2-40B4-BE49-F238E27FC236}">
                <a16:creationId xmlns:a16="http://schemas.microsoft.com/office/drawing/2014/main" id="{8460C664-7014-4F7E-8E9B-58CED1B8AA41}"/>
              </a:ext>
            </a:extLst>
          </p:cNvPr>
          <p:cNvSpPr>
            <a:spLocks noGrp="1"/>
          </p:cNvSpPr>
          <p:nvPr>
            <p:ph type="sldNum" sz="quarter" idx="5"/>
          </p:nvPr>
        </p:nvSpPr>
        <p:spPr/>
        <p:txBody>
          <a:bodyPr/>
          <a:lstStyle/>
          <a:p>
            <a:fld id="{CBD1EF29-3F2E-4975-A7AA-19B074C76137}" type="slidenum">
              <a:rPr lang="en-GB" smtClean="0"/>
              <a:t>15</a:t>
            </a:fld>
            <a:endParaRPr lang="en-GB"/>
          </a:p>
        </p:txBody>
      </p:sp>
    </p:spTree>
    <p:extLst>
      <p:ext uri="{BB962C8B-B14F-4D97-AF65-F5344CB8AC3E}">
        <p14:creationId xmlns:p14="http://schemas.microsoft.com/office/powerpoint/2010/main" val="13629176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dirty="0"/>
              <a:t>We are going to demonstrate how a neural network works by playing a game of snap. I need seven volunteers. 4 students will face towards the board and be the sensory neurones in the brain, who can see the colour of the two squares. Each are given a rule for when they should tap the relay neurone behind them. Person one will tap the relay neurone on the shoulder when square 1 is red, student 2 will tap when square 2 is red, student 3 will tap when square 1 is black, and student 4 will tap when square 2 is black.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dirty="0"/>
              <a:t>Students 5 and 6 are the relay neurones, responsible for delivering messages from the brain to the body. When they receive two taps on the shoulder, they should then tap student 7, the motor neurone. Student 7 is the motor neurone, responsible for delivering an action in the body. When they receive any tap on the shoulder, they should shout Snap.  Students 5-7 should face away from the board, so they cannot anticipate the response. Lets see our brains in action!</a:t>
            </a:r>
          </a:p>
          <a:p>
            <a:endParaRPr lang="en-GB" dirty="0"/>
          </a:p>
          <a:p>
            <a:r>
              <a:rPr lang="en-GB" dirty="0"/>
              <a:t>---</a:t>
            </a:r>
          </a:p>
          <a:p>
            <a:endParaRPr lang="en-GB" dirty="0"/>
          </a:p>
          <a:p>
            <a:r>
              <a:rPr lang="en-GB" dirty="0"/>
              <a:t>Explain to the students that we are going to demonstrate how a neural network works by playing a game of snap. Ask for seven student volunteers. Students 1– 4 will face towards the board and be the sensory neurones in the brain, who can see the colour of the two squares. Each are given a rule for when they should tap the relay neurone ( e.g. person one will tap the relay neurone on the shoulder, when square 1 is red.) Students 5 and 6 are the relay neurones, responsible for delivering messages from the brain to the body. When they receive two taps on the shoulder, they should then tap student 7, the motor neurone. Student 7 is the motor neurone, responsible for delivering an action in the body. When they receive any tap on the shoulder, they should shout Snap.  Students 5-7 should face away from the board, so they cannot anticipate the response. You may wish to have two groups compete against each other to see who will shout snap first. If the motor neurone is paying attention to which side they were tapped on, they could guess whether the matching colour was red (left shoulder), or black (right shoulder).</a:t>
            </a:r>
          </a:p>
          <a:p>
            <a:endParaRPr lang="en-GB" dirty="0"/>
          </a:p>
        </p:txBody>
      </p:sp>
      <p:sp>
        <p:nvSpPr>
          <p:cNvPr id="4" name="Slide Number Placeholder 3"/>
          <p:cNvSpPr>
            <a:spLocks noGrp="1"/>
          </p:cNvSpPr>
          <p:nvPr>
            <p:ph type="sldNum" sz="quarter" idx="5"/>
          </p:nvPr>
        </p:nvSpPr>
        <p:spPr/>
        <p:txBody>
          <a:bodyPr/>
          <a:lstStyle/>
          <a:p>
            <a:fld id="{CBD1EF29-3F2E-4975-A7AA-19B074C76137}" type="slidenum">
              <a:rPr lang="en-GB" smtClean="0"/>
              <a:t>16</a:t>
            </a:fld>
            <a:endParaRPr lang="en-GB"/>
          </a:p>
        </p:txBody>
      </p:sp>
    </p:spTree>
    <p:extLst>
      <p:ext uri="{BB962C8B-B14F-4D97-AF65-F5344CB8AC3E}">
        <p14:creationId xmlns:p14="http://schemas.microsoft.com/office/powerpoint/2010/main" val="15399200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Snap game – remind sensory neurons which square they are looking at </a:t>
            </a:r>
          </a:p>
        </p:txBody>
      </p:sp>
      <p:sp>
        <p:nvSpPr>
          <p:cNvPr id="4" name="Slide Number Placeholder 3"/>
          <p:cNvSpPr>
            <a:spLocks noGrp="1"/>
          </p:cNvSpPr>
          <p:nvPr>
            <p:ph type="sldNum" sz="quarter" idx="5"/>
          </p:nvPr>
        </p:nvSpPr>
        <p:spPr/>
        <p:txBody>
          <a:bodyPr/>
          <a:lstStyle/>
          <a:p>
            <a:fld id="{CBD1EF29-3F2E-4975-A7AA-19B074C76137}" type="slidenum">
              <a:rPr lang="en-GB" smtClean="0"/>
              <a:t>17</a:t>
            </a:fld>
            <a:endParaRPr lang="en-GB"/>
          </a:p>
        </p:txBody>
      </p:sp>
    </p:spTree>
    <p:extLst>
      <p:ext uri="{BB962C8B-B14F-4D97-AF65-F5344CB8AC3E}">
        <p14:creationId xmlns:p14="http://schemas.microsoft.com/office/powerpoint/2010/main" val="26880552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Snap game – sensory neurone 2 and 3 should tap the relay neurones, and no further taps should happen.</a:t>
            </a:r>
          </a:p>
        </p:txBody>
      </p:sp>
      <p:sp>
        <p:nvSpPr>
          <p:cNvPr id="4" name="Slide Number Placeholder 3"/>
          <p:cNvSpPr>
            <a:spLocks noGrp="1"/>
          </p:cNvSpPr>
          <p:nvPr>
            <p:ph type="sldNum" sz="quarter" idx="5"/>
          </p:nvPr>
        </p:nvSpPr>
        <p:spPr/>
        <p:txBody>
          <a:bodyPr/>
          <a:lstStyle/>
          <a:p>
            <a:fld id="{CBD1EF29-3F2E-4975-A7AA-19B074C76137}" type="slidenum">
              <a:rPr lang="en-GB" smtClean="0"/>
              <a:t>18</a:t>
            </a:fld>
            <a:endParaRPr lang="en-GB"/>
          </a:p>
        </p:txBody>
      </p:sp>
    </p:spTree>
    <p:extLst>
      <p:ext uri="{BB962C8B-B14F-4D97-AF65-F5344CB8AC3E}">
        <p14:creationId xmlns:p14="http://schemas.microsoft.com/office/powerpoint/2010/main" val="31163154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Snap game – sensory neurone 1 and 4 should tap the relay neurones, and no further taps should happen.</a:t>
            </a:r>
          </a:p>
        </p:txBody>
      </p:sp>
      <p:sp>
        <p:nvSpPr>
          <p:cNvPr id="4" name="Slide Number Placeholder 3"/>
          <p:cNvSpPr>
            <a:spLocks noGrp="1"/>
          </p:cNvSpPr>
          <p:nvPr>
            <p:ph type="sldNum" sz="quarter" idx="5"/>
          </p:nvPr>
        </p:nvSpPr>
        <p:spPr/>
        <p:txBody>
          <a:bodyPr/>
          <a:lstStyle/>
          <a:p>
            <a:fld id="{CBD1EF29-3F2E-4975-A7AA-19B074C76137}" type="slidenum">
              <a:rPr lang="en-GB" smtClean="0"/>
              <a:t>19</a:t>
            </a:fld>
            <a:endParaRPr lang="en-GB"/>
          </a:p>
        </p:txBody>
      </p:sp>
    </p:spTree>
    <p:extLst>
      <p:ext uri="{BB962C8B-B14F-4D97-AF65-F5344CB8AC3E}">
        <p14:creationId xmlns:p14="http://schemas.microsoft.com/office/powerpoint/2010/main" val="3303778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dirty="0"/>
              <a:t>10 minutes – So now we know what intelligence means to us, let’s start straight away by using an AI! This piece of paper I am holding is intelligent, probably even more intelligent than myself, and all of you! </a:t>
            </a:r>
            <a:r>
              <a:rPr lang="en-GB" b="1" dirty="0"/>
              <a:t>Who believes me?</a:t>
            </a:r>
          </a:p>
          <a:p>
            <a:pPr marL="0" marR="0" lvl="0" indent="0" algn="l" defTabSz="685800" rtl="0" eaLnBrk="1" fontAlgn="auto" latinLnBrk="0" hangingPunct="1">
              <a:lnSpc>
                <a:spcPct val="100000"/>
              </a:lnSpc>
              <a:spcBef>
                <a:spcPts val="0"/>
              </a:spcBef>
              <a:spcAft>
                <a:spcPts val="0"/>
              </a:spcAft>
              <a:buClrTx/>
              <a:buSzTx/>
              <a:buFontTx/>
              <a:buNone/>
              <a:tabLst/>
              <a:defRPr/>
            </a:pPr>
            <a:r>
              <a:rPr lang="en-GB" b="1" dirty="0"/>
              <a:t>Well how do you think it could be intelligent?</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1"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1" dirty="0"/>
              <a:t>Has anyone here ever played a game of noughts and crosses? </a:t>
            </a:r>
            <a:r>
              <a:rPr lang="en-GB" dirty="0"/>
              <a:t>This piece of paper is intelligent because it has never lost a game of noughts and crosses. It wins about half the games it plays and draws the rest. I need two volunteers to help test the piece of paper’s intelligence – one to be the paper’s hands, and one to play against the piece of paper.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dirty="0"/>
              <a:t>*To the first volunteer who is the piece of paper’s hands* You will need to read aloud the piece of paper’s instruction and then follow it by drawing an x in the location it specifies.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dirty="0"/>
              <a:t>*To the second volunteer who is the paper’s opponents* You will play against the paper, as noughts. Try not to lose!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1" dirty="0"/>
              <a:t>So now that we can see that the piece of paper has won/drawn, and not lost, who believes me now – is the piece of paper intelligent?</a:t>
            </a:r>
          </a:p>
          <a:p>
            <a:pPr marL="0" marR="0" lvl="0" indent="0" algn="l" defTabSz="685800" rtl="0" eaLnBrk="1" fontAlgn="auto" latinLnBrk="0" hangingPunct="1">
              <a:lnSpc>
                <a:spcPct val="100000"/>
              </a:lnSpc>
              <a:spcBef>
                <a:spcPts val="0"/>
              </a:spcBef>
              <a:spcAft>
                <a:spcPts val="0"/>
              </a:spcAft>
              <a:buClrTx/>
              <a:buSzTx/>
              <a:buFontTx/>
              <a:buNone/>
              <a:tabLst/>
              <a:defRPr/>
            </a:pPr>
            <a:r>
              <a:rPr lang="en-GB" dirty="0"/>
              <a:t>The intelligence from this piece of paper has come from the person who wrote the instructions down. The volunteer who acted as the piece of paper’s hands was really demonstrating what a computer does – follow instructions.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dirty="0"/>
              <a:t>Today we’re going to investigate a bit more about what we mean when we call things artificial intelligence.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dirty="0"/>
              <a:t>---</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6858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dirty="0"/>
              <a:t>Announce that the piece of paper you are holding is intelligent, perhaps even more intelligent than anyone in the room. Do not show the writing side to the students. Ask the students if they believe you, or if they do not think the paper could be intelligent. Ask the students how they think it could be intelligent. Explain that the paper has never lost a game of noughts and crosses The paper has won about half the games it has played against humans like themselves, and drawn the rest. Ask for two volunteers to test the paper’s intelligence. </a:t>
            </a:r>
          </a:p>
          <a:p>
            <a:pPr marL="0" marR="0" lvl="0" indent="0" algn="l" defTabSz="685800" rtl="0" eaLnBrk="1" fontAlgn="auto" latinLnBrk="0" hangingPunct="1">
              <a:lnSpc>
                <a:spcPct val="100000"/>
              </a:lnSpc>
              <a:spcBef>
                <a:spcPts val="0"/>
              </a:spcBef>
              <a:spcAft>
                <a:spcPts val="0"/>
              </a:spcAft>
              <a:buClrTx/>
              <a:buSzTx/>
              <a:buFontTx/>
              <a:buNone/>
              <a:tabLst/>
              <a:defRPr/>
            </a:pPr>
            <a:r>
              <a:rPr lang="en-GB" dirty="0"/>
              <a:t>Give one volunteer the intelligent piece of paper, and the other a blank noughts and crosses board. Tell the first volunteer to read out the instructions for the paper, and to only follow the instructions given. The second volunteer will be the papers opponent. Once the instructions have been followed, the game should either end in a win or a draw. Ask the students whether they now think the paper is intelligent. Discuss where the ‘intelligence’ has come from – the human who wrote the instructions on the piece of paper. Explain that all computers blindly follow instructions, and by that definition a computer can never be intelligent! Explain that today we are going to investigate what we call artificial intelligence. </a:t>
            </a:r>
          </a:p>
          <a:p>
            <a:endParaRPr lang="en-GB" dirty="0"/>
          </a:p>
          <a:p>
            <a:r>
              <a:rPr lang="en-GB" dirty="0"/>
              <a:t>Original resources for this activity can be found here: www.cs4fn.org/teachers/activities/intelligentpaper/intelligentpaper.pdf </a:t>
            </a:r>
          </a:p>
        </p:txBody>
      </p:sp>
      <p:sp>
        <p:nvSpPr>
          <p:cNvPr id="4" name="Slide Number Placeholder 3"/>
          <p:cNvSpPr>
            <a:spLocks noGrp="1"/>
          </p:cNvSpPr>
          <p:nvPr>
            <p:ph type="sldNum" sz="quarter" idx="5"/>
          </p:nvPr>
        </p:nvSpPr>
        <p:spPr/>
        <p:txBody>
          <a:bodyPr/>
          <a:lstStyle/>
          <a:p>
            <a:fld id="{CBD1EF29-3F2E-4975-A7AA-19B074C76137}" type="slidenum">
              <a:rPr lang="en-GB" smtClean="0"/>
              <a:t>2</a:t>
            </a:fld>
            <a:endParaRPr lang="en-GB"/>
          </a:p>
        </p:txBody>
      </p:sp>
    </p:spTree>
    <p:extLst>
      <p:ext uri="{BB962C8B-B14F-4D97-AF65-F5344CB8AC3E}">
        <p14:creationId xmlns:p14="http://schemas.microsoft.com/office/powerpoint/2010/main" val="5102109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Snap game – sensory neurone 1 and 2 should tap the relay neurone, who will then tap the motor neurone who will should SNAP!</a:t>
            </a:r>
          </a:p>
        </p:txBody>
      </p:sp>
      <p:sp>
        <p:nvSpPr>
          <p:cNvPr id="4" name="Slide Number Placeholder 3"/>
          <p:cNvSpPr>
            <a:spLocks noGrp="1"/>
          </p:cNvSpPr>
          <p:nvPr>
            <p:ph type="sldNum" sz="quarter" idx="5"/>
          </p:nvPr>
        </p:nvSpPr>
        <p:spPr/>
        <p:txBody>
          <a:bodyPr/>
          <a:lstStyle/>
          <a:p>
            <a:fld id="{CBD1EF29-3F2E-4975-A7AA-19B074C76137}" type="slidenum">
              <a:rPr lang="en-GB" smtClean="0"/>
              <a:t>20</a:t>
            </a:fld>
            <a:endParaRPr lang="en-GB"/>
          </a:p>
        </p:txBody>
      </p:sp>
    </p:spTree>
    <p:extLst>
      <p:ext uri="{BB962C8B-B14F-4D97-AF65-F5344CB8AC3E}">
        <p14:creationId xmlns:p14="http://schemas.microsoft.com/office/powerpoint/2010/main" val="24225398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Snap game – bring in a new group and remind sensory neurons which square they are looking at </a:t>
            </a:r>
          </a:p>
        </p:txBody>
      </p:sp>
      <p:sp>
        <p:nvSpPr>
          <p:cNvPr id="4" name="Slide Number Placeholder 3"/>
          <p:cNvSpPr>
            <a:spLocks noGrp="1"/>
          </p:cNvSpPr>
          <p:nvPr>
            <p:ph type="sldNum" sz="quarter" idx="5"/>
          </p:nvPr>
        </p:nvSpPr>
        <p:spPr/>
        <p:txBody>
          <a:bodyPr/>
          <a:lstStyle/>
          <a:p>
            <a:fld id="{CBD1EF29-3F2E-4975-A7AA-19B074C76137}" type="slidenum">
              <a:rPr lang="en-GB" smtClean="0"/>
              <a:t>21</a:t>
            </a:fld>
            <a:endParaRPr lang="en-GB"/>
          </a:p>
        </p:txBody>
      </p:sp>
    </p:spTree>
    <p:extLst>
      <p:ext uri="{BB962C8B-B14F-4D97-AF65-F5344CB8AC3E}">
        <p14:creationId xmlns:p14="http://schemas.microsoft.com/office/powerpoint/2010/main" val="167634140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Snap game – sensory neurone 2 and 3 should tap the relay neurones, and no further taps should happen.</a:t>
            </a:r>
          </a:p>
        </p:txBody>
      </p:sp>
      <p:sp>
        <p:nvSpPr>
          <p:cNvPr id="4" name="Slide Number Placeholder 3"/>
          <p:cNvSpPr>
            <a:spLocks noGrp="1"/>
          </p:cNvSpPr>
          <p:nvPr>
            <p:ph type="sldNum" sz="quarter" idx="5"/>
          </p:nvPr>
        </p:nvSpPr>
        <p:spPr/>
        <p:txBody>
          <a:bodyPr/>
          <a:lstStyle/>
          <a:p>
            <a:fld id="{CBD1EF29-3F2E-4975-A7AA-19B074C76137}" type="slidenum">
              <a:rPr lang="en-GB" smtClean="0"/>
              <a:t>22</a:t>
            </a:fld>
            <a:endParaRPr lang="en-GB"/>
          </a:p>
        </p:txBody>
      </p:sp>
    </p:spTree>
    <p:extLst>
      <p:ext uri="{BB962C8B-B14F-4D97-AF65-F5344CB8AC3E}">
        <p14:creationId xmlns:p14="http://schemas.microsoft.com/office/powerpoint/2010/main" val="23893622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Snap game – sensory neurone 1 should tap the relay neurone, and no further taps should happen.</a:t>
            </a:r>
          </a:p>
        </p:txBody>
      </p:sp>
      <p:sp>
        <p:nvSpPr>
          <p:cNvPr id="4" name="Slide Number Placeholder 3"/>
          <p:cNvSpPr>
            <a:spLocks noGrp="1"/>
          </p:cNvSpPr>
          <p:nvPr>
            <p:ph type="sldNum" sz="quarter" idx="5"/>
          </p:nvPr>
        </p:nvSpPr>
        <p:spPr/>
        <p:txBody>
          <a:bodyPr/>
          <a:lstStyle/>
          <a:p>
            <a:fld id="{CBD1EF29-3F2E-4975-A7AA-19B074C76137}" type="slidenum">
              <a:rPr lang="en-GB" smtClean="0"/>
              <a:t>23</a:t>
            </a:fld>
            <a:endParaRPr lang="en-GB"/>
          </a:p>
        </p:txBody>
      </p:sp>
    </p:spTree>
    <p:extLst>
      <p:ext uri="{BB962C8B-B14F-4D97-AF65-F5344CB8AC3E}">
        <p14:creationId xmlns:p14="http://schemas.microsoft.com/office/powerpoint/2010/main" val="1870173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Snap game – sensory neurone 3 and 4 should tap the relay neurone, who will then tap the motor neurone who will shout SNAP!</a:t>
            </a:r>
          </a:p>
        </p:txBody>
      </p:sp>
      <p:sp>
        <p:nvSpPr>
          <p:cNvPr id="4" name="Slide Number Placeholder 3"/>
          <p:cNvSpPr>
            <a:spLocks noGrp="1"/>
          </p:cNvSpPr>
          <p:nvPr>
            <p:ph type="sldNum" sz="quarter" idx="5"/>
          </p:nvPr>
        </p:nvSpPr>
        <p:spPr/>
        <p:txBody>
          <a:bodyPr/>
          <a:lstStyle/>
          <a:p>
            <a:fld id="{CBD1EF29-3F2E-4975-A7AA-19B074C76137}" type="slidenum">
              <a:rPr lang="en-GB" smtClean="0"/>
              <a:t>24</a:t>
            </a:fld>
            <a:endParaRPr lang="en-GB"/>
          </a:p>
        </p:txBody>
      </p:sp>
    </p:spTree>
    <p:extLst>
      <p:ext uri="{BB962C8B-B14F-4D97-AF65-F5344CB8AC3E}">
        <p14:creationId xmlns:p14="http://schemas.microsoft.com/office/powerpoint/2010/main" val="85731588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 we want to build artificial intelligence, what better thing to use as an example than the human brain?! AIs are often built in ways that mimic, or copy, the way the human brain works, using artificial neural networks. </a:t>
            </a:r>
          </a:p>
          <a:p>
            <a:endParaRPr lang="en-GB" dirty="0"/>
          </a:p>
          <a:p>
            <a:r>
              <a:rPr lang="en-GB" dirty="0"/>
              <a:t>Computer scientists programme the decisions that the AI model should take when they are given different inputs. </a:t>
            </a:r>
          </a:p>
          <a:p>
            <a:endParaRPr lang="en-GB" dirty="0"/>
          </a:p>
          <a:p>
            <a:r>
              <a:rPr lang="en-GB" dirty="0"/>
              <a:t>For example, can you remember how you learnt the difference between a cat and a dog? Normally, when humans are very young, we are shown images of dogs and cats, and told “this is a cat, can you say cat?”. You might also be asked “what noise does a cat make?”, and guided by your caregivers to get to the correct answer. Over time, as you see more and more different types of cats</a:t>
            </a:r>
          </a:p>
          <a:p>
            <a:endParaRPr lang="en-GB" dirty="0"/>
          </a:p>
          <a:p>
            <a:r>
              <a:rPr lang="en-GB" dirty="0"/>
              <a:t>How might we go about doing this with an AI model, so that it can correctly identify whether an animal it is shown is a dog or a cat? It is pretty much exactly the same! We must give the AI model lots of different images of cats and dogs as input, and classify these images as a cat or a dog. The AI model will look for patterns between the cat images, and try to find those same patterns in new images it is shown. What if we only showed the AI black cats, and ginger dogs? It might not be able to identify that a ginger cat is a cat, or a black dog is a dog. We need to give it lots of rich inputs that show a whole diversity of images and patterns it may come across. </a:t>
            </a:r>
          </a:p>
          <a:p>
            <a:endParaRPr lang="en-GB" dirty="0"/>
          </a:p>
          <a:p>
            <a:r>
              <a:rPr lang="en-GB" dirty="0"/>
              <a:t>---</a:t>
            </a:r>
          </a:p>
          <a:p>
            <a:endParaRPr lang="en-GB" dirty="0"/>
          </a:p>
          <a:p>
            <a:r>
              <a:rPr lang="en-GB" dirty="0"/>
              <a:t>Explain how AI is based on our own brains and follows artificial neural networks.</a:t>
            </a:r>
          </a:p>
          <a:p>
            <a:endParaRPr lang="en-GB"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sz="900" dirty="0"/>
              <a:t>For example, we can train an AI to decide whether an image is of a dog or a cat, by first telling it to classify an image of a dog as a dog.</a:t>
            </a:r>
          </a:p>
          <a:p>
            <a:endParaRPr lang="en-GB" dirty="0"/>
          </a:p>
        </p:txBody>
      </p:sp>
      <p:sp>
        <p:nvSpPr>
          <p:cNvPr id="4" name="Slide Number Placeholder 3"/>
          <p:cNvSpPr>
            <a:spLocks noGrp="1"/>
          </p:cNvSpPr>
          <p:nvPr>
            <p:ph type="sldNum" sz="quarter" idx="5"/>
          </p:nvPr>
        </p:nvSpPr>
        <p:spPr/>
        <p:txBody>
          <a:bodyPr/>
          <a:lstStyle/>
          <a:p>
            <a:fld id="{CBD1EF29-3F2E-4975-A7AA-19B074C76137}" type="slidenum">
              <a:rPr lang="en-GB" smtClean="0"/>
              <a:t>25</a:t>
            </a:fld>
            <a:endParaRPr lang="en-GB"/>
          </a:p>
        </p:txBody>
      </p:sp>
    </p:spTree>
    <p:extLst>
      <p:ext uri="{BB962C8B-B14F-4D97-AF65-F5344CB8AC3E}">
        <p14:creationId xmlns:p14="http://schemas.microsoft.com/office/powerpoint/2010/main" val="296242236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10 mins – </a:t>
            </a:r>
          </a:p>
          <a:p>
            <a:endParaRPr lang="en-GB" dirty="0"/>
          </a:p>
          <a:p>
            <a:r>
              <a:rPr lang="en-GB" dirty="0"/>
              <a:t>Let’s imagine I am now an AI dancer. It is your job to train me to dance– whatever moves you show me I will try to copy. I want you all to do whatever dance move comes into your head! Now the AI dancer will try to copy. </a:t>
            </a:r>
          </a:p>
          <a:p>
            <a:endParaRPr lang="en-GB" dirty="0"/>
          </a:p>
          <a:p>
            <a:r>
              <a:rPr lang="en-GB" dirty="0"/>
              <a:t>What went wrong here, why does our AI dancer look a little bit silly? Because we gave it too much messy data to start with. What could we do to try to get the AI to do clearer dance moves? Give the dance moves one by one! Let's pick one dance move to teach the AI dancer first. The AI dancer’s moves have improved, because we give it much more clean data. Why is it a good thing that we got lots of people to do the same move? Because now the AI knows how the dance move looks on different people, it could copy and recognise that dance move no matter who in the class is doing it. Let’s keep giving the AI dancer more moves. </a:t>
            </a:r>
          </a:p>
          <a:p>
            <a:endParaRPr lang="en-GB" dirty="0"/>
          </a:p>
          <a:p>
            <a:r>
              <a:rPr lang="en-GB" dirty="0"/>
              <a:t>---</a:t>
            </a:r>
          </a:p>
          <a:p>
            <a:endParaRPr lang="en-GB" dirty="0"/>
          </a:p>
          <a:p>
            <a:r>
              <a:rPr lang="en-GB" dirty="0"/>
              <a:t>The next activity focuses on a Dancing AI that has not been trained yet, and it is up to the students to train them. Either use yourself or a student volunteer as the dancing AI. Ask the students to give a dance move for the AI dancer to copy – students will all do different moves, and you must try to get the AI dancer to copy them all, possibly ending up looking a little bit silly. </a:t>
            </a:r>
          </a:p>
          <a:p>
            <a:r>
              <a:rPr lang="en-GB" dirty="0"/>
              <a:t>Ask students why the AI did this – because it received messy data! Ask the students how we could help it learn? By giving it more consistent and clear instructions. </a:t>
            </a:r>
          </a:p>
          <a:p>
            <a:endParaRPr lang="en-GB" dirty="0"/>
          </a:p>
          <a:p>
            <a:r>
              <a:rPr lang="en-GB" dirty="0"/>
              <a:t>Now ask the students to properly train the AI. The class will need to agree on one clear move to teach the AI first. They will teach the AI dancer by repeating the same move over and over. When the AI performs the move now, it should be correct because the data was consistent. </a:t>
            </a:r>
          </a:p>
          <a:p>
            <a:endParaRPr lang="en-GB" dirty="0"/>
          </a:p>
          <a:p>
            <a:r>
              <a:rPr lang="en-GB" dirty="0"/>
              <a:t>The class can repeat this with a few new dance moves, so the AI learns a whole routine.</a:t>
            </a:r>
          </a:p>
        </p:txBody>
      </p:sp>
      <p:sp>
        <p:nvSpPr>
          <p:cNvPr id="4" name="Slide Number Placeholder 3"/>
          <p:cNvSpPr>
            <a:spLocks noGrp="1"/>
          </p:cNvSpPr>
          <p:nvPr>
            <p:ph type="sldNum" sz="quarter" idx="5"/>
          </p:nvPr>
        </p:nvSpPr>
        <p:spPr/>
        <p:txBody>
          <a:bodyPr/>
          <a:lstStyle/>
          <a:p>
            <a:fld id="{CBD1EF29-3F2E-4975-A7AA-19B074C76137}" type="slidenum">
              <a:rPr lang="en-GB" smtClean="0"/>
              <a:t>26</a:t>
            </a:fld>
            <a:endParaRPr lang="en-GB"/>
          </a:p>
        </p:txBody>
      </p:sp>
    </p:spTree>
    <p:extLst>
      <p:ext uri="{BB962C8B-B14F-4D97-AF65-F5344CB8AC3E}">
        <p14:creationId xmlns:p14="http://schemas.microsoft.com/office/powerpoint/2010/main" val="29810506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10 mins – </a:t>
            </a:r>
          </a:p>
          <a:p>
            <a:endParaRPr lang="en-GB"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dirty="0"/>
              <a:t>We now have an activity for you to practice your skills on how to correctly train an AI model. This worksheet describes Ash’s attempt to make an AI bot that gives prizes when people win at a funfair game, however the bot seems unfair and does not give prizes to everyone. For each question you will need to </a:t>
            </a:r>
            <a:r>
              <a:rPr lang="en-GB" sz="900" kern="1200" dirty="0">
                <a:solidFill>
                  <a:schemeClr val="tx1"/>
                </a:solidFill>
                <a:effectLst/>
                <a:latin typeface="+mn-lt"/>
                <a:ea typeface="+mn-ea"/>
                <a:cs typeface="+mn-cs"/>
              </a:rPr>
              <a:t>identify why the prize has not been given, and how the AI bot could be improved.</a:t>
            </a:r>
          </a:p>
          <a:p>
            <a:endParaRPr lang="en-GB" dirty="0"/>
          </a:p>
          <a:p>
            <a:r>
              <a:rPr lang="en-GB" dirty="0"/>
              <a:t>---</a:t>
            </a:r>
          </a:p>
          <a:p>
            <a:r>
              <a:rPr lang="en-GB" sz="900" kern="1200" dirty="0">
                <a:solidFill>
                  <a:schemeClr val="tx1"/>
                </a:solidFill>
                <a:effectLst/>
                <a:latin typeface="+mn-lt"/>
                <a:ea typeface="+mn-ea"/>
                <a:cs typeface="+mn-cs"/>
              </a:rPr>
              <a:t>Students complete the worksheet on training an AI using a funfair bot example. The worksheet has a series of examples where the bot does not provide a prize due to insufficient training. The students must identify in each situation a) why the prizes have not been given, and b) how the AI bot could be improved.</a:t>
            </a:r>
          </a:p>
          <a:p>
            <a:endParaRPr lang="en-GB" sz="900" kern="1200" dirty="0">
              <a:solidFill>
                <a:schemeClr val="tx1"/>
              </a:solidFill>
              <a:effectLst/>
              <a:latin typeface="+mn-lt"/>
              <a:ea typeface="+mn-ea"/>
              <a:cs typeface="+mn-cs"/>
            </a:endParaRPr>
          </a:p>
          <a:p>
            <a:r>
              <a:rPr lang="en-GB" sz="900" kern="1200" dirty="0">
                <a:solidFill>
                  <a:schemeClr val="tx1"/>
                </a:solidFill>
                <a:effectLst/>
                <a:latin typeface="+mn-lt"/>
                <a:ea typeface="+mn-ea"/>
                <a:cs typeface="+mn-cs"/>
              </a:rPr>
              <a:t>Go through the answers to the worksheet with the students, and explain that when we train an AI, we need to make sure that it has enough information to be able to find a pattern that it can apply to new inputs.</a:t>
            </a:r>
          </a:p>
          <a:p>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fld id="{CBD1EF29-3F2E-4975-A7AA-19B074C76137}" type="slidenum">
              <a:rPr lang="en-GB" smtClean="0"/>
              <a:t>28</a:t>
            </a:fld>
            <a:endParaRPr lang="en-GB"/>
          </a:p>
        </p:txBody>
      </p:sp>
    </p:spTree>
    <p:extLst>
      <p:ext uri="{BB962C8B-B14F-4D97-AF65-F5344CB8AC3E}">
        <p14:creationId xmlns:p14="http://schemas.microsoft.com/office/powerpoint/2010/main" val="328637553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30 minutes – </a:t>
            </a:r>
          </a:p>
          <a:p>
            <a:r>
              <a:rPr lang="en-GB" dirty="0"/>
              <a:t>You are now going to train your very own AI model, using Google’s Teachable Machine. You will need to open this up on your browser, and then decide on what it is that your AI is going to classify. You can either choose to make an AI that can tell the difference between different pictures that you can find online, different poses that you can make using a webcam, or different sounds you can record using the laptop’s microphone. </a:t>
            </a:r>
            <a:r>
              <a:rPr lang="en-GB" sz="900" kern="1200" dirty="0">
                <a:solidFill>
                  <a:schemeClr val="tx1"/>
                </a:solidFill>
                <a:effectLst/>
                <a:latin typeface="+mn-lt"/>
                <a:ea typeface="+mn-ea"/>
                <a:cs typeface="+mn-cs"/>
              </a:rPr>
              <a:t>Remember to also make a class that shows a ‘neutral’ pose or contains background noises. Follow the examples we have here, or get creative and come up with your own. </a:t>
            </a:r>
            <a:endParaRPr lang="en-GB" dirty="0"/>
          </a:p>
          <a:p>
            <a:endParaRPr lang="en-GB" dirty="0"/>
          </a:p>
          <a:p>
            <a:endParaRPr lang="en-GB" dirty="0"/>
          </a:p>
          <a:p>
            <a:r>
              <a:rPr lang="en-GB" dirty="0"/>
              <a:t>When you are ready, we can share our creations with each other.</a:t>
            </a:r>
          </a:p>
          <a:p>
            <a:r>
              <a:rPr lang="en-GB" dirty="0"/>
              <a:t>---</a:t>
            </a:r>
          </a:p>
          <a:p>
            <a:endParaRPr lang="en-GB" dirty="0"/>
          </a:p>
          <a:p>
            <a:r>
              <a:rPr lang="en-GB" dirty="0"/>
              <a:t>Students train their own AI to detect movement, noises, or images using Google’s teachable machine. </a:t>
            </a:r>
          </a:p>
          <a:p>
            <a:endParaRPr lang="en-GB" dirty="0"/>
          </a:p>
          <a:p>
            <a:r>
              <a:rPr lang="en-GB" sz="900" kern="1200" dirty="0">
                <a:solidFill>
                  <a:schemeClr val="tx1"/>
                </a:solidFill>
                <a:effectLst/>
                <a:latin typeface="+mn-lt"/>
                <a:ea typeface="+mn-ea"/>
                <a:cs typeface="+mn-cs"/>
              </a:rPr>
              <a:t>They will first train it, then test it, and then make improvements. Remind students that they will normally need a ‘normal’ or ‘neutral’ class when training an AI, especially when creating a AI that uses a webcam or microphone. Ensure that they make a class that shows them in a ‘neutral’ pose or contains background noises. </a:t>
            </a:r>
          </a:p>
          <a:p>
            <a:endParaRPr lang="en-GB" sz="900" kern="1200" dirty="0">
              <a:solidFill>
                <a:schemeClr val="tx1"/>
              </a:solidFill>
              <a:effectLst/>
              <a:latin typeface="+mn-lt"/>
              <a:ea typeface="+mn-ea"/>
              <a:cs typeface="+mn-cs"/>
            </a:endParaRPr>
          </a:p>
          <a:p>
            <a:r>
              <a:rPr lang="en-GB" dirty="0"/>
              <a:t>Once they have tested their AI, give the students the opportunity to share their creations with others in the group. </a:t>
            </a:r>
          </a:p>
        </p:txBody>
      </p:sp>
      <p:sp>
        <p:nvSpPr>
          <p:cNvPr id="4" name="Slide Number Placeholder 3"/>
          <p:cNvSpPr>
            <a:spLocks noGrp="1"/>
          </p:cNvSpPr>
          <p:nvPr>
            <p:ph type="sldNum" sz="quarter" idx="5"/>
          </p:nvPr>
        </p:nvSpPr>
        <p:spPr/>
        <p:txBody>
          <a:bodyPr/>
          <a:lstStyle/>
          <a:p>
            <a:fld id="{CBD1EF29-3F2E-4975-A7AA-19B074C76137}" type="slidenum">
              <a:rPr lang="en-GB" smtClean="0"/>
              <a:t>29</a:t>
            </a:fld>
            <a:endParaRPr lang="en-GB"/>
          </a:p>
        </p:txBody>
      </p:sp>
    </p:spTree>
    <p:extLst>
      <p:ext uri="{BB962C8B-B14F-4D97-AF65-F5344CB8AC3E}">
        <p14:creationId xmlns:p14="http://schemas.microsoft.com/office/powerpoint/2010/main" val="80899682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10 mins – </a:t>
            </a:r>
          </a:p>
          <a:p>
            <a:r>
              <a:rPr lang="en-GB" dirty="0"/>
              <a:t>Now it’s time to describe what you did when creating your own AI model. Use the worksheet prompts to explain the steps you took when training your AI model, and what you could do to improve it.</a:t>
            </a:r>
          </a:p>
          <a:p>
            <a:endParaRPr lang="en-GB" dirty="0"/>
          </a:p>
          <a:p>
            <a:r>
              <a:rPr lang="en-GB" dirty="0"/>
              <a:t>---</a:t>
            </a:r>
          </a:p>
          <a:p>
            <a:r>
              <a:rPr lang="en-GB" sz="900" kern="1200" dirty="0">
                <a:solidFill>
                  <a:schemeClr val="tx1"/>
                </a:solidFill>
                <a:effectLst/>
                <a:latin typeface="+mn-lt"/>
                <a:ea typeface="+mn-ea"/>
                <a:cs typeface="+mn-cs"/>
              </a:rPr>
              <a:t>Students complete the worksheet describing what their AI model is, how they trained it, and how they could improve it further.</a:t>
            </a:r>
          </a:p>
          <a:p>
            <a:endParaRPr lang="en-GB" dirty="0"/>
          </a:p>
        </p:txBody>
      </p:sp>
      <p:sp>
        <p:nvSpPr>
          <p:cNvPr id="4" name="Slide Number Placeholder 3"/>
          <p:cNvSpPr>
            <a:spLocks noGrp="1"/>
          </p:cNvSpPr>
          <p:nvPr>
            <p:ph type="sldNum" sz="quarter" idx="5"/>
          </p:nvPr>
        </p:nvSpPr>
        <p:spPr/>
        <p:txBody>
          <a:bodyPr/>
          <a:lstStyle/>
          <a:p>
            <a:fld id="{CBD1EF29-3F2E-4975-A7AA-19B074C76137}" type="slidenum">
              <a:rPr lang="en-GB" smtClean="0"/>
              <a:t>30</a:t>
            </a:fld>
            <a:endParaRPr lang="en-GB"/>
          </a:p>
        </p:txBody>
      </p:sp>
    </p:spTree>
    <p:extLst>
      <p:ext uri="{BB962C8B-B14F-4D97-AF65-F5344CB8AC3E}">
        <p14:creationId xmlns:p14="http://schemas.microsoft.com/office/powerpoint/2010/main" val="35654643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10 minutes - Now that we’ve used a form of AI, what do we mean when we say that AI is artificial? We mean that it is made by humans, that it does not naturally occur. And broadly speaking, when we talk about intelligence, we refer to the process of being able to gain and apply knowledge and skills to new situations. </a:t>
            </a:r>
          </a:p>
          <a:p>
            <a:endParaRPr lang="en-GB" dirty="0"/>
          </a:p>
          <a:p>
            <a:r>
              <a:rPr lang="en-GB" dirty="0"/>
              <a:t>It is important for us to understand that AI can learn by recognising patterns in data. AI can make decisions, based on its previous training. And it can also adapt to new information that it is shown. Crucially though, AI does not understand what it is doing, and it is only following the instructions given to it by a human. </a:t>
            </a:r>
          </a:p>
          <a:p>
            <a:endParaRPr lang="en-GB" dirty="0"/>
          </a:p>
          <a:p>
            <a:r>
              <a:rPr lang="en-GB" dirty="0"/>
              <a:t>---</a:t>
            </a:r>
          </a:p>
          <a:p>
            <a:endParaRPr lang="en-GB" dirty="0"/>
          </a:p>
          <a:p>
            <a:r>
              <a:rPr lang="en-GB" sz="1800" dirty="0">
                <a:effectLst/>
                <a:latin typeface="Verdana" panose="020B0604030504040204" pitchFamily="34" charset="0"/>
                <a:ea typeface="Calibri" panose="020F0502020204030204" pitchFamily="34" charset="0"/>
                <a:cs typeface="Arial" panose="020B0604020202020204" pitchFamily="34" charset="0"/>
              </a:rPr>
              <a:t>Explain the definitions we might use for artificial and intelligence. Explain that generally we consider AI to be something that can learn, make decisions, and adapt to new information. It is important to note that AI does not understand what it is doing, or why, it simply follows the instructions it is given, and mimics human emotions, behaviours, and understanding. </a:t>
            </a:r>
            <a:endParaRPr lang="en-GB" dirty="0"/>
          </a:p>
        </p:txBody>
      </p:sp>
      <p:sp>
        <p:nvSpPr>
          <p:cNvPr id="4" name="Slide Number Placeholder 3"/>
          <p:cNvSpPr>
            <a:spLocks noGrp="1"/>
          </p:cNvSpPr>
          <p:nvPr>
            <p:ph type="sldNum" sz="quarter" idx="5"/>
          </p:nvPr>
        </p:nvSpPr>
        <p:spPr/>
        <p:txBody>
          <a:bodyPr/>
          <a:lstStyle/>
          <a:p>
            <a:fld id="{CBD1EF29-3F2E-4975-A7AA-19B074C76137}" type="slidenum">
              <a:rPr lang="en-GB" smtClean="0"/>
              <a:t>3</a:t>
            </a:fld>
            <a:endParaRPr lang="en-GB"/>
          </a:p>
        </p:txBody>
      </p:sp>
    </p:spTree>
    <p:extLst>
      <p:ext uri="{BB962C8B-B14F-4D97-AF65-F5344CB8AC3E}">
        <p14:creationId xmlns:p14="http://schemas.microsoft.com/office/powerpoint/2010/main" val="30097189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8900" y="746125"/>
            <a:ext cx="6627813" cy="3729038"/>
          </a:xfrm>
        </p:spPr>
      </p:sp>
      <p:sp>
        <p:nvSpPr>
          <p:cNvPr id="3" name="Notes Placeholder 2"/>
          <p:cNvSpPr>
            <a:spLocks noGrp="1"/>
          </p:cNvSpPr>
          <p:nvPr>
            <p:ph type="body" idx="1"/>
          </p:nvPr>
        </p:nvSpPr>
        <p:spPr/>
        <p:txBody>
          <a:bodyPr>
            <a:normAutofit/>
          </a:bodyPr>
          <a:lstStyle/>
          <a:p>
            <a:r>
              <a:rPr lang="en-GB" dirty="0">
                <a:solidFill>
                  <a:schemeClr val="tx1">
                    <a:lumMod val="50000"/>
                    <a:lumOff val="50000"/>
                  </a:schemeClr>
                </a:solidFill>
                <a:ea typeface="Verdana" pitchFamily="34" charset="0"/>
                <a:cs typeface="Verdana" pitchFamily="34" charset="0"/>
              </a:rPr>
              <a:t>Thank you very much for joining this masterclass today, we hope you enjoyed it and learnt a lot about artificial intelligence! If you would like to have a go at some extension activities, there are these activities available on similar topics. </a:t>
            </a:r>
          </a:p>
          <a:p>
            <a:endParaRPr lang="en-GB" dirty="0">
              <a:solidFill>
                <a:schemeClr val="tx1">
                  <a:lumMod val="50000"/>
                  <a:lumOff val="50000"/>
                </a:schemeClr>
              </a:solidFill>
              <a:ea typeface="Verdana" pitchFamily="34" charset="0"/>
              <a:cs typeface="Verdana" pitchFamily="34" charset="0"/>
            </a:endParaRPr>
          </a:p>
          <a:p>
            <a:r>
              <a:rPr lang="en-GB" dirty="0">
                <a:solidFill>
                  <a:schemeClr val="tx1">
                    <a:lumMod val="50000"/>
                    <a:lumOff val="50000"/>
                  </a:schemeClr>
                </a:solidFill>
                <a:ea typeface="Verdana" pitchFamily="34" charset="0"/>
                <a:cs typeface="Verdana" pitchFamily="34" charset="0"/>
              </a:rPr>
              <a:t>If you have any questions, comments or thoughts we would be happy to hear them now. You can also ask the Ri, by emailing them to masterclasses@ri.ac.uk.</a:t>
            </a:r>
          </a:p>
        </p:txBody>
      </p:sp>
      <p:sp>
        <p:nvSpPr>
          <p:cNvPr id="4" name="Slide Number Placeholder 3"/>
          <p:cNvSpPr>
            <a:spLocks noGrp="1"/>
          </p:cNvSpPr>
          <p:nvPr>
            <p:ph type="sldNum" sz="quarter" idx="10"/>
          </p:nvPr>
        </p:nvSpPr>
        <p:spPr/>
        <p:txBody>
          <a:bodyPr/>
          <a:lstStyle/>
          <a:p>
            <a:fld id="{1966D589-F99D-4D6B-A49F-51B81657FF39}" type="slidenum">
              <a:rPr lang="en-GB" smtClean="0"/>
              <a:pPr/>
              <a:t>31</a:t>
            </a:fld>
            <a:endParaRPr lang="en-GB"/>
          </a:p>
        </p:txBody>
      </p:sp>
    </p:spTree>
    <p:extLst>
      <p:ext uri="{BB962C8B-B14F-4D97-AF65-F5344CB8AC3E}">
        <p14:creationId xmlns:p14="http://schemas.microsoft.com/office/powerpoint/2010/main" val="423332430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10 minutes – Extension discussion activity with prompts to discuss the ethics of AI use. Students are given some scenarios and discuss if they would be happy for AI to make these decisions. You could place students into a group or in pairs, or run this activity as a wider class debate. </a:t>
            </a:r>
          </a:p>
        </p:txBody>
      </p:sp>
      <p:sp>
        <p:nvSpPr>
          <p:cNvPr id="4" name="Slide Number Placeholder 3"/>
          <p:cNvSpPr>
            <a:spLocks noGrp="1"/>
          </p:cNvSpPr>
          <p:nvPr>
            <p:ph type="sldNum" sz="quarter" idx="5"/>
          </p:nvPr>
        </p:nvSpPr>
        <p:spPr/>
        <p:txBody>
          <a:bodyPr/>
          <a:lstStyle/>
          <a:p>
            <a:fld id="{CBD1EF29-3F2E-4975-A7AA-19B074C76137}" type="slidenum">
              <a:rPr lang="en-GB" smtClean="0"/>
              <a:t>32</a:t>
            </a:fld>
            <a:endParaRPr lang="en-GB"/>
          </a:p>
        </p:txBody>
      </p:sp>
    </p:spTree>
    <p:extLst>
      <p:ext uri="{BB962C8B-B14F-4D97-AF65-F5344CB8AC3E}">
        <p14:creationId xmlns:p14="http://schemas.microsoft.com/office/powerpoint/2010/main" val="31511994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dirty="0"/>
              <a:t>We’re now going to put those criteria to the test, and play a game of AI or not. For each of the following objects, I would like you to decide if it uses AI or not. First up we have a self-driving vehicle. Hands up if you think it uses AI. And hands up if you think it does not.</a:t>
            </a:r>
          </a:p>
          <a:p>
            <a:pPr marL="0" marR="0" lvl="0" indent="0" algn="l" defTabSz="685800" rtl="0" eaLnBrk="1" fontAlgn="auto" latinLnBrk="0" hangingPunct="1">
              <a:lnSpc>
                <a:spcPct val="100000"/>
              </a:lnSpc>
              <a:spcBef>
                <a:spcPts val="0"/>
              </a:spcBef>
              <a:spcAft>
                <a:spcPts val="0"/>
              </a:spcAft>
              <a:buClrTx/>
              <a:buSzTx/>
              <a:buFontTx/>
              <a:buNone/>
              <a:tabLst/>
              <a:defRPr/>
            </a:pPr>
            <a:r>
              <a:rPr lang="en-GB" dirty="0"/>
              <a:t>A self-driving vehicle uses sensors to detect roads, people, and obstacles, and then makes use of AI to decide what it should do: speed up, brake or change lanes for example.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dirty="0"/>
              <a:t>---</a:t>
            </a:r>
          </a:p>
          <a:p>
            <a:endParaRPr lang="en-GB" dirty="0"/>
          </a:p>
          <a:p>
            <a:r>
              <a:rPr lang="en-GB" dirty="0"/>
              <a:t>Students must decide whether they think the object shown uses AI or not. They could display this by putting their hands up if they believe it is AI, or by standing in a different spot in the room on a sliding scale, for how much they agree that the object is intelligent or not. </a:t>
            </a:r>
          </a:p>
          <a:p>
            <a:endParaRPr lang="en-GB" dirty="0"/>
          </a:p>
        </p:txBody>
      </p:sp>
      <p:sp>
        <p:nvSpPr>
          <p:cNvPr id="4" name="Slide Number Placeholder 3"/>
          <p:cNvSpPr>
            <a:spLocks noGrp="1"/>
          </p:cNvSpPr>
          <p:nvPr>
            <p:ph type="sldNum" sz="quarter" idx="5"/>
          </p:nvPr>
        </p:nvSpPr>
        <p:spPr/>
        <p:txBody>
          <a:bodyPr/>
          <a:lstStyle/>
          <a:p>
            <a:fld id="{CBD1EF29-3F2E-4975-A7AA-19B074C76137}" type="slidenum">
              <a:rPr lang="en-GB" smtClean="0"/>
              <a:t>4</a:t>
            </a:fld>
            <a:endParaRPr lang="en-GB"/>
          </a:p>
        </p:txBody>
      </p:sp>
    </p:spTree>
    <p:extLst>
      <p:ext uri="{BB962C8B-B14F-4D97-AF65-F5344CB8AC3E}">
        <p14:creationId xmlns:p14="http://schemas.microsoft.com/office/powerpoint/2010/main" val="35618031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dirty="0"/>
              <a:t>Next we have a toaster. Hands up if you think it uses AI. And hands up if you think it does not.</a:t>
            </a:r>
          </a:p>
          <a:p>
            <a:pPr marL="0" marR="0" lvl="0" indent="0" algn="l" defTabSz="685800" rtl="0" eaLnBrk="1" fontAlgn="auto" latinLnBrk="0" hangingPunct="1">
              <a:lnSpc>
                <a:spcPct val="100000"/>
              </a:lnSpc>
              <a:spcBef>
                <a:spcPts val="0"/>
              </a:spcBef>
              <a:spcAft>
                <a:spcPts val="0"/>
              </a:spcAft>
              <a:buClrTx/>
              <a:buSzTx/>
              <a:buFontTx/>
              <a:buNone/>
              <a:tabLst/>
              <a:defRPr/>
            </a:pPr>
            <a:r>
              <a:rPr lang="en-GB" dirty="0"/>
              <a:t>A toaster does not use AI, it just heats bread, it does not learn or make decisions. How could we add in artificial intelligence to a toaster? We could for example make a toaster that could learn how toasted each person likes their toast, and stop the toaster at the correct time for each user.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dirty="0"/>
              <a:t>---</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dirty="0"/>
              <a:t>Students must decide whether they think the object shown uses AI or not. They could display this by putting their hands up if they believe it is AI, or by standing in a different spot in the room on a sliding scale, for how much they agree that the object is intelligent or not. </a:t>
            </a:r>
          </a:p>
          <a:p>
            <a:endParaRPr lang="en-GB" dirty="0"/>
          </a:p>
          <a:p>
            <a:r>
              <a:rPr lang="en-GB" dirty="0"/>
              <a:t>As an extension you could ask students how they could add AI to the toaster.</a:t>
            </a:r>
          </a:p>
        </p:txBody>
      </p:sp>
      <p:sp>
        <p:nvSpPr>
          <p:cNvPr id="4" name="Slide Number Placeholder 3"/>
          <p:cNvSpPr>
            <a:spLocks noGrp="1"/>
          </p:cNvSpPr>
          <p:nvPr>
            <p:ph type="sldNum" sz="quarter" idx="5"/>
          </p:nvPr>
        </p:nvSpPr>
        <p:spPr/>
        <p:txBody>
          <a:bodyPr/>
          <a:lstStyle/>
          <a:p>
            <a:fld id="{CBD1EF29-3F2E-4975-A7AA-19B074C76137}" type="slidenum">
              <a:rPr lang="en-GB" smtClean="0"/>
              <a:t>5</a:t>
            </a:fld>
            <a:endParaRPr lang="en-GB"/>
          </a:p>
        </p:txBody>
      </p:sp>
    </p:spTree>
    <p:extLst>
      <p:ext uri="{BB962C8B-B14F-4D97-AF65-F5344CB8AC3E}">
        <p14:creationId xmlns:p14="http://schemas.microsoft.com/office/powerpoint/2010/main" val="4889434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dirty="0"/>
              <a:t>Next we have a robot vacuum cleaner. Hands up if you think it uses AI. And hands up if you think it does not.</a:t>
            </a:r>
          </a:p>
          <a:p>
            <a:pPr marL="0" marR="0" lvl="0" indent="0" algn="l" defTabSz="685800" rtl="0" eaLnBrk="1" fontAlgn="auto" latinLnBrk="0" hangingPunct="1">
              <a:lnSpc>
                <a:spcPct val="100000"/>
              </a:lnSpc>
              <a:spcBef>
                <a:spcPts val="0"/>
              </a:spcBef>
              <a:spcAft>
                <a:spcPts val="0"/>
              </a:spcAft>
              <a:buClrTx/>
              <a:buSzTx/>
              <a:buFontTx/>
              <a:buNone/>
              <a:tabLst/>
              <a:defRPr/>
            </a:pPr>
            <a:r>
              <a:rPr lang="en-GB" dirty="0"/>
              <a:t>A robot vacuum cleaner uses AI to map the layout of a room, avoid obstacles and find its way back to its charger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dirty="0"/>
              <a:t>---</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dirty="0"/>
              <a:t>Students must decide whether they think the object shown uses AI or not. They could display this by putting their hands up if they believe it is AI, or by standing in a different spot in the room on a sliding scale, for how much they agree that the object is intelligent or not. </a:t>
            </a:r>
          </a:p>
          <a:p>
            <a:endParaRPr lang="en-GB" dirty="0"/>
          </a:p>
        </p:txBody>
      </p:sp>
      <p:sp>
        <p:nvSpPr>
          <p:cNvPr id="4" name="Slide Number Placeholder 3"/>
          <p:cNvSpPr>
            <a:spLocks noGrp="1"/>
          </p:cNvSpPr>
          <p:nvPr>
            <p:ph type="sldNum" sz="quarter" idx="5"/>
          </p:nvPr>
        </p:nvSpPr>
        <p:spPr/>
        <p:txBody>
          <a:bodyPr/>
          <a:lstStyle/>
          <a:p>
            <a:fld id="{CBD1EF29-3F2E-4975-A7AA-19B074C76137}" type="slidenum">
              <a:rPr lang="en-GB" smtClean="0"/>
              <a:t>6</a:t>
            </a:fld>
            <a:endParaRPr lang="en-GB"/>
          </a:p>
        </p:txBody>
      </p:sp>
    </p:spTree>
    <p:extLst>
      <p:ext uri="{BB962C8B-B14F-4D97-AF65-F5344CB8AC3E}">
        <p14:creationId xmlns:p14="http://schemas.microsoft.com/office/powerpoint/2010/main" val="29504312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Next we have navigation systems and apps, like Google Maps or Waze. Hands up if you think they use AI. And hands up if you think they do not. </a:t>
            </a:r>
          </a:p>
          <a:p>
            <a:r>
              <a:rPr lang="en-GB" dirty="0"/>
              <a:t>Navigation systems like Google Maps use AI to predict traffic, find the best route and even suggest alternative routes.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dirty="0"/>
              <a:t>---</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dirty="0"/>
              <a:t> Students must decide whether they think the object shown uses AI or not. They could display this by putting their hands up if they believe it is AI, or by standing in a different spot in the room on a sliding scale, for how much they agree that the object is intelligent or not. </a:t>
            </a:r>
          </a:p>
        </p:txBody>
      </p:sp>
      <p:sp>
        <p:nvSpPr>
          <p:cNvPr id="4" name="Slide Number Placeholder 3"/>
          <p:cNvSpPr>
            <a:spLocks noGrp="1"/>
          </p:cNvSpPr>
          <p:nvPr>
            <p:ph type="sldNum" sz="quarter" idx="5"/>
          </p:nvPr>
        </p:nvSpPr>
        <p:spPr/>
        <p:txBody>
          <a:bodyPr/>
          <a:lstStyle/>
          <a:p>
            <a:fld id="{CBD1EF29-3F2E-4975-A7AA-19B074C76137}" type="slidenum">
              <a:rPr lang="en-GB" smtClean="0"/>
              <a:t>7</a:t>
            </a:fld>
            <a:endParaRPr lang="en-GB"/>
          </a:p>
        </p:txBody>
      </p:sp>
    </p:spTree>
    <p:extLst>
      <p:ext uri="{BB962C8B-B14F-4D97-AF65-F5344CB8AC3E}">
        <p14:creationId xmlns:p14="http://schemas.microsoft.com/office/powerpoint/2010/main" val="39711096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dirty="0"/>
              <a:t>Next, we have a standard calculator. Hands up if you think they typically use AI. And hands up if you think they do not. This is a tricky one, but a calculator is not traditionally considered artificial intelligence. It follows mathematical rules, but it does not learn or spot patterns that it can apply to new data. However, some AI’s have been designed to solve more complex maths problems, or to suggest interesting problems that a mathematician could investigate.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dirty="0"/>
              <a:t>---</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dirty="0"/>
              <a:t>Students must decide whether they think the object shown uses AI or not. They could display this by putting their hands up if they believe it is AI, or by standing in a different spot in the room on a sliding scale, for how much they agree that the object is intelligent or not. </a:t>
            </a:r>
          </a:p>
          <a:p>
            <a:endParaRPr lang="en-GB" dirty="0"/>
          </a:p>
        </p:txBody>
      </p:sp>
      <p:sp>
        <p:nvSpPr>
          <p:cNvPr id="4" name="Slide Number Placeholder 3"/>
          <p:cNvSpPr>
            <a:spLocks noGrp="1"/>
          </p:cNvSpPr>
          <p:nvPr>
            <p:ph type="sldNum" sz="quarter" idx="5"/>
          </p:nvPr>
        </p:nvSpPr>
        <p:spPr/>
        <p:txBody>
          <a:bodyPr/>
          <a:lstStyle/>
          <a:p>
            <a:fld id="{CBD1EF29-3F2E-4975-A7AA-19B074C76137}" type="slidenum">
              <a:rPr lang="en-GB" smtClean="0"/>
              <a:t>8</a:t>
            </a:fld>
            <a:endParaRPr lang="en-GB"/>
          </a:p>
        </p:txBody>
      </p:sp>
    </p:spTree>
    <p:extLst>
      <p:ext uri="{BB962C8B-B14F-4D97-AF65-F5344CB8AC3E}">
        <p14:creationId xmlns:p14="http://schemas.microsoft.com/office/powerpoint/2010/main" val="18281328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dirty="0"/>
              <a:t>What about voice assistants, like Alexa or Siri? Hands up if you think they typically use AI. And hands up if you think they do not. Voice assistants like Amazon’s Alexa and Apple’s Siri use AI to detect patterns in speech and respond with useful answers.</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dirty="0"/>
              <a:t>---</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dirty="0"/>
              <a:t>Students must decide whether they think the object shown uses AI or not. They could display this by putting their hands up if they believe it is AI, or by standing in a different spot in the room on a sliding scale, for how much they agree that the object is intelligent or not. </a:t>
            </a:r>
          </a:p>
          <a:p>
            <a:endParaRPr lang="en-GB" dirty="0"/>
          </a:p>
        </p:txBody>
      </p:sp>
      <p:sp>
        <p:nvSpPr>
          <p:cNvPr id="4" name="Slide Number Placeholder 3"/>
          <p:cNvSpPr>
            <a:spLocks noGrp="1"/>
          </p:cNvSpPr>
          <p:nvPr>
            <p:ph type="sldNum" sz="quarter" idx="5"/>
          </p:nvPr>
        </p:nvSpPr>
        <p:spPr/>
        <p:txBody>
          <a:bodyPr/>
          <a:lstStyle/>
          <a:p>
            <a:fld id="{CBD1EF29-3F2E-4975-A7AA-19B074C76137}" type="slidenum">
              <a:rPr lang="en-GB" smtClean="0"/>
              <a:t>9</a:t>
            </a:fld>
            <a:endParaRPr lang="en-GB"/>
          </a:p>
        </p:txBody>
      </p:sp>
    </p:spTree>
    <p:extLst>
      <p:ext uri="{BB962C8B-B14F-4D97-AF65-F5344CB8AC3E}">
        <p14:creationId xmlns:p14="http://schemas.microsoft.com/office/powerpoint/2010/main" val="12091896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4722707" cy="1790700"/>
          </a:xfrm>
        </p:spPr>
        <p:txBody>
          <a:bodyPr anchor="b">
            <a:normAutofit/>
          </a:bodyPr>
          <a:lstStyle>
            <a:lvl1pPr algn="ctr">
              <a:defRPr sz="2500"/>
            </a:lvl1pPr>
          </a:lstStyle>
          <a:p>
            <a:r>
              <a:rPr lang="en-US"/>
              <a:t>Click to edit Master title style</a:t>
            </a:r>
          </a:p>
        </p:txBody>
      </p:sp>
      <p:sp>
        <p:nvSpPr>
          <p:cNvPr id="3" name="Subtitle 2"/>
          <p:cNvSpPr>
            <a:spLocks noGrp="1"/>
          </p:cNvSpPr>
          <p:nvPr>
            <p:ph type="subTitle" idx="1"/>
          </p:nvPr>
        </p:nvSpPr>
        <p:spPr>
          <a:xfrm>
            <a:off x="1143000" y="2701528"/>
            <a:ext cx="4722707" cy="1241822"/>
          </a:xfrm>
        </p:spPr>
        <p:txBody>
          <a:bodyPr>
            <a:normAutofit/>
          </a:bodyPr>
          <a:lstStyle>
            <a:lvl1pPr marL="0" indent="0" algn="ctr">
              <a:buNone/>
              <a:defRPr sz="15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fld id="{D920900E-0B2D-4D43-ACF9-2CE4923FF325}" type="datetime1">
              <a:rPr lang="en-GB" smtClean="0"/>
              <a:t>25/07/2025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5BEAA6A-3812-47EC-A02C-83DAA97123F9}" type="slidenum">
              <a:rPr lang="en-GB" smtClean="0"/>
              <a:t>‹#›</a:t>
            </a:fld>
            <a:endParaRPr lang="en-GB"/>
          </a:p>
        </p:txBody>
      </p:sp>
    </p:spTree>
    <p:extLst>
      <p:ext uri="{BB962C8B-B14F-4D97-AF65-F5344CB8AC3E}">
        <p14:creationId xmlns:p14="http://schemas.microsoft.com/office/powerpoint/2010/main" val="21146713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2FF93B4-5FDA-4775-B12B-DB67D2499010}" type="datetime1">
              <a:rPr lang="en-GB" smtClean="0"/>
              <a:t>25/07/2025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5BEAA6A-3812-47EC-A02C-83DAA97123F9}" type="slidenum">
              <a:rPr lang="en-GB" smtClean="0"/>
              <a:t>‹#›</a:t>
            </a:fld>
            <a:endParaRPr lang="en-GB"/>
          </a:p>
        </p:txBody>
      </p:sp>
      <p:grpSp>
        <p:nvGrpSpPr>
          <p:cNvPr id="7" name="Group 6">
            <a:extLst>
              <a:ext uri="{FF2B5EF4-FFF2-40B4-BE49-F238E27FC236}">
                <a16:creationId xmlns:a16="http://schemas.microsoft.com/office/drawing/2014/main" id="{82C06E36-39DC-48A0-ACDB-3ED5424BE162}"/>
              </a:ext>
            </a:extLst>
          </p:cNvPr>
          <p:cNvGrpSpPr/>
          <p:nvPr userDrawn="1"/>
        </p:nvGrpSpPr>
        <p:grpSpPr>
          <a:xfrm>
            <a:off x="7007838" y="-1687"/>
            <a:ext cx="2136162" cy="5145187"/>
            <a:chOff x="7007838" y="-2249"/>
            <a:chExt cx="2136162" cy="5145749"/>
          </a:xfrm>
        </p:grpSpPr>
        <p:sp>
          <p:nvSpPr>
            <p:cNvPr id="9" name="Rectangle 8">
              <a:extLst>
                <a:ext uri="{FF2B5EF4-FFF2-40B4-BE49-F238E27FC236}">
                  <a16:creationId xmlns:a16="http://schemas.microsoft.com/office/drawing/2014/main" id="{F80F14EF-AA32-B3FF-B0A2-800877DE1B54}"/>
                </a:ext>
              </a:extLst>
            </p:cNvPr>
            <p:cNvSpPr/>
            <p:nvPr userDrawn="1"/>
          </p:nvSpPr>
          <p:spPr>
            <a:xfrm>
              <a:off x="7007839" y="-2249"/>
              <a:ext cx="2136161" cy="5143500"/>
            </a:xfrm>
            <a:prstGeom prst="rect">
              <a:avLst/>
            </a:prstGeom>
            <a:solidFill>
              <a:srgbClr val="FCD0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pic>
          <p:nvPicPr>
            <p:cNvPr id="10" name="Picture 9" descr="A black background with a black square&#10;&#10;Description automatically generated with medium confidence">
              <a:extLst>
                <a:ext uri="{FF2B5EF4-FFF2-40B4-BE49-F238E27FC236}">
                  <a16:creationId xmlns:a16="http://schemas.microsoft.com/office/drawing/2014/main" id="{0064CB53-BA7B-EFE5-8F0A-A9D7C55C48B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07838" y="4282391"/>
              <a:ext cx="2136162" cy="861109"/>
            </a:xfrm>
            <a:prstGeom prst="rect">
              <a:avLst/>
            </a:prstGeom>
          </p:spPr>
        </p:pic>
      </p:grpSp>
    </p:spTree>
    <p:extLst>
      <p:ext uri="{BB962C8B-B14F-4D97-AF65-F5344CB8AC3E}">
        <p14:creationId xmlns:p14="http://schemas.microsoft.com/office/powerpoint/2010/main" val="1124610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49" y="273844"/>
            <a:ext cx="6347883" cy="994172"/>
          </a:xfrm>
        </p:spPr>
        <p:txBody>
          <a:bodyPr>
            <a:normAutofit/>
          </a:bodyPr>
          <a:lstStyle>
            <a:lvl1pPr>
              <a:defRPr sz="2500"/>
            </a:lvl1pPr>
          </a:lstStyle>
          <a:p>
            <a:r>
              <a:rPr lang="en-US"/>
              <a:t>Click to edit Master title style</a:t>
            </a:r>
          </a:p>
        </p:txBody>
      </p:sp>
      <p:sp>
        <p:nvSpPr>
          <p:cNvPr id="3" name="Content Placeholder 2"/>
          <p:cNvSpPr>
            <a:spLocks noGrp="1"/>
          </p:cNvSpPr>
          <p:nvPr>
            <p:ph sz="half" idx="1"/>
          </p:nvPr>
        </p:nvSpPr>
        <p:spPr>
          <a:xfrm>
            <a:off x="628650" y="1369219"/>
            <a:ext cx="3001857" cy="3263504"/>
          </a:xfrm>
        </p:spPr>
        <p:txBody>
          <a:bodyPr>
            <a:normAutofit/>
          </a:bodyPr>
          <a:lstStyle>
            <a:lvl1pPr>
              <a:defRPr sz="1500"/>
            </a:lvl1pPr>
            <a:lvl2pPr>
              <a:defRPr sz="1500"/>
            </a:lvl2pPr>
            <a:lvl3pPr>
              <a:defRPr sz="1500"/>
            </a:lvl3pPr>
            <a:lvl4pPr>
              <a:defRPr sz="1500"/>
            </a:lvl4pPr>
            <a:lvl5pPr>
              <a:defRPr sz="15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738880" y="1369219"/>
            <a:ext cx="3237652" cy="3263504"/>
          </a:xfrm>
        </p:spPr>
        <p:txBody>
          <a:bodyPr>
            <a:normAutofit/>
          </a:bodyPr>
          <a:lstStyle>
            <a:lvl1pPr>
              <a:defRPr sz="1500"/>
            </a:lvl1pPr>
            <a:lvl2pPr>
              <a:defRPr sz="1500"/>
            </a:lvl2pPr>
            <a:lvl3pPr>
              <a:defRPr sz="1500"/>
            </a:lvl3pPr>
            <a:lvl4pPr>
              <a:defRPr sz="1500"/>
            </a:lvl4pPr>
            <a:lvl5pPr>
              <a:defRPr sz="15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61FCCC8-E357-4688-9A90-5D6B7388B3C0}" type="datetime1">
              <a:rPr lang="en-GB" smtClean="0"/>
              <a:t>25/07/2025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5BEAA6A-3812-47EC-A02C-83DAA97123F9}" type="slidenum">
              <a:rPr lang="en-GB" smtClean="0"/>
              <a:t>‹#›</a:t>
            </a:fld>
            <a:endParaRPr lang="en-GB"/>
          </a:p>
        </p:txBody>
      </p:sp>
    </p:spTree>
    <p:extLst>
      <p:ext uri="{BB962C8B-B14F-4D97-AF65-F5344CB8AC3E}">
        <p14:creationId xmlns:p14="http://schemas.microsoft.com/office/powerpoint/2010/main" val="14880694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6381750" cy="994172"/>
          </a:xfrm>
        </p:spPr>
        <p:txBody>
          <a:bodyPr>
            <a:normAutofit/>
          </a:bodyPr>
          <a:lstStyle>
            <a:lvl1pPr>
              <a:defRPr sz="2500"/>
            </a:lvl1pPr>
          </a:lstStyle>
          <a:p>
            <a:r>
              <a:rPr lang="en-US"/>
              <a:t>Click to edit Master title style</a:t>
            </a:r>
          </a:p>
        </p:txBody>
      </p:sp>
      <p:sp>
        <p:nvSpPr>
          <p:cNvPr id="3" name="Date Placeholder 2"/>
          <p:cNvSpPr>
            <a:spLocks noGrp="1"/>
          </p:cNvSpPr>
          <p:nvPr>
            <p:ph type="dt" sz="half" idx="10"/>
          </p:nvPr>
        </p:nvSpPr>
        <p:spPr/>
        <p:txBody>
          <a:bodyPr/>
          <a:lstStyle/>
          <a:p>
            <a:fld id="{95C3D766-7831-406D-BAA9-13195E99B23C}" type="datetime1">
              <a:rPr lang="en-GB" smtClean="0"/>
              <a:t>25/07/2025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5BEAA6A-3812-47EC-A02C-83DAA97123F9}" type="slidenum">
              <a:rPr lang="en-GB" smtClean="0"/>
              <a:t>‹#›</a:t>
            </a:fld>
            <a:endParaRPr lang="en-GB"/>
          </a:p>
        </p:txBody>
      </p:sp>
    </p:spTree>
    <p:extLst>
      <p:ext uri="{BB962C8B-B14F-4D97-AF65-F5344CB8AC3E}">
        <p14:creationId xmlns:p14="http://schemas.microsoft.com/office/powerpoint/2010/main" val="2253340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712137-9B2C-4AA8-8AD1-B2BD43EE02F0}" type="datetime1">
              <a:rPr lang="en-GB" smtClean="0"/>
              <a:t>25/07/2025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5BEAA6A-3812-47EC-A02C-83DAA97123F9}" type="slidenum">
              <a:rPr lang="en-GB" smtClean="0"/>
              <a:t>‹#›</a:t>
            </a:fld>
            <a:endParaRPr lang="en-GB"/>
          </a:p>
        </p:txBody>
      </p:sp>
      <p:sp>
        <p:nvSpPr>
          <p:cNvPr id="5" name="Rectangle 4">
            <a:extLst>
              <a:ext uri="{FF2B5EF4-FFF2-40B4-BE49-F238E27FC236}">
                <a16:creationId xmlns:a16="http://schemas.microsoft.com/office/drawing/2014/main" id="{F0071964-D459-9367-C03B-A729506485D9}"/>
              </a:ext>
            </a:extLst>
          </p:cNvPr>
          <p:cNvSpPr/>
          <p:nvPr userDrawn="1"/>
        </p:nvSpPr>
        <p:spPr>
          <a:xfrm>
            <a:off x="7007840" y="-2249"/>
            <a:ext cx="2136161" cy="5143500"/>
          </a:xfrm>
          <a:prstGeom prst="rect">
            <a:avLst/>
          </a:prstGeom>
          <a:solidFill>
            <a:srgbClr val="FCD0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6" name="Picture 4">
            <a:extLst>
              <a:ext uri="{FF2B5EF4-FFF2-40B4-BE49-F238E27FC236}">
                <a16:creationId xmlns:a16="http://schemas.microsoft.com/office/drawing/2014/main" id="{95272C5C-FEA8-C902-D6E9-5F1DF46779D3}"/>
              </a:ext>
            </a:extLst>
          </p:cNvPr>
          <p:cNvPicPr>
            <a:picLocks noChangeAspect="1" noChangeArrowheads="1"/>
          </p:cNvPicPr>
          <p:nvPr userDrawn="1"/>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191599" y="4325898"/>
            <a:ext cx="1768642" cy="6865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89293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67BA5A1E-F60A-28C8-754D-A7E2A20DF511}"/>
              </a:ext>
            </a:extLst>
          </p:cNvPr>
          <p:cNvGrpSpPr/>
          <p:nvPr userDrawn="1"/>
        </p:nvGrpSpPr>
        <p:grpSpPr>
          <a:xfrm>
            <a:off x="7007838" y="-1687"/>
            <a:ext cx="2136162" cy="5145187"/>
            <a:chOff x="7007838" y="-2249"/>
            <a:chExt cx="2136162" cy="5145749"/>
          </a:xfrm>
        </p:grpSpPr>
        <p:sp>
          <p:nvSpPr>
            <p:cNvPr id="13" name="Rectangle 12">
              <a:extLst>
                <a:ext uri="{FF2B5EF4-FFF2-40B4-BE49-F238E27FC236}">
                  <a16:creationId xmlns:a16="http://schemas.microsoft.com/office/drawing/2014/main" id="{DEE0500D-9C53-8D55-8365-87A768D7FB73}"/>
                </a:ext>
              </a:extLst>
            </p:cNvPr>
            <p:cNvSpPr/>
            <p:nvPr userDrawn="1"/>
          </p:nvSpPr>
          <p:spPr>
            <a:xfrm>
              <a:off x="7007839" y="-2249"/>
              <a:ext cx="2136161" cy="5143500"/>
            </a:xfrm>
            <a:prstGeom prst="rect">
              <a:avLst/>
            </a:prstGeom>
            <a:solidFill>
              <a:srgbClr val="FCD0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pic>
          <p:nvPicPr>
            <p:cNvPr id="14" name="Picture 13" descr="A black background with a black square&#10;&#10;Description automatically generated with medium confidence">
              <a:extLst>
                <a:ext uri="{FF2B5EF4-FFF2-40B4-BE49-F238E27FC236}">
                  <a16:creationId xmlns:a16="http://schemas.microsoft.com/office/drawing/2014/main" id="{B8E7360A-BB4C-8ADD-2B83-0A03763560F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07838" y="4282391"/>
              <a:ext cx="2136162" cy="861109"/>
            </a:xfrm>
            <a:prstGeom prst="rect">
              <a:avLst/>
            </a:prstGeom>
          </p:spPr>
        </p:pic>
      </p:grpSp>
      <p:sp>
        <p:nvSpPr>
          <p:cNvPr id="2" name="Title 1">
            <a:extLst>
              <a:ext uri="{FF2B5EF4-FFF2-40B4-BE49-F238E27FC236}">
                <a16:creationId xmlns:a16="http://schemas.microsoft.com/office/drawing/2014/main" id="{48F9351E-0A2F-5C67-B64C-03864ABCB6C8}"/>
              </a:ext>
            </a:extLst>
          </p:cNvPr>
          <p:cNvSpPr>
            <a:spLocks noGrp="1"/>
          </p:cNvSpPr>
          <p:nvPr>
            <p:ph type="title"/>
          </p:nvPr>
        </p:nvSpPr>
        <p:spPr>
          <a:xfrm>
            <a:off x="628650" y="273844"/>
            <a:ext cx="6367769" cy="994172"/>
          </a:xfrm>
        </p:spPr>
        <p:txBody>
          <a:bodyPr>
            <a:normAutofit/>
          </a:bodyPr>
          <a:lstStyle>
            <a:lvl1pPr>
              <a:defRPr sz="2500">
                <a:latin typeface="MetaBold-Roman" panose="020B0802030000020004" pitchFamily="34" charset="0"/>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3C376BF-014C-B74B-9FA0-2C84BF411FD3}"/>
              </a:ext>
            </a:extLst>
          </p:cNvPr>
          <p:cNvSpPr>
            <a:spLocks noGrp="1"/>
          </p:cNvSpPr>
          <p:nvPr>
            <p:ph idx="1"/>
          </p:nvPr>
        </p:nvSpPr>
        <p:spPr>
          <a:xfrm>
            <a:off x="628650" y="1369219"/>
            <a:ext cx="6367769" cy="3263504"/>
          </a:xfrm>
        </p:spPr>
        <p:txBody>
          <a:bodyPr>
            <a:normAutofit/>
          </a:bodyPr>
          <a:lstStyle>
            <a:lvl1pPr>
              <a:defRPr sz="1500">
                <a:latin typeface="MetaBold-Roman" panose="020B0802030000020004" pitchFamily="34" charset="0"/>
              </a:defRPr>
            </a:lvl1pPr>
            <a:lvl2pPr>
              <a:defRPr sz="1500">
                <a:latin typeface="MetaBold-Roman" panose="020B0802030000020004" pitchFamily="34" charset="0"/>
              </a:defRPr>
            </a:lvl2pPr>
            <a:lvl3pPr>
              <a:defRPr sz="1500">
                <a:latin typeface="MetaBold-Roman" panose="020B0802030000020004" pitchFamily="34" charset="0"/>
              </a:defRPr>
            </a:lvl3pPr>
            <a:lvl4pPr>
              <a:defRPr sz="1500">
                <a:latin typeface="MetaBold-Roman" panose="020B0802030000020004" pitchFamily="34" charset="0"/>
              </a:defRPr>
            </a:lvl4pPr>
            <a:lvl5pPr>
              <a:defRPr sz="1500">
                <a:latin typeface="MetaBold-Roman" panose="020B08020300000200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908E4B5-0196-9205-607B-CFCCED988E3D}"/>
              </a:ext>
            </a:extLst>
          </p:cNvPr>
          <p:cNvSpPr>
            <a:spLocks noGrp="1"/>
          </p:cNvSpPr>
          <p:nvPr>
            <p:ph type="dt" sz="half" idx="10"/>
          </p:nvPr>
        </p:nvSpPr>
        <p:spPr/>
        <p:txBody>
          <a:bodyPr/>
          <a:lstStyle/>
          <a:p>
            <a:fld id="{EBFD0C98-5BDF-4BC0-928C-11AC33C22F34}" type="datetime1">
              <a:rPr lang="en-GB" smtClean="0"/>
              <a:t>25/07/2025</a:t>
            </a:fld>
            <a:endParaRPr lang="en-GB"/>
          </a:p>
        </p:txBody>
      </p:sp>
      <p:sp>
        <p:nvSpPr>
          <p:cNvPr id="5" name="Footer Placeholder 4">
            <a:extLst>
              <a:ext uri="{FF2B5EF4-FFF2-40B4-BE49-F238E27FC236}">
                <a16:creationId xmlns:a16="http://schemas.microsoft.com/office/drawing/2014/main" id="{EC9F3BDC-62B4-E93E-B02F-169785079D9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3E86DF1-62F9-C3EE-EE7C-7007E83A33D3}"/>
              </a:ext>
            </a:extLst>
          </p:cNvPr>
          <p:cNvSpPr>
            <a:spLocks noGrp="1"/>
          </p:cNvSpPr>
          <p:nvPr>
            <p:ph type="sldNum" sz="quarter" idx="12"/>
          </p:nvPr>
        </p:nvSpPr>
        <p:spPr/>
        <p:txBody>
          <a:bodyPr/>
          <a:lstStyle/>
          <a:p>
            <a:fld id="{D5BEAA6A-3812-47EC-A02C-83DAA97123F9}" type="slidenum">
              <a:rPr lang="en-GB" smtClean="0"/>
              <a:t>‹#›</a:t>
            </a:fld>
            <a:endParaRPr lang="en-GB"/>
          </a:p>
        </p:txBody>
      </p:sp>
    </p:spTree>
    <p:extLst>
      <p:ext uri="{BB962C8B-B14F-4D97-AF65-F5344CB8AC3E}">
        <p14:creationId xmlns:p14="http://schemas.microsoft.com/office/powerpoint/2010/main" val="40351250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0A541DE9-6780-4B28-AE0D-DAAB42B303A0}" type="datetime1">
              <a:rPr lang="en-GB" smtClean="0"/>
              <a:t>25/07/2025</a:t>
            </a:fld>
            <a:endParaRPr lang="en-GB"/>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D5BEAA6A-3812-47EC-A02C-83DAA97123F9}" type="slidenum">
              <a:rPr lang="en-GB" smtClean="0"/>
              <a:t>‹#›</a:t>
            </a:fld>
            <a:endParaRPr lang="en-GB"/>
          </a:p>
        </p:txBody>
      </p:sp>
      <p:grpSp>
        <p:nvGrpSpPr>
          <p:cNvPr id="7" name="Group 6">
            <a:extLst>
              <a:ext uri="{FF2B5EF4-FFF2-40B4-BE49-F238E27FC236}">
                <a16:creationId xmlns:a16="http://schemas.microsoft.com/office/drawing/2014/main" id="{103CEEB1-482B-CB70-6CB5-9762202BA978}"/>
              </a:ext>
            </a:extLst>
          </p:cNvPr>
          <p:cNvGrpSpPr/>
          <p:nvPr userDrawn="1"/>
        </p:nvGrpSpPr>
        <p:grpSpPr>
          <a:xfrm>
            <a:off x="7007838" y="-1687"/>
            <a:ext cx="2136162" cy="5145187"/>
            <a:chOff x="7007838" y="-2249"/>
            <a:chExt cx="2136162" cy="5145749"/>
          </a:xfrm>
        </p:grpSpPr>
        <p:sp>
          <p:nvSpPr>
            <p:cNvPr id="9" name="Rectangle 8">
              <a:extLst>
                <a:ext uri="{FF2B5EF4-FFF2-40B4-BE49-F238E27FC236}">
                  <a16:creationId xmlns:a16="http://schemas.microsoft.com/office/drawing/2014/main" id="{2FE3B399-A4CE-1569-B93E-A9AD552448B5}"/>
                </a:ext>
              </a:extLst>
            </p:cNvPr>
            <p:cNvSpPr/>
            <p:nvPr userDrawn="1"/>
          </p:nvSpPr>
          <p:spPr>
            <a:xfrm>
              <a:off x="7007839" y="-2249"/>
              <a:ext cx="2136161" cy="5143500"/>
            </a:xfrm>
            <a:prstGeom prst="rect">
              <a:avLst/>
            </a:prstGeom>
            <a:solidFill>
              <a:srgbClr val="FCD0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pic>
          <p:nvPicPr>
            <p:cNvPr id="10" name="Picture 9" descr="A black background with a black square&#10;&#10;Description automatically generated with medium confidence">
              <a:extLst>
                <a:ext uri="{FF2B5EF4-FFF2-40B4-BE49-F238E27FC236}">
                  <a16:creationId xmlns:a16="http://schemas.microsoft.com/office/drawing/2014/main" id="{F7AC848B-84FE-CFE1-D080-B655C5733E0C}"/>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7007838" y="4282391"/>
              <a:ext cx="2136162" cy="861109"/>
            </a:xfrm>
            <a:prstGeom prst="rect">
              <a:avLst/>
            </a:prstGeom>
          </p:spPr>
        </p:pic>
      </p:grpSp>
    </p:spTree>
    <p:extLst>
      <p:ext uri="{BB962C8B-B14F-4D97-AF65-F5344CB8AC3E}">
        <p14:creationId xmlns:p14="http://schemas.microsoft.com/office/powerpoint/2010/main" val="12735105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4" r:id="rId3"/>
    <p:sldLayoutId id="2147483666" r:id="rId4"/>
    <p:sldLayoutId id="2147483667" r:id="rId5"/>
    <p:sldLayoutId id="2147483650" r:id="rId6"/>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4.jpg"/></Relationships>
</file>

<file path=ppt/slides/_rels/slide15.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jpeg"/><Relationship Id="rId7" Type="http://schemas.openxmlformats.org/officeDocument/2006/relationships/image" Target="../media/image19.sv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svg"/><Relationship Id="rId4" Type="http://schemas.openxmlformats.org/officeDocument/2006/relationships/image" Target="../media/image16.png"/><Relationship Id="rId9" Type="http://schemas.openxmlformats.org/officeDocument/2006/relationships/image" Target="../media/image21.sv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teachablemachine.withgoogle.com/"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www.youtube.com/watch?v=UPgxnGC8oBU"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a:extLst>
            <a:ext uri="{FF2B5EF4-FFF2-40B4-BE49-F238E27FC236}">
              <a16:creationId xmlns:a16="http://schemas.microsoft.com/office/drawing/2014/main" id="{9E8EFAF4-EAD7-103C-0BC4-25D92390ADCB}"/>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BD21684D-1319-6082-5F91-C9A9C17DE24D}"/>
              </a:ext>
            </a:extLst>
          </p:cNvPr>
          <p:cNvSpPr>
            <a:spLocks noGrp="1"/>
          </p:cNvSpPr>
          <p:nvPr>
            <p:ph type="ctrTitle"/>
          </p:nvPr>
        </p:nvSpPr>
        <p:spPr>
          <a:xfrm>
            <a:off x="874552" y="841772"/>
            <a:ext cx="4722707" cy="1790700"/>
          </a:xfrm>
        </p:spPr>
        <p:txBody>
          <a:bodyPr/>
          <a:lstStyle/>
          <a:p>
            <a:r>
              <a:rPr lang="en-US" dirty="0"/>
              <a:t>Artificial Intelligence</a:t>
            </a:r>
            <a:endParaRPr lang="en-GB" dirty="0"/>
          </a:p>
        </p:txBody>
      </p:sp>
      <p:sp>
        <p:nvSpPr>
          <p:cNvPr id="5" name="Subtitle 4">
            <a:extLst>
              <a:ext uri="{FF2B5EF4-FFF2-40B4-BE49-F238E27FC236}">
                <a16:creationId xmlns:a16="http://schemas.microsoft.com/office/drawing/2014/main" id="{0535F0F4-409C-8435-2B84-B42AD3AF8519}"/>
              </a:ext>
            </a:extLst>
          </p:cNvPr>
          <p:cNvSpPr>
            <a:spLocks noGrp="1"/>
          </p:cNvSpPr>
          <p:nvPr>
            <p:ph type="subTitle" idx="1"/>
          </p:nvPr>
        </p:nvSpPr>
        <p:spPr>
          <a:xfrm>
            <a:off x="856968" y="2686103"/>
            <a:ext cx="4722707" cy="1241822"/>
          </a:xfrm>
        </p:spPr>
        <p:txBody>
          <a:bodyPr/>
          <a:lstStyle/>
          <a:p>
            <a:r>
              <a:rPr lang="en-US"/>
              <a:t>A Royal Institution Off-The-Shelf Masterclass</a:t>
            </a:r>
            <a:endParaRPr lang="en-GB"/>
          </a:p>
        </p:txBody>
      </p:sp>
      <p:sp>
        <p:nvSpPr>
          <p:cNvPr id="7" name="Subtitle 2">
            <a:extLst>
              <a:ext uri="{FF2B5EF4-FFF2-40B4-BE49-F238E27FC236}">
                <a16:creationId xmlns:a16="http://schemas.microsoft.com/office/drawing/2014/main" id="{9F455EF5-4CD1-0E17-C312-EC14A1798D52}"/>
              </a:ext>
            </a:extLst>
          </p:cNvPr>
          <p:cNvSpPr txBox="1">
            <a:spLocks/>
          </p:cNvSpPr>
          <p:nvPr/>
        </p:nvSpPr>
        <p:spPr>
          <a:xfrm>
            <a:off x="7069108" y="3355363"/>
            <a:ext cx="1809016" cy="197934"/>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defRPr/>
            </a:pPr>
            <a:r>
              <a:rPr lang="en-GB" sz="600">
                <a:solidFill>
                  <a:schemeClr val="tx1"/>
                </a:solidFill>
                <a:latin typeface="MetaBook-Roman" panose="020B0502040000020004" pitchFamily="34" charset="0"/>
                <a:ea typeface="Verdana" pitchFamily="34" charset="0"/>
                <a:cs typeface="Verdana" pitchFamily="34" charset="0"/>
              </a:rPr>
              <a:t>Image credit: </a:t>
            </a:r>
            <a:r>
              <a:rPr lang="en-GB" sz="600">
                <a:solidFill>
                  <a:schemeClr val="tx1"/>
                </a:solidFill>
                <a:latin typeface="MetaBook-Roman" panose="020B0502040000020004" pitchFamily="34" charset="0"/>
                <a:ea typeface="Verdana" pitchFamily="34" charset="0"/>
              </a:rPr>
              <a:t>Google </a:t>
            </a:r>
            <a:r>
              <a:rPr lang="en-GB" sz="600" err="1">
                <a:solidFill>
                  <a:schemeClr val="tx1"/>
                </a:solidFill>
                <a:latin typeface="MetaBook-Roman" panose="020B0502040000020004" pitchFamily="34" charset="0"/>
                <a:ea typeface="Verdana" pitchFamily="34" charset="0"/>
              </a:rPr>
              <a:t>Deepmind</a:t>
            </a:r>
            <a:r>
              <a:rPr lang="en-GB" sz="600">
                <a:solidFill>
                  <a:schemeClr val="tx1"/>
                </a:solidFill>
                <a:latin typeface="MetaBook-Roman" panose="020B0502040000020004" pitchFamily="34" charset="0"/>
                <a:ea typeface="Verdana" pitchFamily="34" charset="0"/>
              </a:rPr>
              <a:t> via </a:t>
            </a:r>
            <a:r>
              <a:rPr lang="en-GB" sz="600" err="1">
                <a:solidFill>
                  <a:schemeClr val="tx1"/>
                </a:solidFill>
                <a:latin typeface="MetaBook-Roman" panose="020B0502040000020004" pitchFamily="34" charset="0"/>
                <a:ea typeface="Verdana" pitchFamily="34" charset="0"/>
              </a:rPr>
              <a:t>Pexels</a:t>
            </a:r>
            <a:endParaRPr lang="en-GB" sz="600">
              <a:solidFill>
                <a:schemeClr val="tx1"/>
              </a:solidFill>
              <a:latin typeface="MetaBook-Roman" panose="020B0502040000020004" pitchFamily="34" charset="0"/>
              <a:ea typeface="Verdana" pitchFamily="34" charset="0"/>
            </a:endParaRPr>
          </a:p>
        </p:txBody>
      </p:sp>
      <p:sp>
        <p:nvSpPr>
          <p:cNvPr id="2" name="TextBox 1">
            <a:extLst>
              <a:ext uri="{FF2B5EF4-FFF2-40B4-BE49-F238E27FC236}">
                <a16:creationId xmlns:a16="http://schemas.microsoft.com/office/drawing/2014/main" id="{C2AA6115-A10A-5166-4374-FF8A3F6AB68C}"/>
              </a:ext>
            </a:extLst>
          </p:cNvPr>
          <p:cNvSpPr txBox="1"/>
          <p:nvPr/>
        </p:nvSpPr>
        <p:spPr>
          <a:xfrm>
            <a:off x="325315" y="4378569"/>
            <a:ext cx="6400070" cy="338554"/>
          </a:xfrm>
          <a:prstGeom prst="rect">
            <a:avLst/>
          </a:prstGeom>
          <a:noFill/>
        </p:spPr>
        <p:txBody>
          <a:bodyPr wrap="square" lIns="91440" tIns="45720" rIns="91440" bIns="45720" rtlCol="0" anchor="t">
            <a:spAutoFit/>
          </a:bodyPr>
          <a:lstStyle/>
          <a:p>
            <a:r>
              <a:rPr lang="en-GB" sz="1600" b="1" dirty="0">
                <a:solidFill>
                  <a:srgbClr val="B44A6E"/>
                </a:solidFill>
              </a:rPr>
              <a:t>Starter: </a:t>
            </a:r>
            <a:r>
              <a:rPr lang="en-GB" sz="1600" dirty="0"/>
              <a:t>How would you describe intelligence?</a:t>
            </a:r>
          </a:p>
        </p:txBody>
      </p:sp>
      <p:pic>
        <p:nvPicPr>
          <p:cNvPr id="10" name="Picture 9" descr="A colorful tangled objects&#10;&#10;Description automatically generated with low confidence">
            <a:extLst>
              <a:ext uri="{FF2B5EF4-FFF2-40B4-BE49-F238E27FC236}">
                <a16:creationId xmlns:a16="http://schemas.microsoft.com/office/drawing/2014/main" id="{EC8D2522-EB8D-95EC-72C5-67B744522F7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829878" y="1441704"/>
            <a:ext cx="3048246" cy="1913659"/>
          </a:xfrm>
          <a:prstGeom prst="rect">
            <a:avLst/>
          </a:prstGeom>
        </p:spPr>
      </p:pic>
    </p:spTree>
    <p:extLst>
      <p:ext uri="{BB962C8B-B14F-4D97-AF65-F5344CB8AC3E}">
        <p14:creationId xmlns:p14="http://schemas.microsoft.com/office/powerpoint/2010/main" val="33805627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7A914-3A5D-8C4C-B167-9725EAE9B005}"/>
              </a:ext>
            </a:extLst>
          </p:cNvPr>
          <p:cNvSpPr>
            <a:spLocks noGrp="1"/>
          </p:cNvSpPr>
          <p:nvPr>
            <p:ph type="title"/>
          </p:nvPr>
        </p:nvSpPr>
        <p:spPr/>
        <p:txBody>
          <a:bodyPr>
            <a:normAutofit/>
          </a:bodyPr>
          <a:lstStyle/>
          <a:p>
            <a:r>
              <a:rPr lang="en-GB" sz="2500"/>
              <a:t>AI or not?</a:t>
            </a:r>
          </a:p>
        </p:txBody>
      </p:sp>
      <p:sp>
        <p:nvSpPr>
          <p:cNvPr id="3" name="Content Placeholder 2">
            <a:extLst>
              <a:ext uri="{FF2B5EF4-FFF2-40B4-BE49-F238E27FC236}">
                <a16:creationId xmlns:a16="http://schemas.microsoft.com/office/drawing/2014/main" id="{70CA15BB-5970-B4A8-87DD-7F9A479F7999}"/>
              </a:ext>
            </a:extLst>
          </p:cNvPr>
          <p:cNvSpPr>
            <a:spLocks noGrp="1"/>
          </p:cNvSpPr>
          <p:nvPr>
            <p:ph idx="1"/>
          </p:nvPr>
        </p:nvSpPr>
        <p:spPr>
          <a:xfrm>
            <a:off x="1596189" y="1357879"/>
            <a:ext cx="4840531" cy="3263504"/>
          </a:xfrm>
        </p:spPr>
        <p:txBody>
          <a:bodyPr>
            <a:normAutofit/>
          </a:bodyPr>
          <a:lstStyle/>
          <a:p>
            <a:pPr marL="0" indent="0">
              <a:buNone/>
            </a:pPr>
            <a:r>
              <a:rPr lang="en-GB" sz="2000" b="1"/>
              <a:t>YouTube Recommendations</a:t>
            </a:r>
          </a:p>
        </p:txBody>
      </p:sp>
      <p:sp>
        <p:nvSpPr>
          <p:cNvPr id="6" name="Subtitle 2">
            <a:extLst>
              <a:ext uri="{FF2B5EF4-FFF2-40B4-BE49-F238E27FC236}">
                <a16:creationId xmlns:a16="http://schemas.microsoft.com/office/drawing/2014/main" id="{8530E436-5743-B6D9-C384-FBF2ADF960F9}"/>
              </a:ext>
            </a:extLst>
          </p:cNvPr>
          <p:cNvSpPr txBox="1">
            <a:spLocks/>
          </p:cNvSpPr>
          <p:nvPr/>
        </p:nvSpPr>
        <p:spPr>
          <a:xfrm>
            <a:off x="3327613" y="4839000"/>
            <a:ext cx="2592243" cy="369331"/>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defRPr/>
            </a:pPr>
            <a:r>
              <a:rPr lang="en-GB" sz="600">
                <a:solidFill>
                  <a:schemeClr val="tx1"/>
                </a:solidFill>
                <a:latin typeface="MetaBook-Roman" panose="020B0502040000020004" pitchFamily="34" charset="0"/>
                <a:ea typeface="Verdana" pitchFamily="34" charset="0"/>
                <a:cs typeface="Verdana" pitchFamily="34" charset="0"/>
              </a:rPr>
              <a:t>Image credit: freestocks.org via </a:t>
            </a:r>
            <a:r>
              <a:rPr lang="en-GB" sz="600" err="1">
                <a:solidFill>
                  <a:schemeClr val="tx1"/>
                </a:solidFill>
                <a:latin typeface="MetaBook-Roman" panose="020B0502040000020004" pitchFamily="34" charset="0"/>
                <a:ea typeface="Verdana" pitchFamily="34" charset="0"/>
                <a:cs typeface="Verdana" pitchFamily="34" charset="0"/>
              </a:rPr>
              <a:t>Pexels</a:t>
            </a:r>
            <a:endParaRPr lang="en-GB" sz="600">
              <a:solidFill>
                <a:schemeClr val="tx1"/>
              </a:solidFill>
              <a:latin typeface="MetaBook-Roman" panose="020B0502040000020004" pitchFamily="34" charset="0"/>
              <a:ea typeface="Verdana" pitchFamily="34" charset="0"/>
            </a:endParaRPr>
          </a:p>
        </p:txBody>
      </p:sp>
      <p:sp>
        <p:nvSpPr>
          <p:cNvPr id="5" name="TextBox 4">
            <a:extLst>
              <a:ext uri="{FF2B5EF4-FFF2-40B4-BE49-F238E27FC236}">
                <a16:creationId xmlns:a16="http://schemas.microsoft.com/office/drawing/2014/main" id="{925E9D84-EB15-F1C1-4594-164ADDDDA1BC}"/>
              </a:ext>
            </a:extLst>
          </p:cNvPr>
          <p:cNvSpPr txBox="1"/>
          <p:nvPr/>
        </p:nvSpPr>
        <p:spPr>
          <a:xfrm>
            <a:off x="3165988" y="770930"/>
            <a:ext cx="2231922" cy="553998"/>
          </a:xfrm>
          <a:prstGeom prst="rect">
            <a:avLst/>
          </a:prstGeom>
          <a:noFill/>
        </p:spPr>
        <p:txBody>
          <a:bodyPr wrap="square" rtlCol="0">
            <a:spAutoFit/>
          </a:bodyPr>
          <a:lstStyle/>
          <a:p>
            <a:r>
              <a:rPr lang="en-GB" sz="3000" b="1">
                <a:solidFill>
                  <a:srgbClr val="C7CE5C"/>
                </a:solidFill>
              </a:rPr>
              <a:t>AI!</a:t>
            </a:r>
          </a:p>
        </p:txBody>
      </p:sp>
      <p:pic>
        <p:nvPicPr>
          <p:cNvPr id="6146" name="Picture 2" descr="Free Close-up of a hand holding a smartphone displaying the YouTube app on the screen. Stock Photo">
            <a:extLst>
              <a:ext uri="{FF2B5EF4-FFF2-40B4-BE49-F238E27FC236}">
                <a16:creationId xmlns:a16="http://schemas.microsoft.com/office/drawing/2014/main" id="{C3B33153-53F0-1689-7D3B-75023684FD85}"/>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444610" y="1822014"/>
            <a:ext cx="4475246" cy="29834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9571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7A914-3A5D-8C4C-B167-9725EAE9B005}"/>
              </a:ext>
            </a:extLst>
          </p:cNvPr>
          <p:cNvSpPr>
            <a:spLocks noGrp="1"/>
          </p:cNvSpPr>
          <p:nvPr>
            <p:ph type="title"/>
          </p:nvPr>
        </p:nvSpPr>
        <p:spPr/>
        <p:txBody>
          <a:bodyPr>
            <a:normAutofit/>
          </a:bodyPr>
          <a:lstStyle/>
          <a:p>
            <a:r>
              <a:rPr lang="en-GB" sz="2500"/>
              <a:t>AI or not?</a:t>
            </a:r>
          </a:p>
        </p:txBody>
      </p:sp>
      <p:sp>
        <p:nvSpPr>
          <p:cNvPr id="3" name="Content Placeholder 2">
            <a:extLst>
              <a:ext uri="{FF2B5EF4-FFF2-40B4-BE49-F238E27FC236}">
                <a16:creationId xmlns:a16="http://schemas.microsoft.com/office/drawing/2014/main" id="{70CA15BB-5970-B4A8-87DD-7F9A479F7999}"/>
              </a:ext>
            </a:extLst>
          </p:cNvPr>
          <p:cNvSpPr>
            <a:spLocks noGrp="1"/>
          </p:cNvSpPr>
          <p:nvPr>
            <p:ph idx="1"/>
          </p:nvPr>
        </p:nvSpPr>
        <p:spPr>
          <a:xfrm>
            <a:off x="2600325" y="1536879"/>
            <a:ext cx="3943350" cy="3263504"/>
          </a:xfrm>
        </p:spPr>
        <p:txBody>
          <a:bodyPr>
            <a:normAutofit/>
          </a:bodyPr>
          <a:lstStyle/>
          <a:p>
            <a:pPr marL="0" indent="0">
              <a:buNone/>
            </a:pPr>
            <a:r>
              <a:rPr lang="en-GB" sz="2000" b="1"/>
              <a:t>Dolphin</a:t>
            </a:r>
          </a:p>
        </p:txBody>
      </p:sp>
      <p:sp>
        <p:nvSpPr>
          <p:cNvPr id="6" name="Subtitle 2">
            <a:extLst>
              <a:ext uri="{FF2B5EF4-FFF2-40B4-BE49-F238E27FC236}">
                <a16:creationId xmlns:a16="http://schemas.microsoft.com/office/drawing/2014/main" id="{8530E436-5743-B6D9-C384-FBF2ADF960F9}"/>
              </a:ext>
            </a:extLst>
          </p:cNvPr>
          <p:cNvSpPr txBox="1">
            <a:spLocks/>
          </p:cNvSpPr>
          <p:nvPr/>
        </p:nvSpPr>
        <p:spPr>
          <a:xfrm>
            <a:off x="2805925" y="4714335"/>
            <a:ext cx="2592243" cy="369331"/>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defRPr/>
            </a:pPr>
            <a:r>
              <a:rPr lang="en-GB" sz="600" dirty="0">
                <a:solidFill>
                  <a:schemeClr val="tx1"/>
                </a:solidFill>
                <a:latin typeface="MetaBook-Roman" panose="020B0502040000020004" pitchFamily="34" charset="0"/>
                <a:ea typeface="Verdana" pitchFamily="34" charset="0"/>
                <a:cs typeface="Verdana" pitchFamily="34" charset="0"/>
              </a:rPr>
              <a:t>Image credit: </a:t>
            </a:r>
            <a:r>
              <a:rPr lang="en-GB" sz="600" dirty="0">
                <a:solidFill>
                  <a:schemeClr val="tx1"/>
                </a:solidFill>
                <a:latin typeface="MetaBook-Roman" panose="020B0502040000020004" pitchFamily="34" charset="0"/>
                <a:ea typeface="Verdana" pitchFamily="34" charset="0"/>
              </a:rPr>
              <a:t>Claudia Beer via </a:t>
            </a:r>
            <a:r>
              <a:rPr lang="en-GB" sz="600" dirty="0" err="1">
                <a:solidFill>
                  <a:schemeClr val="tx1"/>
                </a:solidFill>
                <a:latin typeface="MetaBook-Roman" panose="020B0502040000020004" pitchFamily="34" charset="0"/>
                <a:ea typeface="Verdana" pitchFamily="34" charset="0"/>
              </a:rPr>
              <a:t>Pixabay</a:t>
            </a:r>
            <a:endParaRPr lang="en-GB" sz="600" dirty="0">
              <a:solidFill>
                <a:schemeClr val="tx1"/>
              </a:solidFill>
              <a:latin typeface="MetaBook-Roman" panose="020B0502040000020004" pitchFamily="34" charset="0"/>
              <a:ea typeface="Verdana" pitchFamily="34" charset="0"/>
            </a:endParaRPr>
          </a:p>
        </p:txBody>
      </p:sp>
      <p:sp>
        <p:nvSpPr>
          <p:cNvPr id="7" name="TextBox 6">
            <a:extLst>
              <a:ext uri="{FF2B5EF4-FFF2-40B4-BE49-F238E27FC236}">
                <a16:creationId xmlns:a16="http://schemas.microsoft.com/office/drawing/2014/main" id="{07DE514A-0E14-7D45-6257-4BDDC98A7594}"/>
              </a:ext>
            </a:extLst>
          </p:cNvPr>
          <p:cNvSpPr txBox="1"/>
          <p:nvPr/>
        </p:nvSpPr>
        <p:spPr>
          <a:xfrm>
            <a:off x="2418735" y="982881"/>
            <a:ext cx="2231922" cy="553998"/>
          </a:xfrm>
          <a:prstGeom prst="rect">
            <a:avLst/>
          </a:prstGeom>
          <a:noFill/>
        </p:spPr>
        <p:txBody>
          <a:bodyPr wrap="square" rtlCol="0">
            <a:spAutoFit/>
          </a:bodyPr>
          <a:lstStyle/>
          <a:p>
            <a:r>
              <a:rPr lang="en-GB" sz="3000" b="1">
                <a:solidFill>
                  <a:srgbClr val="B44A6E"/>
                </a:solidFill>
              </a:rPr>
              <a:t>Not AI!</a:t>
            </a:r>
          </a:p>
        </p:txBody>
      </p:sp>
      <p:pic>
        <p:nvPicPr>
          <p:cNvPr id="5122" name="Picture 2" descr="Free Dolphin Animal photo and picture">
            <a:extLst>
              <a:ext uri="{FF2B5EF4-FFF2-40B4-BE49-F238E27FC236}">
                <a16:creationId xmlns:a16="http://schemas.microsoft.com/office/drawing/2014/main" id="{C16696C7-A386-D9B1-95CE-BB8ABB1F2004}"/>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243740" y="1953692"/>
            <a:ext cx="4154428" cy="27684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38372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219A34-A979-F57D-1809-DA51D9AE73BD}"/>
              </a:ext>
            </a:extLst>
          </p:cNvPr>
          <p:cNvSpPr>
            <a:spLocks noGrp="1"/>
          </p:cNvSpPr>
          <p:nvPr>
            <p:ph type="title"/>
          </p:nvPr>
        </p:nvSpPr>
        <p:spPr/>
        <p:txBody>
          <a:bodyPr/>
          <a:lstStyle/>
          <a:p>
            <a:r>
              <a:rPr lang="en-GB" sz="2500" dirty="0"/>
              <a:t>The Turing Test</a:t>
            </a:r>
          </a:p>
        </p:txBody>
      </p:sp>
      <p:sp>
        <p:nvSpPr>
          <p:cNvPr id="3" name="Content Placeholder 2">
            <a:extLst>
              <a:ext uri="{FF2B5EF4-FFF2-40B4-BE49-F238E27FC236}">
                <a16:creationId xmlns:a16="http://schemas.microsoft.com/office/drawing/2014/main" id="{A7793546-D6FE-9BFA-C5B5-AAA27C534BC4}"/>
              </a:ext>
            </a:extLst>
          </p:cNvPr>
          <p:cNvSpPr>
            <a:spLocks noGrp="1"/>
          </p:cNvSpPr>
          <p:nvPr>
            <p:ph idx="1"/>
          </p:nvPr>
        </p:nvSpPr>
        <p:spPr>
          <a:xfrm>
            <a:off x="628650" y="1369219"/>
            <a:ext cx="6178550" cy="3263504"/>
          </a:xfrm>
        </p:spPr>
        <p:txBody>
          <a:bodyPr>
            <a:normAutofit fontScale="92500" lnSpcReduction="10000"/>
          </a:bodyPr>
          <a:lstStyle/>
          <a:p>
            <a:pPr marL="0" indent="0">
              <a:buNone/>
            </a:pPr>
            <a:r>
              <a:rPr lang="en-GB" dirty="0"/>
              <a:t>Alan Turing was a computer scientist who helped to break German codes in WWII.</a:t>
            </a:r>
          </a:p>
          <a:p>
            <a:pPr marL="0" indent="0">
              <a:buNone/>
            </a:pPr>
            <a:endParaRPr lang="en-GB" dirty="0"/>
          </a:p>
          <a:p>
            <a:pPr marL="0" indent="0">
              <a:buNone/>
            </a:pPr>
            <a:r>
              <a:rPr lang="en-GB" dirty="0"/>
              <a:t>In 1949, he designed a test that could be used to check whether a machine could imitate human intelligence.</a:t>
            </a:r>
          </a:p>
          <a:p>
            <a:pPr marL="0" indent="0">
              <a:buNone/>
            </a:pPr>
            <a:endParaRPr lang="en-GB" dirty="0"/>
          </a:p>
          <a:p>
            <a:pPr marL="0" indent="0">
              <a:buNone/>
            </a:pPr>
            <a:r>
              <a:rPr lang="en-GB" i="1" dirty="0">
                <a:solidFill>
                  <a:srgbClr val="B44A6E"/>
                </a:solidFill>
              </a:rPr>
              <a:t>A human has a conversation with another human and a machine. If the human cannot consistently correctly identify the machine, then the machine could be considered ‘intelligent’. </a:t>
            </a:r>
          </a:p>
        </p:txBody>
      </p:sp>
      <p:pic>
        <p:nvPicPr>
          <p:cNvPr id="5" name="Picture 4" descr="A person in a suit and tie&#10;&#10;AI-generated content may be incorrect.">
            <a:extLst>
              <a:ext uri="{FF2B5EF4-FFF2-40B4-BE49-F238E27FC236}">
                <a16:creationId xmlns:a16="http://schemas.microsoft.com/office/drawing/2014/main" id="{4F4381CB-AB5C-C9B2-FDCA-266F2D590395}"/>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134951" y="906772"/>
            <a:ext cx="1837597" cy="1837597"/>
          </a:xfrm>
          <a:prstGeom prst="rect">
            <a:avLst/>
          </a:prstGeom>
        </p:spPr>
      </p:pic>
      <p:sp>
        <p:nvSpPr>
          <p:cNvPr id="6" name="Subtitle 2">
            <a:extLst>
              <a:ext uri="{FF2B5EF4-FFF2-40B4-BE49-F238E27FC236}">
                <a16:creationId xmlns:a16="http://schemas.microsoft.com/office/drawing/2014/main" id="{140885DC-404A-B775-BF88-EECB31E83D94}"/>
              </a:ext>
            </a:extLst>
          </p:cNvPr>
          <p:cNvSpPr txBox="1">
            <a:spLocks/>
          </p:cNvSpPr>
          <p:nvPr/>
        </p:nvSpPr>
        <p:spPr>
          <a:xfrm>
            <a:off x="6380305" y="2744369"/>
            <a:ext cx="2592243" cy="369331"/>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defRPr/>
            </a:pPr>
            <a:r>
              <a:rPr lang="en-GB" sz="600" dirty="0">
                <a:solidFill>
                  <a:schemeClr val="tx1"/>
                </a:solidFill>
                <a:latin typeface="MetaBook-Roman" panose="020B0502040000020004" pitchFamily="34" charset="0"/>
                <a:ea typeface="Verdana" pitchFamily="34" charset="0"/>
                <a:cs typeface="Verdana" pitchFamily="34" charset="0"/>
              </a:rPr>
              <a:t>Image </a:t>
            </a:r>
            <a:r>
              <a:rPr lang="en-GB" sz="600" dirty="0">
                <a:solidFill>
                  <a:schemeClr val="tx1"/>
                </a:solidFill>
                <a:latin typeface="MetaBook-Roman" panose="020B0502040000020004" pitchFamily="34" charset="0"/>
                <a:ea typeface="Verdana" pitchFamily="34" charset="0"/>
              </a:rPr>
              <a:t>credit: Unknown author via Wikimedia Commons</a:t>
            </a:r>
          </a:p>
        </p:txBody>
      </p:sp>
    </p:spTree>
    <p:extLst>
      <p:ext uri="{BB962C8B-B14F-4D97-AF65-F5344CB8AC3E}">
        <p14:creationId xmlns:p14="http://schemas.microsoft.com/office/powerpoint/2010/main" val="21724905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5D19B8-4CE2-E7C3-2C60-42AEE84F5443}"/>
              </a:ext>
            </a:extLst>
          </p:cNvPr>
          <p:cNvSpPr>
            <a:spLocks noGrp="1"/>
          </p:cNvSpPr>
          <p:nvPr>
            <p:ph type="title"/>
          </p:nvPr>
        </p:nvSpPr>
        <p:spPr/>
        <p:txBody>
          <a:bodyPr>
            <a:normAutofit/>
          </a:bodyPr>
          <a:lstStyle/>
          <a:p>
            <a:r>
              <a:rPr lang="en-GB" sz="2500" dirty="0"/>
              <a:t>The Turing Test</a:t>
            </a:r>
          </a:p>
        </p:txBody>
      </p:sp>
      <p:sp>
        <p:nvSpPr>
          <p:cNvPr id="3" name="Content Placeholder 2">
            <a:extLst>
              <a:ext uri="{FF2B5EF4-FFF2-40B4-BE49-F238E27FC236}">
                <a16:creationId xmlns:a16="http://schemas.microsoft.com/office/drawing/2014/main" id="{28805F04-FF9B-3CB1-3E6C-E987384E345A}"/>
              </a:ext>
            </a:extLst>
          </p:cNvPr>
          <p:cNvSpPr>
            <a:spLocks noGrp="1"/>
          </p:cNvSpPr>
          <p:nvPr>
            <p:ph idx="1"/>
          </p:nvPr>
        </p:nvSpPr>
        <p:spPr>
          <a:xfrm>
            <a:off x="628650" y="1369219"/>
            <a:ext cx="6246283" cy="3263504"/>
          </a:xfrm>
        </p:spPr>
        <p:txBody>
          <a:bodyPr>
            <a:normAutofit/>
          </a:bodyPr>
          <a:lstStyle/>
          <a:p>
            <a:pPr marL="0" indent="0">
              <a:buNone/>
            </a:pPr>
            <a:r>
              <a:rPr lang="en-GB" dirty="0"/>
              <a:t>Questions are very conversational, and could include:</a:t>
            </a:r>
          </a:p>
          <a:p>
            <a:r>
              <a:rPr lang="en-GB" dirty="0"/>
              <a:t>What is your favourite colour, and why?</a:t>
            </a:r>
          </a:p>
          <a:p>
            <a:r>
              <a:rPr lang="en-GB" dirty="0"/>
              <a:t>What did you have for lunch today?</a:t>
            </a:r>
          </a:p>
          <a:p>
            <a:r>
              <a:rPr lang="en-GB" dirty="0"/>
              <a:t>What is your favourite book, and why?</a:t>
            </a:r>
          </a:p>
          <a:p>
            <a:r>
              <a:rPr lang="en-GB" dirty="0"/>
              <a:t>What is your favourite place to be, and why?</a:t>
            </a:r>
          </a:p>
          <a:p>
            <a:r>
              <a:rPr lang="en-GB" dirty="0"/>
              <a:t>Are you a computer?</a:t>
            </a:r>
          </a:p>
          <a:p>
            <a:endParaRPr lang="en-GB" dirty="0"/>
          </a:p>
        </p:txBody>
      </p:sp>
    </p:spTree>
    <p:extLst>
      <p:ext uri="{BB962C8B-B14F-4D97-AF65-F5344CB8AC3E}">
        <p14:creationId xmlns:p14="http://schemas.microsoft.com/office/powerpoint/2010/main" val="15410837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3B251C-8442-EC34-C263-9FD869EA3DC1}"/>
              </a:ext>
            </a:extLst>
          </p:cNvPr>
          <p:cNvSpPr>
            <a:spLocks noGrp="1"/>
          </p:cNvSpPr>
          <p:nvPr>
            <p:ph type="title"/>
          </p:nvPr>
        </p:nvSpPr>
        <p:spPr/>
        <p:txBody>
          <a:bodyPr>
            <a:normAutofit/>
          </a:bodyPr>
          <a:lstStyle/>
          <a:p>
            <a:r>
              <a:rPr lang="en-GB" sz="2500" dirty="0"/>
              <a:t>Testing for intelligence</a:t>
            </a:r>
          </a:p>
        </p:txBody>
      </p:sp>
      <p:sp>
        <p:nvSpPr>
          <p:cNvPr id="3" name="Content Placeholder 2">
            <a:extLst>
              <a:ext uri="{FF2B5EF4-FFF2-40B4-BE49-F238E27FC236}">
                <a16:creationId xmlns:a16="http://schemas.microsoft.com/office/drawing/2014/main" id="{5CBE69BC-9587-DDD6-B6B4-F97AB52405F9}"/>
              </a:ext>
            </a:extLst>
          </p:cNvPr>
          <p:cNvSpPr>
            <a:spLocks noGrp="1"/>
          </p:cNvSpPr>
          <p:nvPr>
            <p:ph idx="1"/>
          </p:nvPr>
        </p:nvSpPr>
        <p:spPr>
          <a:xfrm>
            <a:off x="628650" y="1369219"/>
            <a:ext cx="6381750" cy="3263504"/>
          </a:xfrm>
        </p:spPr>
        <p:txBody>
          <a:bodyPr/>
          <a:lstStyle/>
          <a:p>
            <a:pPr marL="0" indent="0" algn="ctr">
              <a:buNone/>
            </a:pPr>
            <a:r>
              <a:rPr lang="en-GB" dirty="0"/>
              <a:t>Is it a bird? Is it a plane?</a:t>
            </a:r>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lgn="ctr">
              <a:buNone/>
            </a:pPr>
            <a:r>
              <a:rPr lang="en-GB" dirty="0"/>
              <a:t>Is it a good test for intelligence?</a:t>
            </a:r>
          </a:p>
        </p:txBody>
      </p:sp>
      <p:pic>
        <p:nvPicPr>
          <p:cNvPr id="7" name="Picture 6">
            <a:extLst>
              <a:ext uri="{FF2B5EF4-FFF2-40B4-BE49-F238E27FC236}">
                <a16:creationId xmlns:a16="http://schemas.microsoft.com/office/drawing/2014/main" id="{365456C3-1D36-ABD9-C614-503068C9C8E1}"/>
              </a:ext>
            </a:extLst>
          </p:cNvPr>
          <p:cNvPicPr>
            <a:picLocks noChangeAspect="1"/>
          </p:cNvPicPr>
          <p:nvPr/>
        </p:nvPicPr>
        <p:blipFill>
          <a:blip r:embed="rId3" cstate="print">
            <a:extLst>
              <a:ext uri="{28A0092B-C50C-407E-A947-70E740481C1C}">
                <a14:useLocalDpi xmlns:a14="http://schemas.microsoft.com/office/drawing/2010/main"/>
              </a:ext>
            </a:extLst>
          </a:blip>
          <a:srcRect l="15969" t="17018" r="11267" b="42790"/>
          <a:stretch/>
        </p:blipFill>
        <p:spPr>
          <a:xfrm>
            <a:off x="124179" y="2099731"/>
            <a:ext cx="3375377" cy="1240981"/>
          </a:xfrm>
          <a:prstGeom prst="rect">
            <a:avLst/>
          </a:prstGeom>
        </p:spPr>
      </p:pic>
      <p:pic>
        <p:nvPicPr>
          <p:cNvPr id="9" name="Picture 8" descr="A bird flying in the sky&#10;&#10;AI-generated content may be incorrect.">
            <a:extLst>
              <a:ext uri="{FF2B5EF4-FFF2-40B4-BE49-F238E27FC236}">
                <a16:creationId xmlns:a16="http://schemas.microsoft.com/office/drawing/2014/main" id="{2BA62A0D-273C-45D8-2BFD-7C7E0D2C4676}"/>
              </a:ext>
            </a:extLst>
          </p:cNvPr>
          <p:cNvPicPr>
            <a:picLocks noChangeAspect="1"/>
          </p:cNvPicPr>
          <p:nvPr/>
        </p:nvPicPr>
        <p:blipFill>
          <a:blip r:embed="rId4" cstate="print">
            <a:extLst>
              <a:ext uri="{28A0092B-C50C-407E-A947-70E740481C1C}">
                <a14:useLocalDpi xmlns:a14="http://schemas.microsoft.com/office/drawing/2010/main"/>
              </a:ext>
            </a:extLst>
          </a:blip>
          <a:srcRect l="22892" t="28312" r="11295" b="33499"/>
          <a:stretch/>
        </p:blipFill>
        <p:spPr>
          <a:xfrm>
            <a:off x="3499556" y="2099731"/>
            <a:ext cx="3375378" cy="1240981"/>
          </a:xfrm>
          <a:prstGeom prst="rect">
            <a:avLst/>
          </a:prstGeom>
        </p:spPr>
      </p:pic>
      <p:sp>
        <p:nvSpPr>
          <p:cNvPr id="10" name="Subtitle 2">
            <a:extLst>
              <a:ext uri="{FF2B5EF4-FFF2-40B4-BE49-F238E27FC236}">
                <a16:creationId xmlns:a16="http://schemas.microsoft.com/office/drawing/2014/main" id="{40A63D33-26CD-1D91-9BE1-1F0231F38F3E}"/>
              </a:ext>
            </a:extLst>
          </p:cNvPr>
          <p:cNvSpPr txBox="1">
            <a:spLocks/>
          </p:cNvSpPr>
          <p:nvPr/>
        </p:nvSpPr>
        <p:spPr>
          <a:xfrm>
            <a:off x="4282691" y="3340712"/>
            <a:ext cx="2592243" cy="369331"/>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defRPr/>
            </a:pPr>
            <a:r>
              <a:rPr lang="en-GB" sz="600" dirty="0">
                <a:solidFill>
                  <a:schemeClr val="tx1"/>
                </a:solidFill>
                <a:latin typeface="MetaBook-Roman" panose="020B0502040000020004" pitchFamily="34" charset="0"/>
                <a:ea typeface="Verdana" pitchFamily="34" charset="0"/>
                <a:cs typeface="Verdana" pitchFamily="34" charset="0"/>
              </a:rPr>
              <a:t>Image </a:t>
            </a:r>
            <a:r>
              <a:rPr lang="en-GB" sz="600" dirty="0">
                <a:solidFill>
                  <a:schemeClr val="tx1"/>
                </a:solidFill>
                <a:latin typeface="MetaBook-Roman" panose="020B0502040000020004" pitchFamily="34" charset="0"/>
                <a:ea typeface="Verdana" pitchFamily="34" charset="0"/>
              </a:rPr>
              <a:t>credit: Kev via </a:t>
            </a:r>
            <a:r>
              <a:rPr lang="en-GB" sz="600" dirty="0" err="1">
                <a:solidFill>
                  <a:schemeClr val="tx1"/>
                </a:solidFill>
                <a:latin typeface="MetaBook-Roman" panose="020B0502040000020004" pitchFamily="34" charset="0"/>
                <a:ea typeface="Verdana" pitchFamily="34" charset="0"/>
              </a:rPr>
              <a:t>Pixabay</a:t>
            </a:r>
            <a:endParaRPr lang="en-GB" sz="600" dirty="0">
              <a:solidFill>
                <a:schemeClr val="tx1"/>
              </a:solidFill>
              <a:latin typeface="MetaBook-Roman" panose="020B0502040000020004" pitchFamily="34" charset="0"/>
              <a:ea typeface="Verdana" pitchFamily="34" charset="0"/>
            </a:endParaRPr>
          </a:p>
        </p:txBody>
      </p:sp>
      <p:sp>
        <p:nvSpPr>
          <p:cNvPr id="11" name="Subtitle 2">
            <a:extLst>
              <a:ext uri="{FF2B5EF4-FFF2-40B4-BE49-F238E27FC236}">
                <a16:creationId xmlns:a16="http://schemas.microsoft.com/office/drawing/2014/main" id="{5BB1A12A-FE68-EA20-8EAC-080C14444C95}"/>
              </a:ext>
            </a:extLst>
          </p:cNvPr>
          <p:cNvSpPr txBox="1">
            <a:spLocks/>
          </p:cNvSpPr>
          <p:nvPr/>
        </p:nvSpPr>
        <p:spPr>
          <a:xfrm>
            <a:off x="907313" y="3340711"/>
            <a:ext cx="2592243" cy="369331"/>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defRPr/>
            </a:pPr>
            <a:r>
              <a:rPr lang="en-GB" sz="600" dirty="0">
                <a:solidFill>
                  <a:schemeClr val="tx1"/>
                </a:solidFill>
                <a:latin typeface="MetaBook-Roman" panose="020B0502040000020004" pitchFamily="34" charset="0"/>
                <a:ea typeface="Verdana" pitchFamily="34" charset="0"/>
                <a:cs typeface="Verdana" pitchFamily="34" charset="0"/>
              </a:rPr>
              <a:t>Image </a:t>
            </a:r>
            <a:r>
              <a:rPr lang="en-GB" sz="600" dirty="0">
                <a:solidFill>
                  <a:schemeClr val="tx1"/>
                </a:solidFill>
                <a:latin typeface="MetaBook-Roman" panose="020B0502040000020004" pitchFamily="34" charset="0"/>
                <a:ea typeface="Verdana" pitchFamily="34" charset="0"/>
              </a:rPr>
              <a:t>credit: Dirk Daniel Mann via </a:t>
            </a:r>
            <a:r>
              <a:rPr lang="en-GB" sz="600" dirty="0" err="1">
                <a:solidFill>
                  <a:schemeClr val="tx1"/>
                </a:solidFill>
                <a:latin typeface="MetaBook-Roman" panose="020B0502040000020004" pitchFamily="34" charset="0"/>
                <a:ea typeface="Verdana" pitchFamily="34" charset="0"/>
              </a:rPr>
              <a:t>Pixabay</a:t>
            </a:r>
            <a:endParaRPr lang="en-GB" sz="600" dirty="0">
              <a:solidFill>
                <a:schemeClr val="tx1"/>
              </a:solidFill>
              <a:latin typeface="MetaBook-Roman" panose="020B0502040000020004" pitchFamily="34" charset="0"/>
              <a:ea typeface="Verdana" pitchFamily="34" charset="0"/>
            </a:endParaRPr>
          </a:p>
        </p:txBody>
      </p:sp>
    </p:spTree>
    <p:extLst>
      <p:ext uri="{BB962C8B-B14F-4D97-AF65-F5344CB8AC3E}">
        <p14:creationId xmlns:p14="http://schemas.microsoft.com/office/powerpoint/2010/main" val="31608927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7E8248-8DB9-0039-98B7-BC83C73C998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B4BC8FD-0F1C-4438-27D3-95455118FA80}"/>
              </a:ext>
            </a:extLst>
          </p:cNvPr>
          <p:cNvSpPr>
            <a:spLocks noGrp="1"/>
          </p:cNvSpPr>
          <p:nvPr>
            <p:ph type="title"/>
          </p:nvPr>
        </p:nvSpPr>
        <p:spPr>
          <a:xfrm>
            <a:off x="628650" y="273844"/>
            <a:ext cx="6220019" cy="994172"/>
          </a:xfrm>
        </p:spPr>
        <p:txBody>
          <a:bodyPr>
            <a:normAutofit/>
          </a:bodyPr>
          <a:lstStyle/>
          <a:p>
            <a:r>
              <a:rPr lang="en-GB" sz="2500" dirty="0"/>
              <a:t>Neural networks – the Brain</a:t>
            </a:r>
          </a:p>
        </p:txBody>
      </p:sp>
      <p:sp>
        <p:nvSpPr>
          <p:cNvPr id="3" name="TextBox 2">
            <a:extLst>
              <a:ext uri="{FF2B5EF4-FFF2-40B4-BE49-F238E27FC236}">
                <a16:creationId xmlns:a16="http://schemas.microsoft.com/office/drawing/2014/main" id="{182355EA-A42F-0E06-FBD5-7AB80175B6E9}"/>
              </a:ext>
            </a:extLst>
          </p:cNvPr>
          <p:cNvSpPr txBox="1"/>
          <p:nvPr/>
        </p:nvSpPr>
        <p:spPr>
          <a:xfrm>
            <a:off x="985374" y="2082939"/>
            <a:ext cx="4761498" cy="2400657"/>
          </a:xfrm>
          <a:prstGeom prst="rect">
            <a:avLst/>
          </a:prstGeom>
          <a:noFill/>
        </p:spPr>
        <p:txBody>
          <a:bodyPr wrap="square">
            <a:spAutoFit/>
          </a:bodyPr>
          <a:lstStyle/>
          <a:p>
            <a:pPr algn="l"/>
            <a:r>
              <a:rPr lang="en-GB" sz="1500" b="1" i="0">
                <a:effectLst/>
              </a:rPr>
              <a:t>Sensory Neurones – </a:t>
            </a:r>
            <a:r>
              <a:rPr lang="en-GB" sz="1500" b="0" i="0">
                <a:effectLst/>
              </a:rPr>
              <a:t>detect information in the world, from your eyes, ears, mouth, nose, and skin. </a:t>
            </a:r>
          </a:p>
          <a:p>
            <a:pPr algn="l"/>
            <a:endParaRPr lang="en-GB" sz="1500" b="0" i="0">
              <a:effectLst/>
            </a:endParaRPr>
          </a:p>
          <a:p>
            <a:pPr algn="l"/>
            <a:endParaRPr lang="en-GB" sz="1500" b="0" i="0">
              <a:effectLst/>
            </a:endParaRPr>
          </a:p>
          <a:p>
            <a:pPr algn="l"/>
            <a:r>
              <a:rPr lang="en-GB" sz="1500" b="1" i="0">
                <a:effectLst/>
              </a:rPr>
              <a:t>Relay Neurones – </a:t>
            </a:r>
            <a:r>
              <a:rPr lang="en-GB" sz="1500" b="0" i="0">
                <a:effectLst/>
              </a:rPr>
              <a:t>pass on information to other neurones, including motor neurons!</a:t>
            </a:r>
          </a:p>
          <a:p>
            <a:pPr algn="l"/>
            <a:endParaRPr lang="en-GB" sz="1500" b="0" i="0">
              <a:effectLst/>
            </a:endParaRPr>
          </a:p>
          <a:p>
            <a:pPr algn="l" fontAlgn="ctr"/>
            <a:endParaRPr lang="en-GB" sz="1500" b="0" i="0">
              <a:effectLst/>
            </a:endParaRPr>
          </a:p>
          <a:p>
            <a:pPr algn="l"/>
            <a:r>
              <a:rPr lang="en-GB" sz="1500" b="1" i="0">
                <a:effectLst/>
              </a:rPr>
              <a:t>Motor Neurones</a:t>
            </a:r>
            <a:r>
              <a:rPr lang="en-GB" sz="1500" b="1"/>
              <a:t> – </a:t>
            </a:r>
            <a:r>
              <a:rPr lang="en-GB" sz="1500"/>
              <a:t>tell muscles what to do!</a:t>
            </a:r>
            <a:endParaRPr lang="en-GB" sz="1500" b="0" i="0">
              <a:effectLst/>
            </a:endParaRPr>
          </a:p>
        </p:txBody>
      </p:sp>
      <p:sp>
        <p:nvSpPr>
          <p:cNvPr id="4" name="TextBox 3">
            <a:extLst>
              <a:ext uri="{FF2B5EF4-FFF2-40B4-BE49-F238E27FC236}">
                <a16:creationId xmlns:a16="http://schemas.microsoft.com/office/drawing/2014/main" id="{E638CFC8-1CBD-8DF8-44D7-9C7B2A881CA5}"/>
              </a:ext>
            </a:extLst>
          </p:cNvPr>
          <p:cNvSpPr txBox="1"/>
          <p:nvPr/>
        </p:nvSpPr>
        <p:spPr>
          <a:xfrm>
            <a:off x="628649" y="1248311"/>
            <a:ext cx="6220019" cy="553998"/>
          </a:xfrm>
          <a:prstGeom prst="rect">
            <a:avLst/>
          </a:prstGeom>
          <a:noFill/>
        </p:spPr>
        <p:txBody>
          <a:bodyPr wrap="square" rtlCol="0">
            <a:spAutoFit/>
          </a:bodyPr>
          <a:lstStyle/>
          <a:p>
            <a:r>
              <a:rPr lang="en-GB" sz="1500"/>
              <a:t>The human brain uses billions of interlinked neurones that pass along information through the body. </a:t>
            </a:r>
          </a:p>
        </p:txBody>
      </p:sp>
      <p:pic>
        <p:nvPicPr>
          <p:cNvPr id="8194" name="Picture 2" descr="Picture of two neuron cell bodies, side by side. The axon of each neurons is colored blue.">
            <a:extLst>
              <a:ext uri="{FF2B5EF4-FFF2-40B4-BE49-F238E27FC236}">
                <a16:creationId xmlns:a16="http://schemas.microsoft.com/office/drawing/2014/main" id="{BFCC6C06-A13D-1526-3BC6-74FF99545CDA}"/>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751430" y="1802309"/>
            <a:ext cx="2359023" cy="2304956"/>
          </a:xfrm>
          <a:prstGeom prst="rect">
            <a:avLst/>
          </a:prstGeom>
          <a:noFill/>
          <a:extLst>
            <a:ext uri="{909E8E84-426E-40DD-AFC4-6F175D3DCCD1}">
              <a14:hiddenFill xmlns:a14="http://schemas.microsoft.com/office/drawing/2010/main">
                <a:solidFill>
                  <a:srgbClr val="FFFFFF"/>
                </a:solidFill>
              </a14:hiddenFill>
            </a:ext>
          </a:extLst>
        </p:spPr>
      </p:pic>
      <p:sp>
        <p:nvSpPr>
          <p:cNvPr id="7" name="Subtitle 2">
            <a:extLst>
              <a:ext uri="{FF2B5EF4-FFF2-40B4-BE49-F238E27FC236}">
                <a16:creationId xmlns:a16="http://schemas.microsoft.com/office/drawing/2014/main" id="{55866424-56E6-236E-6954-86665158F041}"/>
              </a:ext>
            </a:extLst>
          </p:cNvPr>
          <p:cNvSpPr txBox="1">
            <a:spLocks/>
          </p:cNvSpPr>
          <p:nvPr/>
        </p:nvSpPr>
        <p:spPr>
          <a:xfrm>
            <a:off x="5552546" y="4107265"/>
            <a:ext cx="2592243" cy="369331"/>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defRPr/>
            </a:pPr>
            <a:r>
              <a:rPr lang="en-GB" sz="600">
                <a:solidFill>
                  <a:schemeClr val="tx1"/>
                </a:solidFill>
                <a:latin typeface="MetaBook-Roman" panose="020B0502040000020004" pitchFamily="34" charset="0"/>
                <a:ea typeface="Verdana" pitchFamily="34" charset="0"/>
                <a:cs typeface="Verdana" pitchFamily="34" charset="0"/>
              </a:rPr>
              <a:t>Image credit: </a:t>
            </a:r>
            <a:r>
              <a:rPr lang="en-GB" sz="600">
                <a:solidFill>
                  <a:schemeClr val="tx1"/>
                </a:solidFill>
                <a:latin typeface="MetaBook-Roman" panose="020B0502040000020004" pitchFamily="34" charset="0"/>
                <a:ea typeface="Verdana" pitchFamily="34" charset="0"/>
              </a:rPr>
              <a:t>Leterrier, </a:t>
            </a:r>
            <a:r>
              <a:rPr lang="en-GB" sz="600" err="1">
                <a:solidFill>
                  <a:schemeClr val="tx1"/>
                </a:solidFill>
                <a:latin typeface="MetaBook-Roman" panose="020B0502040000020004" pitchFamily="34" charset="0"/>
                <a:ea typeface="Verdana" pitchFamily="34" charset="0"/>
              </a:rPr>
              <a:t>NeuroCyto</a:t>
            </a:r>
            <a:r>
              <a:rPr lang="en-GB" sz="600">
                <a:solidFill>
                  <a:schemeClr val="tx1"/>
                </a:solidFill>
                <a:latin typeface="MetaBook-Roman" panose="020B0502040000020004" pitchFamily="34" charset="0"/>
                <a:ea typeface="Verdana" pitchFamily="34" charset="0"/>
              </a:rPr>
              <a:t> Lab, INP, Marseille, France</a:t>
            </a:r>
          </a:p>
        </p:txBody>
      </p:sp>
      <p:pic>
        <p:nvPicPr>
          <p:cNvPr id="10" name="Graphic 9" descr="Eye with solid fill">
            <a:extLst>
              <a:ext uri="{FF2B5EF4-FFF2-40B4-BE49-F238E27FC236}">
                <a16:creationId xmlns:a16="http://schemas.microsoft.com/office/drawing/2014/main" id="{0BCCB329-15AD-3C2B-46F6-5BDF4BE6738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38112" y="1997606"/>
            <a:ext cx="642704" cy="642704"/>
          </a:xfrm>
          <a:prstGeom prst="rect">
            <a:avLst/>
          </a:prstGeom>
        </p:spPr>
      </p:pic>
      <p:pic>
        <p:nvPicPr>
          <p:cNvPr id="14" name="Graphic 13" descr="Envelope with solid fill">
            <a:extLst>
              <a:ext uri="{FF2B5EF4-FFF2-40B4-BE49-F238E27FC236}">
                <a16:creationId xmlns:a16="http://schemas.microsoft.com/office/drawing/2014/main" id="{8C3F4540-4A06-E949-217E-959C685F9526}"/>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74631" y="3095066"/>
            <a:ext cx="542424" cy="542424"/>
          </a:xfrm>
          <a:prstGeom prst="rect">
            <a:avLst/>
          </a:prstGeom>
        </p:spPr>
      </p:pic>
      <p:pic>
        <p:nvPicPr>
          <p:cNvPr id="20" name="Graphic 19" descr="Body builder with solid fill">
            <a:extLst>
              <a:ext uri="{FF2B5EF4-FFF2-40B4-BE49-F238E27FC236}">
                <a16:creationId xmlns:a16="http://schemas.microsoft.com/office/drawing/2014/main" id="{D6B836AC-77B3-6716-F3E8-F59D0035C2FB}"/>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338112" y="3984199"/>
            <a:ext cx="615462" cy="615462"/>
          </a:xfrm>
          <a:prstGeom prst="rect">
            <a:avLst/>
          </a:prstGeom>
        </p:spPr>
      </p:pic>
    </p:spTree>
    <p:extLst>
      <p:ext uri="{BB962C8B-B14F-4D97-AF65-F5344CB8AC3E}">
        <p14:creationId xmlns:p14="http://schemas.microsoft.com/office/powerpoint/2010/main" val="28343324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8B5082-BA37-B865-0369-49AF6E19350B}"/>
              </a:ext>
            </a:extLst>
          </p:cNvPr>
          <p:cNvSpPr>
            <a:spLocks noGrp="1"/>
          </p:cNvSpPr>
          <p:nvPr>
            <p:ph type="title"/>
          </p:nvPr>
        </p:nvSpPr>
        <p:spPr>
          <a:xfrm>
            <a:off x="620261" y="-26863"/>
            <a:ext cx="6220019" cy="994172"/>
          </a:xfrm>
        </p:spPr>
        <p:txBody>
          <a:bodyPr>
            <a:normAutofit/>
          </a:bodyPr>
          <a:lstStyle/>
          <a:p>
            <a:r>
              <a:rPr lang="en-GB" sz="2500"/>
              <a:t>Neural networks – A Game of Snap</a:t>
            </a:r>
          </a:p>
        </p:txBody>
      </p:sp>
      <p:grpSp>
        <p:nvGrpSpPr>
          <p:cNvPr id="16" name="Group 15">
            <a:extLst>
              <a:ext uri="{FF2B5EF4-FFF2-40B4-BE49-F238E27FC236}">
                <a16:creationId xmlns:a16="http://schemas.microsoft.com/office/drawing/2014/main" id="{A428EF86-2C36-18D0-9F7D-6487E4DCC7F5}"/>
              </a:ext>
            </a:extLst>
          </p:cNvPr>
          <p:cNvGrpSpPr/>
          <p:nvPr/>
        </p:nvGrpSpPr>
        <p:grpSpPr>
          <a:xfrm>
            <a:off x="2126931" y="2114724"/>
            <a:ext cx="254840" cy="770060"/>
            <a:chOff x="1432560" y="2032000"/>
            <a:chExt cx="548640" cy="1657847"/>
          </a:xfrm>
        </p:grpSpPr>
        <p:sp>
          <p:nvSpPr>
            <p:cNvPr id="4" name="Oval 3">
              <a:extLst>
                <a:ext uri="{FF2B5EF4-FFF2-40B4-BE49-F238E27FC236}">
                  <a16:creationId xmlns:a16="http://schemas.microsoft.com/office/drawing/2014/main" id="{5A60F129-EBA8-A5EC-1709-F942BA6E5222}"/>
                </a:ext>
              </a:extLst>
            </p:cNvPr>
            <p:cNvSpPr/>
            <p:nvPr/>
          </p:nvSpPr>
          <p:spPr>
            <a:xfrm>
              <a:off x="1432560" y="2032000"/>
              <a:ext cx="548640" cy="539750"/>
            </a:xfrm>
            <a:prstGeom prst="ellipse">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DEE30614-608F-D1E8-10FC-69BD229680C1}"/>
                </a:ext>
              </a:extLst>
            </p:cNvPr>
            <p:cNvCxnSpPr>
              <a:stCxn id="4" idx="4"/>
            </p:cNvCxnSpPr>
            <p:nvPr/>
          </p:nvCxnSpPr>
          <p:spPr>
            <a:xfrm flipH="1">
              <a:off x="1696720" y="2571750"/>
              <a:ext cx="10160" cy="72009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53EC7AB4-E695-5AB5-FAE9-D490477FC3AB}"/>
                </a:ext>
              </a:extLst>
            </p:cNvPr>
            <p:cNvCxnSpPr>
              <a:cxnSpLocks/>
            </p:cNvCxnSpPr>
            <p:nvPr/>
          </p:nvCxnSpPr>
          <p:spPr>
            <a:xfrm flipH="1">
              <a:off x="1544320" y="3211830"/>
              <a:ext cx="152400" cy="47625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D8B99606-A974-A847-79C8-288F936879CE}"/>
                </a:ext>
              </a:extLst>
            </p:cNvPr>
            <p:cNvCxnSpPr>
              <a:cxnSpLocks/>
            </p:cNvCxnSpPr>
            <p:nvPr/>
          </p:nvCxnSpPr>
          <p:spPr>
            <a:xfrm>
              <a:off x="1706881" y="3213597"/>
              <a:ext cx="152400" cy="47625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1F43D5E-C3BA-E9E6-ED57-C3D34BAD3747}"/>
                </a:ext>
              </a:extLst>
            </p:cNvPr>
            <p:cNvCxnSpPr>
              <a:cxnSpLocks/>
            </p:cNvCxnSpPr>
            <p:nvPr/>
          </p:nvCxnSpPr>
          <p:spPr>
            <a:xfrm>
              <a:off x="1706880" y="2735580"/>
              <a:ext cx="254000" cy="2921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F2368F2-2A4D-9B05-4043-399A09CCF2B8}"/>
                </a:ext>
              </a:extLst>
            </p:cNvPr>
            <p:cNvCxnSpPr>
              <a:cxnSpLocks/>
            </p:cNvCxnSpPr>
            <p:nvPr/>
          </p:nvCxnSpPr>
          <p:spPr>
            <a:xfrm flipH="1">
              <a:off x="1452880" y="2745740"/>
              <a:ext cx="254000" cy="2921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7" name="Group 16">
            <a:extLst>
              <a:ext uri="{FF2B5EF4-FFF2-40B4-BE49-F238E27FC236}">
                <a16:creationId xmlns:a16="http://schemas.microsoft.com/office/drawing/2014/main" id="{99FDB2E2-0F8A-B51D-28E9-6A3DA3A11765}"/>
              </a:ext>
            </a:extLst>
          </p:cNvPr>
          <p:cNvGrpSpPr/>
          <p:nvPr/>
        </p:nvGrpSpPr>
        <p:grpSpPr>
          <a:xfrm>
            <a:off x="2136370" y="1258307"/>
            <a:ext cx="254840" cy="770060"/>
            <a:chOff x="1432560" y="2032000"/>
            <a:chExt cx="548640" cy="1657847"/>
          </a:xfrm>
        </p:grpSpPr>
        <p:sp>
          <p:nvSpPr>
            <p:cNvPr id="18" name="Oval 17">
              <a:extLst>
                <a:ext uri="{FF2B5EF4-FFF2-40B4-BE49-F238E27FC236}">
                  <a16:creationId xmlns:a16="http://schemas.microsoft.com/office/drawing/2014/main" id="{937FA17A-895B-2F6C-744A-F2DB3C891E09}"/>
                </a:ext>
              </a:extLst>
            </p:cNvPr>
            <p:cNvSpPr/>
            <p:nvPr/>
          </p:nvSpPr>
          <p:spPr>
            <a:xfrm>
              <a:off x="1432560" y="2032000"/>
              <a:ext cx="548640" cy="539750"/>
            </a:xfrm>
            <a:prstGeom prst="ellipse">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Straight Connector 18">
              <a:extLst>
                <a:ext uri="{FF2B5EF4-FFF2-40B4-BE49-F238E27FC236}">
                  <a16:creationId xmlns:a16="http://schemas.microsoft.com/office/drawing/2014/main" id="{0325AAE3-A668-5B4B-9D43-4FBBB73FF027}"/>
                </a:ext>
              </a:extLst>
            </p:cNvPr>
            <p:cNvCxnSpPr>
              <a:stCxn id="18" idx="4"/>
            </p:cNvCxnSpPr>
            <p:nvPr/>
          </p:nvCxnSpPr>
          <p:spPr>
            <a:xfrm flipH="1">
              <a:off x="1696720" y="2571750"/>
              <a:ext cx="10160" cy="72009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F2CD4206-5494-BF30-F39E-01EA5A9CBA9E}"/>
                </a:ext>
              </a:extLst>
            </p:cNvPr>
            <p:cNvCxnSpPr>
              <a:cxnSpLocks/>
            </p:cNvCxnSpPr>
            <p:nvPr/>
          </p:nvCxnSpPr>
          <p:spPr>
            <a:xfrm flipH="1">
              <a:off x="1544320" y="3211830"/>
              <a:ext cx="152400" cy="47625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502F9650-6C11-5170-11E2-11A51F5FE315}"/>
                </a:ext>
              </a:extLst>
            </p:cNvPr>
            <p:cNvCxnSpPr>
              <a:cxnSpLocks/>
            </p:cNvCxnSpPr>
            <p:nvPr/>
          </p:nvCxnSpPr>
          <p:spPr>
            <a:xfrm>
              <a:off x="1706881" y="3213597"/>
              <a:ext cx="152400" cy="47625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1392B796-E923-0349-BBCE-542E20AF05CD}"/>
                </a:ext>
              </a:extLst>
            </p:cNvPr>
            <p:cNvCxnSpPr>
              <a:cxnSpLocks/>
            </p:cNvCxnSpPr>
            <p:nvPr/>
          </p:nvCxnSpPr>
          <p:spPr>
            <a:xfrm>
              <a:off x="1706880" y="2735580"/>
              <a:ext cx="254000" cy="2921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F3F75C01-C3E9-A595-43F1-BC3F7DA73E12}"/>
                </a:ext>
              </a:extLst>
            </p:cNvPr>
            <p:cNvCxnSpPr>
              <a:cxnSpLocks/>
            </p:cNvCxnSpPr>
            <p:nvPr/>
          </p:nvCxnSpPr>
          <p:spPr>
            <a:xfrm flipH="1">
              <a:off x="1452880" y="2745740"/>
              <a:ext cx="254000" cy="2921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1" name="Group 30">
            <a:extLst>
              <a:ext uri="{FF2B5EF4-FFF2-40B4-BE49-F238E27FC236}">
                <a16:creationId xmlns:a16="http://schemas.microsoft.com/office/drawing/2014/main" id="{C1DAC901-F7DE-52B2-E48E-80F19215069C}"/>
              </a:ext>
            </a:extLst>
          </p:cNvPr>
          <p:cNvGrpSpPr/>
          <p:nvPr/>
        </p:nvGrpSpPr>
        <p:grpSpPr>
          <a:xfrm>
            <a:off x="2126931" y="4197601"/>
            <a:ext cx="254840" cy="770060"/>
            <a:chOff x="1432560" y="2032000"/>
            <a:chExt cx="548640" cy="1657847"/>
          </a:xfrm>
        </p:grpSpPr>
        <p:sp>
          <p:nvSpPr>
            <p:cNvPr id="32" name="Oval 31">
              <a:extLst>
                <a:ext uri="{FF2B5EF4-FFF2-40B4-BE49-F238E27FC236}">
                  <a16:creationId xmlns:a16="http://schemas.microsoft.com/office/drawing/2014/main" id="{FFE6A4A3-CA2C-E59E-623B-4575B11BF047}"/>
                </a:ext>
              </a:extLst>
            </p:cNvPr>
            <p:cNvSpPr/>
            <p:nvPr/>
          </p:nvSpPr>
          <p:spPr>
            <a:xfrm>
              <a:off x="1432560" y="2032000"/>
              <a:ext cx="548640" cy="539750"/>
            </a:xfrm>
            <a:prstGeom prst="ellipse">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3" name="Straight Connector 32">
              <a:extLst>
                <a:ext uri="{FF2B5EF4-FFF2-40B4-BE49-F238E27FC236}">
                  <a16:creationId xmlns:a16="http://schemas.microsoft.com/office/drawing/2014/main" id="{DB1E914E-3DEA-D2E6-8EF1-1D8B55439AB9}"/>
                </a:ext>
              </a:extLst>
            </p:cNvPr>
            <p:cNvCxnSpPr>
              <a:stCxn id="32" idx="4"/>
            </p:cNvCxnSpPr>
            <p:nvPr/>
          </p:nvCxnSpPr>
          <p:spPr>
            <a:xfrm flipH="1">
              <a:off x="1696720" y="2571750"/>
              <a:ext cx="10160" cy="72009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6EE21E26-BF0D-5644-5515-FCBC1A99D298}"/>
                </a:ext>
              </a:extLst>
            </p:cNvPr>
            <p:cNvCxnSpPr>
              <a:cxnSpLocks/>
            </p:cNvCxnSpPr>
            <p:nvPr/>
          </p:nvCxnSpPr>
          <p:spPr>
            <a:xfrm flipH="1">
              <a:off x="1544320" y="3211830"/>
              <a:ext cx="152400" cy="47625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993783FA-D3C2-8780-DB4B-672754584947}"/>
                </a:ext>
              </a:extLst>
            </p:cNvPr>
            <p:cNvCxnSpPr>
              <a:cxnSpLocks/>
            </p:cNvCxnSpPr>
            <p:nvPr/>
          </p:nvCxnSpPr>
          <p:spPr>
            <a:xfrm>
              <a:off x="1706881" y="3213597"/>
              <a:ext cx="152400" cy="47625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7FDED8D6-18A2-57EE-894A-DF7410079E6D}"/>
                </a:ext>
              </a:extLst>
            </p:cNvPr>
            <p:cNvCxnSpPr>
              <a:cxnSpLocks/>
            </p:cNvCxnSpPr>
            <p:nvPr/>
          </p:nvCxnSpPr>
          <p:spPr>
            <a:xfrm>
              <a:off x="1706880" y="2735580"/>
              <a:ext cx="254000" cy="2921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7CFD0652-7E30-7D42-98E7-0A3B9C64A7EB}"/>
                </a:ext>
              </a:extLst>
            </p:cNvPr>
            <p:cNvCxnSpPr>
              <a:cxnSpLocks/>
            </p:cNvCxnSpPr>
            <p:nvPr/>
          </p:nvCxnSpPr>
          <p:spPr>
            <a:xfrm flipH="1">
              <a:off x="1452880" y="2745740"/>
              <a:ext cx="254000" cy="2921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8" name="Group 37">
            <a:extLst>
              <a:ext uri="{FF2B5EF4-FFF2-40B4-BE49-F238E27FC236}">
                <a16:creationId xmlns:a16="http://schemas.microsoft.com/office/drawing/2014/main" id="{64E71F80-5A7D-1868-AD0D-2434126743D3}"/>
              </a:ext>
            </a:extLst>
          </p:cNvPr>
          <p:cNvGrpSpPr/>
          <p:nvPr/>
        </p:nvGrpSpPr>
        <p:grpSpPr>
          <a:xfrm>
            <a:off x="2136370" y="3341184"/>
            <a:ext cx="254840" cy="770060"/>
            <a:chOff x="1432560" y="2032000"/>
            <a:chExt cx="548640" cy="1657847"/>
          </a:xfrm>
        </p:grpSpPr>
        <p:sp>
          <p:nvSpPr>
            <p:cNvPr id="39" name="Oval 38">
              <a:extLst>
                <a:ext uri="{FF2B5EF4-FFF2-40B4-BE49-F238E27FC236}">
                  <a16:creationId xmlns:a16="http://schemas.microsoft.com/office/drawing/2014/main" id="{7B6EF505-36E3-8E4F-B346-25103F010B85}"/>
                </a:ext>
              </a:extLst>
            </p:cNvPr>
            <p:cNvSpPr/>
            <p:nvPr/>
          </p:nvSpPr>
          <p:spPr>
            <a:xfrm>
              <a:off x="1432560" y="2032000"/>
              <a:ext cx="548640" cy="539750"/>
            </a:xfrm>
            <a:prstGeom prst="ellipse">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0" name="Straight Connector 39">
              <a:extLst>
                <a:ext uri="{FF2B5EF4-FFF2-40B4-BE49-F238E27FC236}">
                  <a16:creationId xmlns:a16="http://schemas.microsoft.com/office/drawing/2014/main" id="{81AFF86D-0DFB-C387-51DE-28ACA9BCE3FA}"/>
                </a:ext>
              </a:extLst>
            </p:cNvPr>
            <p:cNvCxnSpPr>
              <a:stCxn id="39" idx="4"/>
            </p:cNvCxnSpPr>
            <p:nvPr/>
          </p:nvCxnSpPr>
          <p:spPr>
            <a:xfrm flipH="1">
              <a:off x="1696720" y="2571750"/>
              <a:ext cx="10160" cy="72009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39706F9A-16FD-9CA6-22CE-88EBAF7D8C8F}"/>
                </a:ext>
              </a:extLst>
            </p:cNvPr>
            <p:cNvCxnSpPr>
              <a:cxnSpLocks/>
            </p:cNvCxnSpPr>
            <p:nvPr/>
          </p:nvCxnSpPr>
          <p:spPr>
            <a:xfrm flipH="1">
              <a:off x="1544320" y="3211830"/>
              <a:ext cx="152400" cy="47625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EE960A87-EA46-865D-22A7-D86758D8478C}"/>
                </a:ext>
              </a:extLst>
            </p:cNvPr>
            <p:cNvCxnSpPr>
              <a:cxnSpLocks/>
            </p:cNvCxnSpPr>
            <p:nvPr/>
          </p:nvCxnSpPr>
          <p:spPr>
            <a:xfrm>
              <a:off x="1706881" y="3213597"/>
              <a:ext cx="152400" cy="47625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E0842B66-205A-B129-EA9A-E960EF86A243}"/>
                </a:ext>
              </a:extLst>
            </p:cNvPr>
            <p:cNvCxnSpPr>
              <a:cxnSpLocks/>
            </p:cNvCxnSpPr>
            <p:nvPr/>
          </p:nvCxnSpPr>
          <p:spPr>
            <a:xfrm>
              <a:off x="1706880" y="2735580"/>
              <a:ext cx="254000" cy="2921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28D3956B-F35B-6420-FFBF-CDF1B85EDCB4}"/>
                </a:ext>
              </a:extLst>
            </p:cNvPr>
            <p:cNvCxnSpPr>
              <a:cxnSpLocks/>
            </p:cNvCxnSpPr>
            <p:nvPr/>
          </p:nvCxnSpPr>
          <p:spPr>
            <a:xfrm flipH="1">
              <a:off x="1452880" y="2745740"/>
              <a:ext cx="254000" cy="2921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5" name="Group 44">
            <a:extLst>
              <a:ext uri="{FF2B5EF4-FFF2-40B4-BE49-F238E27FC236}">
                <a16:creationId xmlns:a16="http://schemas.microsoft.com/office/drawing/2014/main" id="{80F35ED2-E82A-EE8E-6BA3-0AEB14332493}"/>
              </a:ext>
            </a:extLst>
          </p:cNvPr>
          <p:cNvGrpSpPr/>
          <p:nvPr/>
        </p:nvGrpSpPr>
        <p:grpSpPr>
          <a:xfrm>
            <a:off x="4052204" y="3735113"/>
            <a:ext cx="254840" cy="770060"/>
            <a:chOff x="1432560" y="2032000"/>
            <a:chExt cx="548640" cy="1657847"/>
          </a:xfrm>
        </p:grpSpPr>
        <p:sp>
          <p:nvSpPr>
            <p:cNvPr id="46" name="Oval 45">
              <a:extLst>
                <a:ext uri="{FF2B5EF4-FFF2-40B4-BE49-F238E27FC236}">
                  <a16:creationId xmlns:a16="http://schemas.microsoft.com/office/drawing/2014/main" id="{EE36ABD8-4C56-273A-5813-B9D410D951E1}"/>
                </a:ext>
              </a:extLst>
            </p:cNvPr>
            <p:cNvSpPr/>
            <p:nvPr/>
          </p:nvSpPr>
          <p:spPr>
            <a:xfrm>
              <a:off x="1432560" y="2032000"/>
              <a:ext cx="548640" cy="539750"/>
            </a:xfrm>
            <a:prstGeom prst="ellipse">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7" name="Straight Connector 46">
              <a:extLst>
                <a:ext uri="{FF2B5EF4-FFF2-40B4-BE49-F238E27FC236}">
                  <a16:creationId xmlns:a16="http://schemas.microsoft.com/office/drawing/2014/main" id="{9F0A4BE0-31BC-03C3-634C-1C408B5FCF29}"/>
                </a:ext>
              </a:extLst>
            </p:cNvPr>
            <p:cNvCxnSpPr>
              <a:stCxn id="46" idx="4"/>
            </p:cNvCxnSpPr>
            <p:nvPr/>
          </p:nvCxnSpPr>
          <p:spPr>
            <a:xfrm flipH="1">
              <a:off x="1696720" y="2571750"/>
              <a:ext cx="10160" cy="72009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A00E5EF4-2A8A-924D-4A9A-9C269FF93684}"/>
                </a:ext>
              </a:extLst>
            </p:cNvPr>
            <p:cNvCxnSpPr>
              <a:cxnSpLocks/>
            </p:cNvCxnSpPr>
            <p:nvPr/>
          </p:nvCxnSpPr>
          <p:spPr>
            <a:xfrm flipH="1">
              <a:off x="1544320" y="3211830"/>
              <a:ext cx="152400" cy="47625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96469D76-C470-8FF8-319A-611E4E11EA62}"/>
                </a:ext>
              </a:extLst>
            </p:cNvPr>
            <p:cNvCxnSpPr>
              <a:cxnSpLocks/>
            </p:cNvCxnSpPr>
            <p:nvPr/>
          </p:nvCxnSpPr>
          <p:spPr>
            <a:xfrm>
              <a:off x="1706881" y="3213597"/>
              <a:ext cx="152400" cy="47625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B29F7AA1-2191-798B-9399-0465F806C55F}"/>
                </a:ext>
              </a:extLst>
            </p:cNvPr>
            <p:cNvCxnSpPr>
              <a:cxnSpLocks/>
            </p:cNvCxnSpPr>
            <p:nvPr/>
          </p:nvCxnSpPr>
          <p:spPr>
            <a:xfrm>
              <a:off x="1706880" y="2735580"/>
              <a:ext cx="254000" cy="2921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78AF0616-45D2-73ED-6E6B-562E878AF92C}"/>
                </a:ext>
              </a:extLst>
            </p:cNvPr>
            <p:cNvCxnSpPr>
              <a:cxnSpLocks/>
            </p:cNvCxnSpPr>
            <p:nvPr/>
          </p:nvCxnSpPr>
          <p:spPr>
            <a:xfrm flipH="1">
              <a:off x="1452880" y="2745740"/>
              <a:ext cx="254000" cy="2921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52" name="Group 51">
            <a:extLst>
              <a:ext uri="{FF2B5EF4-FFF2-40B4-BE49-F238E27FC236}">
                <a16:creationId xmlns:a16="http://schemas.microsoft.com/office/drawing/2014/main" id="{5D1FBC0F-1DFE-8013-5D7F-6FBDC9AA6942}"/>
              </a:ext>
            </a:extLst>
          </p:cNvPr>
          <p:cNvGrpSpPr/>
          <p:nvPr/>
        </p:nvGrpSpPr>
        <p:grpSpPr>
          <a:xfrm>
            <a:off x="4016810" y="1749563"/>
            <a:ext cx="254840" cy="770060"/>
            <a:chOff x="1432560" y="2032000"/>
            <a:chExt cx="548640" cy="1657847"/>
          </a:xfrm>
        </p:grpSpPr>
        <p:sp>
          <p:nvSpPr>
            <p:cNvPr id="53" name="Oval 52">
              <a:extLst>
                <a:ext uri="{FF2B5EF4-FFF2-40B4-BE49-F238E27FC236}">
                  <a16:creationId xmlns:a16="http://schemas.microsoft.com/office/drawing/2014/main" id="{FBA56EAF-5282-BBD9-E5B0-B00D00DFF8F5}"/>
                </a:ext>
              </a:extLst>
            </p:cNvPr>
            <p:cNvSpPr/>
            <p:nvPr/>
          </p:nvSpPr>
          <p:spPr>
            <a:xfrm>
              <a:off x="1432560" y="2032000"/>
              <a:ext cx="548640" cy="539750"/>
            </a:xfrm>
            <a:prstGeom prst="ellipse">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4" name="Straight Connector 53">
              <a:extLst>
                <a:ext uri="{FF2B5EF4-FFF2-40B4-BE49-F238E27FC236}">
                  <a16:creationId xmlns:a16="http://schemas.microsoft.com/office/drawing/2014/main" id="{9430474B-8858-D6BC-B487-1902BF0037A6}"/>
                </a:ext>
              </a:extLst>
            </p:cNvPr>
            <p:cNvCxnSpPr>
              <a:stCxn id="53" idx="4"/>
            </p:cNvCxnSpPr>
            <p:nvPr/>
          </p:nvCxnSpPr>
          <p:spPr>
            <a:xfrm flipH="1">
              <a:off x="1696720" y="2571750"/>
              <a:ext cx="10160" cy="72009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FD34014F-FE0D-3394-A5A6-11E430CB34BE}"/>
                </a:ext>
              </a:extLst>
            </p:cNvPr>
            <p:cNvCxnSpPr>
              <a:cxnSpLocks/>
            </p:cNvCxnSpPr>
            <p:nvPr/>
          </p:nvCxnSpPr>
          <p:spPr>
            <a:xfrm flipH="1">
              <a:off x="1544320" y="3211830"/>
              <a:ext cx="152400" cy="47625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348F682D-78AB-DB44-74AB-C37167D8D79D}"/>
                </a:ext>
              </a:extLst>
            </p:cNvPr>
            <p:cNvCxnSpPr>
              <a:cxnSpLocks/>
            </p:cNvCxnSpPr>
            <p:nvPr/>
          </p:nvCxnSpPr>
          <p:spPr>
            <a:xfrm>
              <a:off x="1706881" y="3213597"/>
              <a:ext cx="152400" cy="47625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69A6AE9A-0368-DB5E-2B54-1373A717580C}"/>
                </a:ext>
              </a:extLst>
            </p:cNvPr>
            <p:cNvCxnSpPr>
              <a:cxnSpLocks/>
            </p:cNvCxnSpPr>
            <p:nvPr/>
          </p:nvCxnSpPr>
          <p:spPr>
            <a:xfrm>
              <a:off x="1706880" y="2735580"/>
              <a:ext cx="254000" cy="2921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4A1D84AD-8103-E41C-BDB9-F1F3AF4962ED}"/>
                </a:ext>
              </a:extLst>
            </p:cNvPr>
            <p:cNvCxnSpPr>
              <a:cxnSpLocks/>
            </p:cNvCxnSpPr>
            <p:nvPr/>
          </p:nvCxnSpPr>
          <p:spPr>
            <a:xfrm flipH="1">
              <a:off x="1452880" y="2745740"/>
              <a:ext cx="254000" cy="2921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59" name="Group 58">
            <a:extLst>
              <a:ext uri="{FF2B5EF4-FFF2-40B4-BE49-F238E27FC236}">
                <a16:creationId xmlns:a16="http://schemas.microsoft.com/office/drawing/2014/main" id="{A6711536-0308-C5A0-4F1D-F1E3DA664CEA}"/>
              </a:ext>
            </a:extLst>
          </p:cNvPr>
          <p:cNvGrpSpPr/>
          <p:nvPr/>
        </p:nvGrpSpPr>
        <p:grpSpPr>
          <a:xfrm>
            <a:off x="5541588" y="2565796"/>
            <a:ext cx="254840" cy="770060"/>
            <a:chOff x="1432560" y="2032000"/>
            <a:chExt cx="548640" cy="1657847"/>
          </a:xfrm>
        </p:grpSpPr>
        <p:sp>
          <p:nvSpPr>
            <p:cNvPr id="60" name="Oval 59">
              <a:extLst>
                <a:ext uri="{FF2B5EF4-FFF2-40B4-BE49-F238E27FC236}">
                  <a16:creationId xmlns:a16="http://schemas.microsoft.com/office/drawing/2014/main" id="{39272659-86A2-E45B-8F0B-F07F5A8D070B}"/>
                </a:ext>
              </a:extLst>
            </p:cNvPr>
            <p:cNvSpPr/>
            <p:nvPr/>
          </p:nvSpPr>
          <p:spPr>
            <a:xfrm>
              <a:off x="1432560" y="2032000"/>
              <a:ext cx="548640" cy="539750"/>
            </a:xfrm>
            <a:prstGeom prst="ellipse">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1" name="Straight Connector 60">
              <a:extLst>
                <a:ext uri="{FF2B5EF4-FFF2-40B4-BE49-F238E27FC236}">
                  <a16:creationId xmlns:a16="http://schemas.microsoft.com/office/drawing/2014/main" id="{CC040F88-7E5B-AB90-A406-E9E7CAAD5904}"/>
                </a:ext>
              </a:extLst>
            </p:cNvPr>
            <p:cNvCxnSpPr>
              <a:stCxn id="60" idx="4"/>
            </p:cNvCxnSpPr>
            <p:nvPr/>
          </p:nvCxnSpPr>
          <p:spPr>
            <a:xfrm flipH="1">
              <a:off x="1696720" y="2571750"/>
              <a:ext cx="10160" cy="72009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D280A298-DB59-9826-480A-23D0678D631F}"/>
                </a:ext>
              </a:extLst>
            </p:cNvPr>
            <p:cNvCxnSpPr>
              <a:cxnSpLocks/>
            </p:cNvCxnSpPr>
            <p:nvPr/>
          </p:nvCxnSpPr>
          <p:spPr>
            <a:xfrm flipH="1">
              <a:off x="1544320" y="3211830"/>
              <a:ext cx="152400" cy="47625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60E2EA0F-4CA6-1D7D-AB3B-C2962C366656}"/>
                </a:ext>
              </a:extLst>
            </p:cNvPr>
            <p:cNvCxnSpPr>
              <a:cxnSpLocks/>
            </p:cNvCxnSpPr>
            <p:nvPr/>
          </p:nvCxnSpPr>
          <p:spPr>
            <a:xfrm>
              <a:off x="1706881" y="3213597"/>
              <a:ext cx="152400" cy="47625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DB056271-6907-31D7-8F86-F2930FAF6BC9}"/>
                </a:ext>
              </a:extLst>
            </p:cNvPr>
            <p:cNvCxnSpPr>
              <a:cxnSpLocks/>
            </p:cNvCxnSpPr>
            <p:nvPr/>
          </p:nvCxnSpPr>
          <p:spPr>
            <a:xfrm>
              <a:off x="1706880" y="2735580"/>
              <a:ext cx="254000" cy="2921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0BD23B52-A68C-9ADB-0313-AE9A8F70C0D9}"/>
                </a:ext>
              </a:extLst>
            </p:cNvPr>
            <p:cNvCxnSpPr>
              <a:cxnSpLocks/>
            </p:cNvCxnSpPr>
            <p:nvPr/>
          </p:nvCxnSpPr>
          <p:spPr>
            <a:xfrm flipH="1">
              <a:off x="1452880" y="2745740"/>
              <a:ext cx="254000" cy="2921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6" name="TextBox 65">
            <a:extLst>
              <a:ext uri="{FF2B5EF4-FFF2-40B4-BE49-F238E27FC236}">
                <a16:creationId xmlns:a16="http://schemas.microsoft.com/office/drawing/2014/main" id="{19717C5E-02B7-F93E-F77E-7A8833D6B4A4}"/>
              </a:ext>
            </a:extLst>
          </p:cNvPr>
          <p:cNvSpPr txBox="1"/>
          <p:nvPr/>
        </p:nvSpPr>
        <p:spPr>
          <a:xfrm>
            <a:off x="1332333" y="838748"/>
            <a:ext cx="2684477" cy="323165"/>
          </a:xfrm>
          <a:prstGeom prst="rect">
            <a:avLst/>
          </a:prstGeom>
          <a:noFill/>
        </p:spPr>
        <p:txBody>
          <a:bodyPr wrap="square" rtlCol="0">
            <a:spAutoFit/>
          </a:bodyPr>
          <a:lstStyle/>
          <a:p>
            <a:r>
              <a:rPr lang="en-GB" sz="1500" b="1">
                <a:solidFill>
                  <a:srgbClr val="B44A6E"/>
                </a:solidFill>
              </a:rPr>
              <a:t>Sensory Neurones</a:t>
            </a:r>
          </a:p>
        </p:txBody>
      </p:sp>
      <p:sp>
        <p:nvSpPr>
          <p:cNvPr id="67" name="TextBox 66">
            <a:extLst>
              <a:ext uri="{FF2B5EF4-FFF2-40B4-BE49-F238E27FC236}">
                <a16:creationId xmlns:a16="http://schemas.microsoft.com/office/drawing/2014/main" id="{003E94A9-10B7-86D5-F845-16666D26642C}"/>
              </a:ext>
            </a:extLst>
          </p:cNvPr>
          <p:cNvSpPr txBox="1"/>
          <p:nvPr/>
        </p:nvSpPr>
        <p:spPr>
          <a:xfrm>
            <a:off x="3579994" y="1368945"/>
            <a:ext cx="2684477" cy="323165"/>
          </a:xfrm>
          <a:prstGeom prst="rect">
            <a:avLst/>
          </a:prstGeom>
          <a:noFill/>
        </p:spPr>
        <p:txBody>
          <a:bodyPr wrap="square" rtlCol="0">
            <a:spAutoFit/>
          </a:bodyPr>
          <a:lstStyle/>
          <a:p>
            <a:r>
              <a:rPr lang="en-GB" sz="1500" b="1">
                <a:solidFill>
                  <a:srgbClr val="795AC6"/>
                </a:solidFill>
              </a:rPr>
              <a:t>Relay Neurones</a:t>
            </a:r>
          </a:p>
        </p:txBody>
      </p:sp>
      <p:sp>
        <p:nvSpPr>
          <p:cNvPr id="68" name="TextBox 67">
            <a:extLst>
              <a:ext uri="{FF2B5EF4-FFF2-40B4-BE49-F238E27FC236}">
                <a16:creationId xmlns:a16="http://schemas.microsoft.com/office/drawing/2014/main" id="{C6B55D20-6C31-CE99-A4EE-99E3BE609E94}"/>
              </a:ext>
            </a:extLst>
          </p:cNvPr>
          <p:cNvSpPr txBox="1"/>
          <p:nvPr/>
        </p:nvSpPr>
        <p:spPr>
          <a:xfrm>
            <a:off x="5206644" y="2236159"/>
            <a:ext cx="2684477" cy="323165"/>
          </a:xfrm>
          <a:prstGeom prst="rect">
            <a:avLst/>
          </a:prstGeom>
          <a:noFill/>
        </p:spPr>
        <p:txBody>
          <a:bodyPr wrap="square" rtlCol="0">
            <a:spAutoFit/>
          </a:bodyPr>
          <a:lstStyle/>
          <a:p>
            <a:r>
              <a:rPr lang="en-GB" sz="1500" b="1">
                <a:solidFill>
                  <a:srgbClr val="E8CA31"/>
                </a:solidFill>
              </a:rPr>
              <a:t>Motor Neurone</a:t>
            </a:r>
          </a:p>
        </p:txBody>
      </p:sp>
      <p:cxnSp>
        <p:nvCxnSpPr>
          <p:cNvPr id="70" name="Straight Arrow Connector 69">
            <a:extLst>
              <a:ext uri="{FF2B5EF4-FFF2-40B4-BE49-F238E27FC236}">
                <a16:creationId xmlns:a16="http://schemas.microsoft.com/office/drawing/2014/main" id="{7639AED2-9652-3BCC-DE66-C008F0C9E9C6}"/>
              </a:ext>
            </a:extLst>
          </p:cNvPr>
          <p:cNvCxnSpPr>
            <a:cxnSpLocks/>
          </p:cNvCxnSpPr>
          <p:nvPr/>
        </p:nvCxnSpPr>
        <p:spPr>
          <a:xfrm>
            <a:off x="2540487" y="1769102"/>
            <a:ext cx="1189783" cy="231172"/>
          </a:xfrm>
          <a:prstGeom prst="straightConnector1">
            <a:avLst/>
          </a:prstGeom>
          <a:ln w="38100">
            <a:solidFill>
              <a:srgbClr val="B44A6E"/>
            </a:solidFill>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a:extLst>
              <a:ext uri="{FF2B5EF4-FFF2-40B4-BE49-F238E27FC236}">
                <a16:creationId xmlns:a16="http://schemas.microsoft.com/office/drawing/2014/main" id="{04F5B7BF-8862-AD96-2B13-DD60EE4CA359}"/>
              </a:ext>
            </a:extLst>
          </p:cNvPr>
          <p:cNvCxnSpPr>
            <a:cxnSpLocks/>
          </p:cNvCxnSpPr>
          <p:nvPr/>
        </p:nvCxnSpPr>
        <p:spPr>
          <a:xfrm>
            <a:off x="2566438" y="3798253"/>
            <a:ext cx="1178399" cy="224589"/>
          </a:xfrm>
          <a:prstGeom prst="straightConnector1">
            <a:avLst/>
          </a:prstGeom>
          <a:ln w="38100">
            <a:solidFill>
              <a:srgbClr val="B44A6E"/>
            </a:solidFill>
            <a:tailEnd type="triangle"/>
          </a:ln>
        </p:spPr>
        <p:style>
          <a:lnRef idx="1">
            <a:schemeClr val="accent1"/>
          </a:lnRef>
          <a:fillRef idx="0">
            <a:schemeClr val="accent1"/>
          </a:fillRef>
          <a:effectRef idx="0">
            <a:schemeClr val="accent1"/>
          </a:effectRef>
          <a:fontRef idx="minor">
            <a:schemeClr val="tx1"/>
          </a:fontRef>
        </p:style>
      </p:cxnSp>
      <p:cxnSp>
        <p:nvCxnSpPr>
          <p:cNvPr id="72" name="Straight Arrow Connector 71">
            <a:extLst>
              <a:ext uri="{FF2B5EF4-FFF2-40B4-BE49-F238E27FC236}">
                <a16:creationId xmlns:a16="http://schemas.microsoft.com/office/drawing/2014/main" id="{37CE3914-E4F2-A27A-7536-E00D85527A6D}"/>
              </a:ext>
            </a:extLst>
          </p:cNvPr>
          <p:cNvCxnSpPr>
            <a:cxnSpLocks/>
          </p:cNvCxnSpPr>
          <p:nvPr/>
        </p:nvCxnSpPr>
        <p:spPr>
          <a:xfrm flipV="1">
            <a:off x="2592414" y="4120808"/>
            <a:ext cx="1128826" cy="272936"/>
          </a:xfrm>
          <a:prstGeom prst="straightConnector1">
            <a:avLst/>
          </a:prstGeom>
          <a:ln w="38100">
            <a:solidFill>
              <a:srgbClr val="B44A6E"/>
            </a:solidFill>
            <a:tailEnd type="triangle"/>
          </a:ln>
        </p:spPr>
        <p:style>
          <a:lnRef idx="1">
            <a:schemeClr val="accent1"/>
          </a:lnRef>
          <a:fillRef idx="0">
            <a:schemeClr val="accent1"/>
          </a:fillRef>
          <a:effectRef idx="0">
            <a:schemeClr val="accent1"/>
          </a:effectRef>
          <a:fontRef idx="minor">
            <a:schemeClr val="tx1"/>
          </a:fontRef>
        </p:style>
      </p:cxnSp>
      <p:cxnSp>
        <p:nvCxnSpPr>
          <p:cNvPr id="74" name="Straight Arrow Connector 73">
            <a:extLst>
              <a:ext uri="{FF2B5EF4-FFF2-40B4-BE49-F238E27FC236}">
                <a16:creationId xmlns:a16="http://schemas.microsoft.com/office/drawing/2014/main" id="{69115C9A-76E0-9C3E-8E0B-EDBBFDBBEF0F}"/>
              </a:ext>
            </a:extLst>
          </p:cNvPr>
          <p:cNvCxnSpPr>
            <a:cxnSpLocks/>
          </p:cNvCxnSpPr>
          <p:nvPr/>
        </p:nvCxnSpPr>
        <p:spPr>
          <a:xfrm flipV="1">
            <a:off x="2540487" y="2211697"/>
            <a:ext cx="1214823" cy="225087"/>
          </a:xfrm>
          <a:prstGeom prst="straightConnector1">
            <a:avLst/>
          </a:prstGeom>
          <a:ln w="38100">
            <a:solidFill>
              <a:srgbClr val="B44A6E"/>
            </a:solidFill>
            <a:tailEnd type="triangle"/>
          </a:ln>
        </p:spPr>
        <p:style>
          <a:lnRef idx="1">
            <a:schemeClr val="accent1"/>
          </a:lnRef>
          <a:fillRef idx="0">
            <a:schemeClr val="accent1"/>
          </a:fillRef>
          <a:effectRef idx="0">
            <a:schemeClr val="accent1"/>
          </a:effectRef>
          <a:fontRef idx="minor">
            <a:schemeClr val="tx1"/>
          </a:fontRef>
        </p:style>
      </p:cxnSp>
      <p:cxnSp>
        <p:nvCxnSpPr>
          <p:cNvPr id="75" name="Straight Arrow Connector 74">
            <a:extLst>
              <a:ext uri="{FF2B5EF4-FFF2-40B4-BE49-F238E27FC236}">
                <a16:creationId xmlns:a16="http://schemas.microsoft.com/office/drawing/2014/main" id="{089A51B6-9432-A168-0872-AD6D5ACDCCD0}"/>
              </a:ext>
            </a:extLst>
          </p:cNvPr>
          <p:cNvCxnSpPr/>
          <p:nvPr/>
        </p:nvCxnSpPr>
        <p:spPr>
          <a:xfrm>
            <a:off x="4394383" y="2431556"/>
            <a:ext cx="1055699" cy="382954"/>
          </a:xfrm>
          <a:prstGeom prst="straightConnector1">
            <a:avLst/>
          </a:prstGeom>
          <a:ln w="38100">
            <a:solidFill>
              <a:srgbClr val="795AC6"/>
            </a:solidFill>
            <a:tailEnd type="triangle"/>
          </a:ln>
        </p:spPr>
        <p:style>
          <a:lnRef idx="1">
            <a:schemeClr val="accent1"/>
          </a:lnRef>
          <a:fillRef idx="0">
            <a:schemeClr val="accent1"/>
          </a:fillRef>
          <a:effectRef idx="0">
            <a:schemeClr val="accent1"/>
          </a:effectRef>
          <a:fontRef idx="minor">
            <a:schemeClr val="tx1"/>
          </a:fontRef>
        </p:style>
      </p:cxnSp>
      <p:cxnSp>
        <p:nvCxnSpPr>
          <p:cNvPr id="76" name="Straight Arrow Connector 75">
            <a:extLst>
              <a:ext uri="{FF2B5EF4-FFF2-40B4-BE49-F238E27FC236}">
                <a16:creationId xmlns:a16="http://schemas.microsoft.com/office/drawing/2014/main" id="{246A75C1-28FB-DEE6-9119-381FF200DC0D}"/>
              </a:ext>
            </a:extLst>
          </p:cNvPr>
          <p:cNvCxnSpPr>
            <a:cxnSpLocks/>
          </p:cNvCxnSpPr>
          <p:nvPr/>
        </p:nvCxnSpPr>
        <p:spPr>
          <a:xfrm flipV="1">
            <a:off x="4448682" y="3400418"/>
            <a:ext cx="1055699" cy="382954"/>
          </a:xfrm>
          <a:prstGeom prst="straightConnector1">
            <a:avLst/>
          </a:prstGeom>
          <a:ln w="38100">
            <a:solidFill>
              <a:srgbClr val="795AC6"/>
            </a:solidFill>
            <a:tailEnd type="triangle"/>
          </a:ln>
        </p:spPr>
        <p:style>
          <a:lnRef idx="1">
            <a:schemeClr val="accent1"/>
          </a:lnRef>
          <a:fillRef idx="0">
            <a:schemeClr val="accent1"/>
          </a:fillRef>
          <a:effectRef idx="0">
            <a:schemeClr val="accent1"/>
          </a:effectRef>
          <a:fontRef idx="minor">
            <a:schemeClr val="tx1"/>
          </a:fontRef>
        </p:style>
      </p:cxnSp>
      <p:sp>
        <p:nvSpPr>
          <p:cNvPr id="77" name="Rectangle 76">
            <a:extLst>
              <a:ext uri="{FF2B5EF4-FFF2-40B4-BE49-F238E27FC236}">
                <a16:creationId xmlns:a16="http://schemas.microsoft.com/office/drawing/2014/main" id="{ED142CFA-3E25-E2A4-1304-C82B37B8BE0B}"/>
              </a:ext>
            </a:extLst>
          </p:cNvPr>
          <p:cNvSpPr/>
          <p:nvPr/>
        </p:nvSpPr>
        <p:spPr>
          <a:xfrm>
            <a:off x="420849" y="1795668"/>
            <a:ext cx="947718" cy="107816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solidFill>
                  <a:schemeClr val="tx1"/>
                </a:solidFill>
              </a:rPr>
              <a:t>1</a:t>
            </a:r>
          </a:p>
        </p:txBody>
      </p:sp>
      <p:sp>
        <p:nvSpPr>
          <p:cNvPr id="78" name="Rectangle 77">
            <a:extLst>
              <a:ext uri="{FF2B5EF4-FFF2-40B4-BE49-F238E27FC236}">
                <a16:creationId xmlns:a16="http://schemas.microsoft.com/office/drawing/2014/main" id="{25CD47CD-B117-A9A5-A4A2-B5A73751D850}"/>
              </a:ext>
            </a:extLst>
          </p:cNvPr>
          <p:cNvSpPr/>
          <p:nvPr/>
        </p:nvSpPr>
        <p:spPr>
          <a:xfrm>
            <a:off x="420849" y="3426186"/>
            <a:ext cx="947718" cy="107816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solidFill>
                  <a:schemeClr val="tx1"/>
                </a:solidFill>
              </a:rPr>
              <a:t>2</a:t>
            </a:r>
          </a:p>
        </p:txBody>
      </p:sp>
      <p:sp>
        <p:nvSpPr>
          <p:cNvPr id="79" name="TextBox 78">
            <a:extLst>
              <a:ext uri="{FF2B5EF4-FFF2-40B4-BE49-F238E27FC236}">
                <a16:creationId xmlns:a16="http://schemas.microsoft.com/office/drawing/2014/main" id="{C64BED80-09DE-02DF-2F66-F5F14874C8C9}"/>
              </a:ext>
            </a:extLst>
          </p:cNvPr>
          <p:cNvSpPr txBox="1"/>
          <p:nvPr/>
        </p:nvSpPr>
        <p:spPr>
          <a:xfrm>
            <a:off x="20315" y="1161913"/>
            <a:ext cx="1684289" cy="646331"/>
          </a:xfrm>
          <a:prstGeom prst="rect">
            <a:avLst/>
          </a:prstGeom>
          <a:noFill/>
        </p:spPr>
        <p:txBody>
          <a:bodyPr wrap="square" rtlCol="0">
            <a:spAutoFit/>
          </a:bodyPr>
          <a:lstStyle/>
          <a:p>
            <a:pPr algn="ctr"/>
            <a:r>
              <a:rPr lang="en-GB" sz="1200"/>
              <a:t>When both are the same colour, we shout snap</a:t>
            </a:r>
          </a:p>
        </p:txBody>
      </p:sp>
      <p:grpSp>
        <p:nvGrpSpPr>
          <p:cNvPr id="87" name="Group 86">
            <a:extLst>
              <a:ext uri="{FF2B5EF4-FFF2-40B4-BE49-F238E27FC236}">
                <a16:creationId xmlns:a16="http://schemas.microsoft.com/office/drawing/2014/main" id="{1091A4E0-67FB-8221-DB7B-A654F7B546D1}"/>
              </a:ext>
            </a:extLst>
          </p:cNvPr>
          <p:cNvGrpSpPr/>
          <p:nvPr/>
        </p:nvGrpSpPr>
        <p:grpSpPr>
          <a:xfrm>
            <a:off x="2499816" y="3154740"/>
            <a:ext cx="1146297" cy="580373"/>
            <a:chOff x="2690368" y="3044848"/>
            <a:chExt cx="1146297" cy="580373"/>
          </a:xfrm>
        </p:grpSpPr>
        <p:sp>
          <p:nvSpPr>
            <p:cNvPr id="80" name="Thought Bubble: Cloud 79">
              <a:extLst>
                <a:ext uri="{FF2B5EF4-FFF2-40B4-BE49-F238E27FC236}">
                  <a16:creationId xmlns:a16="http://schemas.microsoft.com/office/drawing/2014/main" id="{16A06268-4E0C-E96B-68DD-C2E13B3D49FE}"/>
                </a:ext>
              </a:extLst>
            </p:cNvPr>
            <p:cNvSpPr/>
            <p:nvPr/>
          </p:nvSpPr>
          <p:spPr>
            <a:xfrm>
              <a:off x="2715094" y="3044848"/>
              <a:ext cx="1071057" cy="580373"/>
            </a:xfrm>
            <a:prstGeom prst="cloudCallo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solidFill>
                  <a:schemeClr val="tx1"/>
                </a:solidFill>
              </a:endParaRPr>
            </a:p>
          </p:txBody>
        </p:sp>
        <p:sp>
          <p:nvSpPr>
            <p:cNvPr id="82" name="TextBox 81">
              <a:extLst>
                <a:ext uri="{FF2B5EF4-FFF2-40B4-BE49-F238E27FC236}">
                  <a16:creationId xmlns:a16="http://schemas.microsoft.com/office/drawing/2014/main" id="{6BF92093-7F5F-02EB-27DA-F45DA9DF21D9}"/>
                </a:ext>
              </a:extLst>
            </p:cNvPr>
            <p:cNvSpPr txBox="1"/>
            <p:nvPr/>
          </p:nvSpPr>
          <p:spPr>
            <a:xfrm>
              <a:off x="2690368" y="3082732"/>
              <a:ext cx="1146297" cy="430887"/>
            </a:xfrm>
            <a:prstGeom prst="rect">
              <a:avLst/>
            </a:prstGeom>
            <a:noFill/>
          </p:spPr>
          <p:txBody>
            <a:bodyPr wrap="square">
              <a:spAutoFit/>
            </a:bodyPr>
            <a:lstStyle/>
            <a:p>
              <a:pPr algn="ctr"/>
              <a:r>
                <a:rPr lang="en-GB" sz="1100">
                  <a:solidFill>
                    <a:schemeClr val="tx1"/>
                  </a:solidFill>
                </a:rPr>
                <a:t>Tap when 1 is black</a:t>
              </a:r>
            </a:p>
          </p:txBody>
        </p:sp>
      </p:grpSp>
      <p:grpSp>
        <p:nvGrpSpPr>
          <p:cNvPr id="86" name="Group 85">
            <a:extLst>
              <a:ext uri="{FF2B5EF4-FFF2-40B4-BE49-F238E27FC236}">
                <a16:creationId xmlns:a16="http://schemas.microsoft.com/office/drawing/2014/main" id="{19EA6EAF-87CB-0734-476B-56BA478C07A8}"/>
              </a:ext>
            </a:extLst>
          </p:cNvPr>
          <p:cNvGrpSpPr/>
          <p:nvPr/>
        </p:nvGrpSpPr>
        <p:grpSpPr>
          <a:xfrm>
            <a:off x="2517763" y="4456601"/>
            <a:ext cx="1146297" cy="580373"/>
            <a:chOff x="2729822" y="4431021"/>
            <a:chExt cx="1146297" cy="580373"/>
          </a:xfrm>
        </p:grpSpPr>
        <p:sp>
          <p:nvSpPr>
            <p:cNvPr id="83" name="Thought Bubble: Cloud 82">
              <a:extLst>
                <a:ext uri="{FF2B5EF4-FFF2-40B4-BE49-F238E27FC236}">
                  <a16:creationId xmlns:a16="http://schemas.microsoft.com/office/drawing/2014/main" id="{27ADD1A9-3F4F-4167-3749-FED1856F7A88}"/>
                </a:ext>
              </a:extLst>
            </p:cNvPr>
            <p:cNvSpPr/>
            <p:nvPr/>
          </p:nvSpPr>
          <p:spPr>
            <a:xfrm flipV="1">
              <a:off x="2800611" y="4431021"/>
              <a:ext cx="1071057" cy="580373"/>
            </a:xfrm>
            <a:prstGeom prst="cloudCallo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solidFill>
                  <a:schemeClr val="tx1"/>
                </a:solidFill>
              </a:endParaRPr>
            </a:p>
          </p:txBody>
        </p:sp>
        <p:sp>
          <p:nvSpPr>
            <p:cNvPr id="85" name="TextBox 84">
              <a:extLst>
                <a:ext uri="{FF2B5EF4-FFF2-40B4-BE49-F238E27FC236}">
                  <a16:creationId xmlns:a16="http://schemas.microsoft.com/office/drawing/2014/main" id="{00221481-84A8-AC58-9CB8-303BDB397FDC}"/>
                </a:ext>
              </a:extLst>
            </p:cNvPr>
            <p:cNvSpPr txBox="1"/>
            <p:nvPr/>
          </p:nvSpPr>
          <p:spPr>
            <a:xfrm>
              <a:off x="2729822" y="4523054"/>
              <a:ext cx="1146297" cy="430887"/>
            </a:xfrm>
            <a:prstGeom prst="rect">
              <a:avLst/>
            </a:prstGeom>
            <a:noFill/>
          </p:spPr>
          <p:txBody>
            <a:bodyPr wrap="square">
              <a:spAutoFit/>
            </a:bodyPr>
            <a:lstStyle/>
            <a:p>
              <a:pPr algn="ctr"/>
              <a:r>
                <a:rPr lang="en-GB" sz="1100">
                  <a:solidFill>
                    <a:schemeClr val="tx1"/>
                  </a:solidFill>
                </a:rPr>
                <a:t>Tap when</a:t>
              </a:r>
            </a:p>
            <a:p>
              <a:pPr algn="ctr"/>
              <a:r>
                <a:rPr lang="en-GB" sz="1100">
                  <a:solidFill>
                    <a:schemeClr val="tx1"/>
                  </a:solidFill>
                </a:rPr>
                <a:t> 2 is black</a:t>
              </a:r>
            </a:p>
          </p:txBody>
        </p:sp>
      </p:grpSp>
      <p:grpSp>
        <p:nvGrpSpPr>
          <p:cNvPr id="88" name="Group 87">
            <a:extLst>
              <a:ext uri="{FF2B5EF4-FFF2-40B4-BE49-F238E27FC236}">
                <a16:creationId xmlns:a16="http://schemas.microsoft.com/office/drawing/2014/main" id="{907D36AE-7B23-2A66-D110-D91D2B749DB5}"/>
              </a:ext>
            </a:extLst>
          </p:cNvPr>
          <p:cNvGrpSpPr/>
          <p:nvPr/>
        </p:nvGrpSpPr>
        <p:grpSpPr>
          <a:xfrm>
            <a:off x="2550330" y="1176880"/>
            <a:ext cx="1146297" cy="580373"/>
            <a:chOff x="2690368" y="3044848"/>
            <a:chExt cx="1146297" cy="580373"/>
          </a:xfrm>
        </p:grpSpPr>
        <p:sp>
          <p:nvSpPr>
            <p:cNvPr id="89" name="Thought Bubble: Cloud 88">
              <a:extLst>
                <a:ext uri="{FF2B5EF4-FFF2-40B4-BE49-F238E27FC236}">
                  <a16:creationId xmlns:a16="http://schemas.microsoft.com/office/drawing/2014/main" id="{C3CC2676-A747-A75F-092B-DD413C994E87}"/>
                </a:ext>
              </a:extLst>
            </p:cNvPr>
            <p:cNvSpPr/>
            <p:nvPr/>
          </p:nvSpPr>
          <p:spPr>
            <a:xfrm>
              <a:off x="2715094" y="3044848"/>
              <a:ext cx="1071057" cy="580373"/>
            </a:xfrm>
            <a:prstGeom prst="cloudCallo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solidFill>
                  <a:schemeClr val="tx1"/>
                </a:solidFill>
              </a:endParaRPr>
            </a:p>
          </p:txBody>
        </p:sp>
        <p:sp>
          <p:nvSpPr>
            <p:cNvPr id="90" name="TextBox 89">
              <a:extLst>
                <a:ext uri="{FF2B5EF4-FFF2-40B4-BE49-F238E27FC236}">
                  <a16:creationId xmlns:a16="http://schemas.microsoft.com/office/drawing/2014/main" id="{0C777DEE-A101-E536-3EB0-908AF0443596}"/>
                </a:ext>
              </a:extLst>
            </p:cNvPr>
            <p:cNvSpPr txBox="1"/>
            <p:nvPr/>
          </p:nvSpPr>
          <p:spPr>
            <a:xfrm>
              <a:off x="2690368" y="3082732"/>
              <a:ext cx="1146297" cy="430887"/>
            </a:xfrm>
            <a:prstGeom prst="rect">
              <a:avLst/>
            </a:prstGeom>
            <a:noFill/>
          </p:spPr>
          <p:txBody>
            <a:bodyPr wrap="square">
              <a:spAutoFit/>
            </a:bodyPr>
            <a:lstStyle/>
            <a:p>
              <a:pPr algn="ctr"/>
              <a:r>
                <a:rPr lang="en-GB" sz="1100">
                  <a:solidFill>
                    <a:schemeClr val="tx1"/>
                  </a:solidFill>
                </a:rPr>
                <a:t>Tap when 1 is red</a:t>
              </a:r>
            </a:p>
          </p:txBody>
        </p:sp>
      </p:grpSp>
      <p:grpSp>
        <p:nvGrpSpPr>
          <p:cNvPr id="91" name="Group 90">
            <a:extLst>
              <a:ext uri="{FF2B5EF4-FFF2-40B4-BE49-F238E27FC236}">
                <a16:creationId xmlns:a16="http://schemas.microsoft.com/office/drawing/2014/main" id="{C3BB1D45-0CAF-0F34-5116-592533F14AC0}"/>
              </a:ext>
            </a:extLst>
          </p:cNvPr>
          <p:cNvGrpSpPr/>
          <p:nvPr/>
        </p:nvGrpSpPr>
        <p:grpSpPr>
          <a:xfrm>
            <a:off x="2592414" y="2384790"/>
            <a:ext cx="1146297" cy="580373"/>
            <a:chOff x="2729822" y="4431021"/>
            <a:chExt cx="1146297" cy="580373"/>
          </a:xfrm>
        </p:grpSpPr>
        <p:sp>
          <p:nvSpPr>
            <p:cNvPr id="92" name="Thought Bubble: Cloud 91">
              <a:extLst>
                <a:ext uri="{FF2B5EF4-FFF2-40B4-BE49-F238E27FC236}">
                  <a16:creationId xmlns:a16="http://schemas.microsoft.com/office/drawing/2014/main" id="{D5218DAA-2A0D-147F-F31B-35A8569925D7}"/>
                </a:ext>
              </a:extLst>
            </p:cNvPr>
            <p:cNvSpPr/>
            <p:nvPr/>
          </p:nvSpPr>
          <p:spPr>
            <a:xfrm flipV="1">
              <a:off x="2800611" y="4431021"/>
              <a:ext cx="1071057" cy="580373"/>
            </a:xfrm>
            <a:prstGeom prst="cloudCallo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solidFill>
                  <a:schemeClr val="tx1"/>
                </a:solidFill>
              </a:endParaRPr>
            </a:p>
          </p:txBody>
        </p:sp>
        <p:sp>
          <p:nvSpPr>
            <p:cNvPr id="93" name="TextBox 92">
              <a:extLst>
                <a:ext uri="{FF2B5EF4-FFF2-40B4-BE49-F238E27FC236}">
                  <a16:creationId xmlns:a16="http://schemas.microsoft.com/office/drawing/2014/main" id="{11670095-E714-2817-74A7-2E26E202F808}"/>
                </a:ext>
              </a:extLst>
            </p:cNvPr>
            <p:cNvSpPr txBox="1"/>
            <p:nvPr/>
          </p:nvSpPr>
          <p:spPr>
            <a:xfrm>
              <a:off x="2729822" y="4523054"/>
              <a:ext cx="1146297" cy="430887"/>
            </a:xfrm>
            <a:prstGeom prst="rect">
              <a:avLst/>
            </a:prstGeom>
            <a:noFill/>
          </p:spPr>
          <p:txBody>
            <a:bodyPr wrap="square">
              <a:spAutoFit/>
            </a:bodyPr>
            <a:lstStyle/>
            <a:p>
              <a:pPr algn="ctr"/>
              <a:r>
                <a:rPr lang="en-GB" sz="1100">
                  <a:solidFill>
                    <a:schemeClr val="tx1"/>
                  </a:solidFill>
                </a:rPr>
                <a:t>Tap when</a:t>
              </a:r>
            </a:p>
            <a:p>
              <a:pPr algn="ctr"/>
              <a:r>
                <a:rPr lang="en-GB" sz="1100">
                  <a:solidFill>
                    <a:schemeClr val="tx1"/>
                  </a:solidFill>
                </a:rPr>
                <a:t> 2 is red</a:t>
              </a:r>
            </a:p>
          </p:txBody>
        </p:sp>
      </p:grpSp>
      <p:grpSp>
        <p:nvGrpSpPr>
          <p:cNvPr id="102" name="Group 101">
            <a:extLst>
              <a:ext uri="{FF2B5EF4-FFF2-40B4-BE49-F238E27FC236}">
                <a16:creationId xmlns:a16="http://schemas.microsoft.com/office/drawing/2014/main" id="{4BBBA634-57CD-4D6B-D84E-499EF8F0BE68}"/>
              </a:ext>
            </a:extLst>
          </p:cNvPr>
          <p:cNvGrpSpPr/>
          <p:nvPr/>
        </p:nvGrpSpPr>
        <p:grpSpPr>
          <a:xfrm>
            <a:off x="4235343" y="1775085"/>
            <a:ext cx="1374082" cy="580373"/>
            <a:chOff x="2640662" y="3044848"/>
            <a:chExt cx="1146297" cy="580373"/>
          </a:xfrm>
        </p:grpSpPr>
        <p:sp>
          <p:nvSpPr>
            <p:cNvPr id="103" name="Thought Bubble: Cloud 102">
              <a:extLst>
                <a:ext uri="{FF2B5EF4-FFF2-40B4-BE49-F238E27FC236}">
                  <a16:creationId xmlns:a16="http://schemas.microsoft.com/office/drawing/2014/main" id="{EAC76BF2-858E-7BA3-2045-B296A79A9967}"/>
                </a:ext>
              </a:extLst>
            </p:cNvPr>
            <p:cNvSpPr/>
            <p:nvPr/>
          </p:nvSpPr>
          <p:spPr>
            <a:xfrm>
              <a:off x="2715094" y="3044848"/>
              <a:ext cx="1071057" cy="580373"/>
            </a:xfrm>
            <a:prstGeom prst="cloudCallo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solidFill>
                  <a:schemeClr val="tx1"/>
                </a:solidFill>
              </a:endParaRPr>
            </a:p>
          </p:txBody>
        </p:sp>
        <p:sp>
          <p:nvSpPr>
            <p:cNvPr id="104" name="TextBox 103">
              <a:extLst>
                <a:ext uri="{FF2B5EF4-FFF2-40B4-BE49-F238E27FC236}">
                  <a16:creationId xmlns:a16="http://schemas.microsoft.com/office/drawing/2014/main" id="{E13B828B-7B79-5762-C3C1-D5F29F54FB3B}"/>
                </a:ext>
              </a:extLst>
            </p:cNvPr>
            <p:cNvSpPr txBox="1"/>
            <p:nvPr/>
          </p:nvSpPr>
          <p:spPr>
            <a:xfrm>
              <a:off x="2640662" y="3090152"/>
              <a:ext cx="1146297" cy="430887"/>
            </a:xfrm>
            <a:prstGeom prst="rect">
              <a:avLst/>
            </a:prstGeom>
            <a:noFill/>
          </p:spPr>
          <p:txBody>
            <a:bodyPr wrap="square">
              <a:spAutoFit/>
            </a:bodyPr>
            <a:lstStyle/>
            <a:p>
              <a:pPr algn="ctr"/>
              <a:r>
                <a:rPr lang="en-GB" sz="1100">
                  <a:solidFill>
                    <a:schemeClr val="tx1"/>
                  </a:solidFill>
                </a:rPr>
                <a:t>Tap when tapped twice</a:t>
              </a:r>
            </a:p>
          </p:txBody>
        </p:sp>
      </p:grpSp>
      <p:grpSp>
        <p:nvGrpSpPr>
          <p:cNvPr id="107" name="Group 106">
            <a:extLst>
              <a:ext uri="{FF2B5EF4-FFF2-40B4-BE49-F238E27FC236}">
                <a16:creationId xmlns:a16="http://schemas.microsoft.com/office/drawing/2014/main" id="{0DC4059A-B8DE-8C2B-F3A1-2D3550A7157C}"/>
              </a:ext>
            </a:extLst>
          </p:cNvPr>
          <p:cNvGrpSpPr/>
          <p:nvPr/>
        </p:nvGrpSpPr>
        <p:grpSpPr>
          <a:xfrm>
            <a:off x="4360640" y="3867939"/>
            <a:ext cx="1332708" cy="580373"/>
            <a:chOff x="2729822" y="4431021"/>
            <a:chExt cx="1146297" cy="580373"/>
          </a:xfrm>
        </p:grpSpPr>
        <p:sp>
          <p:nvSpPr>
            <p:cNvPr id="108" name="Thought Bubble: Cloud 107">
              <a:extLst>
                <a:ext uri="{FF2B5EF4-FFF2-40B4-BE49-F238E27FC236}">
                  <a16:creationId xmlns:a16="http://schemas.microsoft.com/office/drawing/2014/main" id="{71304F9D-A47F-6C87-01E8-0A07B9035BA5}"/>
                </a:ext>
              </a:extLst>
            </p:cNvPr>
            <p:cNvSpPr/>
            <p:nvPr/>
          </p:nvSpPr>
          <p:spPr>
            <a:xfrm flipV="1">
              <a:off x="2800611" y="4431021"/>
              <a:ext cx="1071057" cy="580373"/>
            </a:xfrm>
            <a:prstGeom prst="cloudCallo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solidFill>
                  <a:schemeClr val="tx1"/>
                </a:solidFill>
              </a:endParaRPr>
            </a:p>
          </p:txBody>
        </p:sp>
        <p:sp>
          <p:nvSpPr>
            <p:cNvPr id="109" name="TextBox 108">
              <a:extLst>
                <a:ext uri="{FF2B5EF4-FFF2-40B4-BE49-F238E27FC236}">
                  <a16:creationId xmlns:a16="http://schemas.microsoft.com/office/drawing/2014/main" id="{C8F30299-F868-B137-7E46-432F4C21418F}"/>
                </a:ext>
              </a:extLst>
            </p:cNvPr>
            <p:cNvSpPr txBox="1"/>
            <p:nvPr/>
          </p:nvSpPr>
          <p:spPr>
            <a:xfrm>
              <a:off x="2729822" y="4523054"/>
              <a:ext cx="1146297" cy="430887"/>
            </a:xfrm>
            <a:prstGeom prst="rect">
              <a:avLst/>
            </a:prstGeom>
            <a:noFill/>
          </p:spPr>
          <p:txBody>
            <a:bodyPr wrap="square">
              <a:spAutoFit/>
            </a:bodyPr>
            <a:lstStyle/>
            <a:p>
              <a:pPr algn="ctr"/>
              <a:r>
                <a:rPr lang="en-GB" sz="1100">
                  <a:solidFill>
                    <a:schemeClr val="tx1"/>
                  </a:solidFill>
                </a:rPr>
                <a:t>Tap when</a:t>
              </a:r>
            </a:p>
            <a:p>
              <a:pPr algn="ctr"/>
              <a:r>
                <a:rPr lang="en-GB" sz="1100">
                  <a:solidFill>
                    <a:schemeClr val="tx1"/>
                  </a:solidFill>
                </a:rPr>
                <a:t> tapped twice</a:t>
              </a:r>
            </a:p>
          </p:txBody>
        </p:sp>
      </p:grpSp>
      <p:grpSp>
        <p:nvGrpSpPr>
          <p:cNvPr id="110" name="Group 109">
            <a:extLst>
              <a:ext uri="{FF2B5EF4-FFF2-40B4-BE49-F238E27FC236}">
                <a16:creationId xmlns:a16="http://schemas.microsoft.com/office/drawing/2014/main" id="{C50F00AB-C296-3406-B159-F6B4DF063F4D}"/>
              </a:ext>
            </a:extLst>
          </p:cNvPr>
          <p:cNvGrpSpPr/>
          <p:nvPr/>
        </p:nvGrpSpPr>
        <p:grpSpPr>
          <a:xfrm>
            <a:off x="5819815" y="2524915"/>
            <a:ext cx="1425960" cy="705625"/>
            <a:chOff x="2690368" y="3044848"/>
            <a:chExt cx="1095783" cy="580373"/>
          </a:xfrm>
        </p:grpSpPr>
        <p:sp>
          <p:nvSpPr>
            <p:cNvPr id="111" name="Thought Bubble: Cloud 110">
              <a:extLst>
                <a:ext uri="{FF2B5EF4-FFF2-40B4-BE49-F238E27FC236}">
                  <a16:creationId xmlns:a16="http://schemas.microsoft.com/office/drawing/2014/main" id="{0C5016F0-206D-2FD2-C5B4-939AF15A9B93}"/>
                </a:ext>
              </a:extLst>
            </p:cNvPr>
            <p:cNvSpPr/>
            <p:nvPr/>
          </p:nvSpPr>
          <p:spPr>
            <a:xfrm>
              <a:off x="2715094" y="3044848"/>
              <a:ext cx="1071057" cy="580373"/>
            </a:xfrm>
            <a:prstGeom prst="cloudCallou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solidFill>
                  <a:schemeClr val="tx1"/>
                </a:solidFill>
              </a:endParaRPr>
            </a:p>
          </p:txBody>
        </p:sp>
        <p:sp>
          <p:nvSpPr>
            <p:cNvPr id="112" name="TextBox 111">
              <a:extLst>
                <a:ext uri="{FF2B5EF4-FFF2-40B4-BE49-F238E27FC236}">
                  <a16:creationId xmlns:a16="http://schemas.microsoft.com/office/drawing/2014/main" id="{F7688AB4-B64D-F7BF-9CDA-E99694BA181C}"/>
                </a:ext>
              </a:extLst>
            </p:cNvPr>
            <p:cNvSpPr txBox="1"/>
            <p:nvPr/>
          </p:nvSpPr>
          <p:spPr>
            <a:xfrm>
              <a:off x="2690368" y="3082732"/>
              <a:ext cx="1035248" cy="493632"/>
            </a:xfrm>
            <a:prstGeom prst="rect">
              <a:avLst/>
            </a:prstGeom>
            <a:noFill/>
          </p:spPr>
          <p:txBody>
            <a:bodyPr wrap="square">
              <a:spAutoFit/>
            </a:bodyPr>
            <a:lstStyle/>
            <a:p>
              <a:pPr algn="ctr"/>
              <a:r>
                <a:rPr lang="en-GB" sz="1100">
                  <a:solidFill>
                    <a:schemeClr val="tx1"/>
                  </a:solidFill>
                </a:rPr>
                <a:t>Shout </a:t>
              </a:r>
              <a:r>
                <a:rPr lang="en-GB" sz="1100" b="1">
                  <a:solidFill>
                    <a:schemeClr val="tx1"/>
                  </a:solidFill>
                </a:rPr>
                <a:t>SNAP</a:t>
              </a:r>
              <a:r>
                <a:rPr lang="en-GB" sz="1100">
                  <a:solidFill>
                    <a:schemeClr val="tx1"/>
                  </a:solidFill>
                </a:rPr>
                <a:t> when tapped once</a:t>
              </a:r>
            </a:p>
          </p:txBody>
        </p:sp>
      </p:grpSp>
    </p:spTree>
    <p:extLst>
      <p:ext uri="{BB962C8B-B14F-4D97-AF65-F5344CB8AC3E}">
        <p14:creationId xmlns:p14="http://schemas.microsoft.com/office/powerpoint/2010/main" val="2091242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2651F12-2A01-E13D-1142-F04CE0BAAFBD}"/>
              </a:ext>
            </a:extLst>
          </p:cNvPr>
          <p:cNvSpPr/>
          <p:nvPr/>
        </p:nvSpPr>
        <p:spPr>
          <a:xfrm>
            <a:off x="461394" y="1728132"/>
            <a:ext cx="2676089" cy="269286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6000">
                <a:solidFill>
                  <a:schemeClr val="tx1"/>
                </a:solidFill>
              </a:rPr>
              <a:t>1</a:t>
            </a:r>
          </a:p>
        </p:txBody>
      </p:sp>
      <p:sp>
        <p:nvSpPr>
          <p:cNvPr id="6" name="Rectangle 5">
            <a:extLst>
              <a:ext uri="{FF2B5EF4-FFF2-40B4-BE49-F238E27FC236}">
                <a16:creationId xmlns:a16="http://schemas.microsoft.com/office/drawing/2014/main" id="{1FA03CC4-ECDF-2C7F-435A-DF627C722869}"/>
              </a:ext>
            </a:extLst>
          </p:cNvPr>
          <p:cNvSpPr/>
          <p:nvPr/>
        </p:nvSpPr>
        <p:spPr>
          <a:xfrm>
            <a:off x="3868722" y="1728132"/>
            <a:ext cx="2676089" cy="269286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6000">
                <a:solidFill>
                  <a:schemeClr val="tx1"/>
                </a:solidFill>
              </a:rPr>
              <a:t>2</a:t>
            </a:r>
          </a:p>
        </p:txBody>
      </p:sp>
      <p:sp>
        <p:nvSpPr>
          <p:cNvPr id="7" name="Title 1">
            <a:extLst>
              <a:ext uri="{FF2B5EF4-FFF2-40B4-BE49-F238E27FC236}">
                <a16:creationId xmlns:a16="http://schemas.microsoft.com/office/drawing/2014/main" id="{6CE8A5B4-CB7D-D76E-ED1C-5F00257CE83D}"/>
              </a:ext>
            </a:extLst>
          </p:cNvPr>
          <p:cNvSpPr txBox="1">
            <a:spLocks/>
          </p:cNvSpPr>
          <p:nvPr/>
        </p:nvSpPr>
        <p:spPr>
          <a:xfrm>
            <a:off x="628650" y="273844"/>
            <a:ext cx="6220019" cy="99417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GB" sz="2500"/>
              <a:t>Neural networks – A Game of Snap</a:t>
            </a:r>
          </a:p>
        </p:txBody>
      </p:sp>
    </p:spTree>
    <p:extLst>
      <p:ext uri="{BB962C8B-B14F-4D97-AF65-F5344CB8AC3E}">
        <p14:creationId xmlns:p14="http://schemas.microsoft.com/office/powerpoint/2010/main" val="35266157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2651F12-2A01-E13D-1142-F04CE0BAAFBD}"/>
              </a:ext>
            </a:extLst>
          </p:cNvPr>
          <p:cNvSpPr/>
          <p:nvPr/>
        </p:nvSpPr>
        <p:spPr>
          <a:xfrm>
            <a:off x="461394" y="1728132"/>
            <a:ext cx="2676089" cy="269286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6000"/>
              <a:t>1</a:t>
            </a:r>
          </a:p>
        </p:txBody>
      </p:sp>
      <p:sp>
        <p:nvSpPr>
          <p:cNvPr id="6" name="Rectangle 5">
            <a:extLst>
              <a:ext uri="{FF2B5EF4-FFF2-40B4-BE49-F238E27FC236}">
                <a16:creationId xmlns:a16="http://schemas.microsoft.com/office/drawing/2014/main" id="{1FA03CC4-ECDF-2C7F-435A-DF627C722869}"/>
              </a:ext>
            </a:extLst>
          </p:cNvPr>
          <p:cNvSpPr/>
          <p:nvPr/>
        </p:nvSpPr>
        <p:spPr>
          <a:xfrm>
            <a:off x="3868722" y="1728132"/>
            <a:ext cx="2676089" cy="2692866"/>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6000"/>
              <a:t>2</a:t>
            </a:r>
          </a:p>
        </p:txBody>
      </p:sp>
      <p:sp>
        <p:nvSpPr>
          <p:cNvPr id="7" name="Title 1">
            <a:extLst>
              <a:ext uri="{FF2B5EF4-FFF2-40B4-BE49-F238E27FC236}">
                <a16:creationId xmlns:a16="http://schemas.microsoft.com/office/drawing/2014/main" id="{6CE8A5B4-CB7D-D76E-ED1C-5F00257CE83D}"/>
              </a:ext>
            </a:extLst>
          </p:cNvPr>
          <p:cNvSpPr txBox="1">
            <a:spLocks/>
          </p:cNvSpPr>
          <p:nvPr/>
        </p:nvSpPr>
        <p:spPr>
          <a:xfrm>
            <a:off x="628650" y="273844"/>
            <a:ext cx="6220019" cy="99417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GB" sz="2500"/>
              <a:t>Neural networks – A Game of Snap</a:t>
            </a:r>
          </a:p>
        </p:txBody>
      </p:sp>
    </p:spTree>
    <p:extLst>
      <p:ext uri="{BB962C8B-B14F-4D97-AF65-F5344CB8AC3E}">
        <p14:creationId xmlns:p14="http://schemas.microsoft.com/office/powerpoint/2010/main" val="36277290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2651F12-2A01-E13D-1142-F04CE0BAAFBD}"/>
              </a:ext>
            </a:extLst>
          </p:cNvPr>
          <p:cNvSpPr/>
          <p:nvPr/>
        </p:nvSpPr>
        <p:spPr>
          <a:xfrm>
            <a:off x="3868722" y="1728132"/>
            <a:ext cx="2676089" cy="269286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6000"/>
              <a:t>2</a:t>
            </a:r>
          </a:p>
        </p:txBody>
      </p:sp>
      <p:sp>
        <p:nvSpPr>
          <p:cNvPr id="6" name="Rectangle 5">
            <a:extLst>
              <a:ext uri="{FF2B5EF4-FFF2-40B4-BE49-F238E27FC236}">
                <a16:creationId xmlns:a16="http://schemas.microsoft.com/office/drawing/2014/main" id="{1FA03CC4-ECDF-2C7F-435A-DF627C722869}"/>
              </a:ext>
            </a:extLst>
          </p:cNvPr>
          <p:cNvSpPr/>
          <p:nvPr/>
        </p:nvSpPr>
        <p:spPr>
          <a:xfrm>
            <a:off x="444092" y="1728132"/>
            <a:ext cx="2676089" cy="2692866"/>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6000"/>
              <a:t>1</a:t>
            </a:r>
          </a:p>
        </p:txBody>
      </p:sp>
      <p:sp>
        <p:nvSpPr>
          <p:cNvPr id="7" name="Title 1">
            <a:extLst>
              <a:ext uri="{FF2B5EF4-FFF2-40B4-BE49-F238E27FC236}">
                <a16:creationId xmlns:a16="http://schemas.microsoft.com/office/drawing/2014/main" id="{6CE8A5B4-CB7D-D76E-ED1C-5F00257CE83D}"/>
              </a:ext>
            </a:extLst>
          </p:cNvPr>
          <p:cNvSpPr txBox="1">
            <a:spLocks/>
          </p:cNvSpPr>
          <p:nvPr/>
        </p:nvSpPr>
        <p:spPr>
          <a:xfrm>
            <a:off x="628650" y="273844"/>
            <a:ext cx="6220019" cy="99417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GB" sz="2500"/>
              <a:t>Neural networks – A Game of Snap</a:t>
            </a:r>
          </a:p>
        </p:txBody>
      </p:sp>
    </p:spTree>
    <p:extLst>
      <p:ext uri="{BB962C8B-B14F-4D97-AF65-F5344CB8AC3E}">
        <p14:creationId xmlns:p14="http://schemas.microsoft.com/office/powerpoint/2010/main" val="12760716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23950F-57C8-B8FB-41EF-C92331606961}"/>
              </a:ext>
            </a:extLst>
          </p:cNvPr>
          <p:cNvSpPr>
            <a:spLocks noGrp="1"/>
          </p:cNvSpPr>
          <p:nvPr>
            <p:ph type="title"/>
          </p:nvPr>
        </p:nvSpPr>
        <p:spPr>
          <a:xfrm>
            <a:off x="1815055" y="2073359"/>
            <a:ext cx="6445390" cy="994172"/>
          </a:xfrm>
        </p:spPr>
        <p:txBody>
          <a:bodyPr>
            <a:normAutofit/>
          </a:bodyPr>
          <a:lstStyle/>
          <a:p>
            <a:r>
              <a:rPr lang="en-GB" dirty="0"/>
              <a:t>Let's use an AI!</a:t>
            </a:r>
            <a:endParaRPr lang="en-US" dirty="0"/>
          </a:p>
        </p:txBody>
      </p:sp>
    </p:spTree>
    <p:extLst>
      <p:ext uri="{BB962C8B-B14F-4D97-AF65-F5344CB8AC3E}">
        <p14:creationId xmlns:p14="http://schemas.microsoft.com/office/powerpoint/2010/main" val="27866172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2651F12-2A01-E13D-1142-F04CE0BAAFBD}"/>
              </a:ext>
            </a:extLst>
          </p:cNvPr>
          <p:cNvSpPr/>
          <p:nvPr/>
        </p:nvSpPr>
        <p:spPr>
          <a:xfrm>
            <a:off x="461394" y="1728132"/>
            <a:ext cx="2676089" cy="2692866"/>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6000"/>
              <a:t>1</a:t>
            </a:r>
          </a:p>
        </p:txBody>
      </p:sp>
      <p:sp>
        <p:nvSpPr>
          <p:cNvPr id="6" name="Rectangle 5">
            <a:extLst>
              <a:ext uri="{FF2B5EF4-FFF2-40B4-BE49-F238E27FC236}">
                <a16:creationId xmlns:a16="http://schemas.microsoft.com/office/drawing/2014/main" id="{1FA03CC4-ECDF-2C7F-435A-DF627C722869}"/>
              </a:ext>
            </a:extLst>
          </p:cNvPr>
          <p:cNvSpPr/>
          <p:nvPr/>
        </p:nvSpPr>
        <p:spPr>
          <a:xfrm>
            <a:off x="3868722" y="1728132"/>
            <a:ext cx="2676089" cy="2692866"/>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6000"/>
              <a:t>2</a:t>
            </a:r>
          </a:p>
        </p:txBody>
      </p:sp>
      <p:sp>
        <p:nvSpPr>
          <p:cNvPr id="7" name="Title 1">
            <a:extLst>
              <a:ext uri="{FF2B5EF4-FFF2-40B4-BE49-F238E27FC236}">
                <a16:creationId xmlns:a16="http://schemas.microsoft.com/office/drawing/2014/main" id="{6CE8A5B4-CB7D-D76E-ED1C-5F00257CE83D}"/>
              </a:ext>
            </a:extLst>
          </p:cNvPr>
          <p:cNvSpPr txBox="1">
            <a:spLocks/>
          </p:cNvSpPr>
          <p:nvPr/>
        </p:nvSpPr>
        <p:spPr>
          <a:xfrm>
            <a:off x="628650" y="273844"/>
            <a:ext cx="6220019" cy="99417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GB" sz="2500"/>
              <a:t>Neural networks – A Game of Snap</a:t>
            </a:r>
          </a:p>
        </p:txBody>
      </p:sp>
    </p:spTree>
    <p:extLst>
      <p:ext uri="{BB962C8B-B14F-4D97-AF65-F5344CB8AC3E}">
        <p14:creationId xmlns:p14="http://schemas.microsoft.com/office/powerpoint/2010/main" val="34778666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2651F12-2A01-E13D-1142-F04CE0BAAFBD}"/>
              </a:ext>
            </a:extLst>
          </p:cNvPr>
          <p:cNvSpPr/>
          <p:nvPr/>
        </p:nvSpPr>
        <p:spPr>
          <a:xfrm>
            <a:off x="461394" y="1728132"/>
            <a:ext cx="2676089" cy="269286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6000">
                <a:solidFill>
                  <a:schemeClr val="tx1"/>
                </a:solidFill>
              </a:rPr>
              <a:t>1</a:t>
            </a:r>
          </a:p>
        </p:txBody>
      </p:sp>
      <p:sp>
        <p:nvSpPr>
          <p:cNvPr id="6" name="Rectangle 5">
            <a:extLst>
              <a:ext uri="{FF2B5EF4-FFF2-40B4-BE49-F238E27FC236}">
                <a16:creationId xmlns:a16="http://schemas.microsoft.com/office/drawing/2014/main" id="{1FA03CC4-ECDF-2C7F-435A-DF627C722869}"/>
              </a:ext>
            </a:extLst>
          </p:cNvPr>
          <p:cNvSpPr/>
          <p:nvPr/>
        </p:nvSpPr>
        <p:spPr>
          <a:xfrm>
            <a:off x="3868722" y="1728132"/>
            <a:ext cx="2676089" cy="269286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6000">
                <a:solidFill>
                  <a:schemeClr val="tx1"/>
                </a:solidFill>
              </a:rPr>
              <a:t>2</a:t>
            </a:r>
          </a:p>
        </p:txBody>
      </p:sp>
      <p:sp>
        <p:nvSpPr>
          <p:cNvPr id="7" name="Title 1">
            <a:extLst>
              <a:ext uri="{FF2B5EF4-FFF2-40B4-BE49-F238E27FC236}">
                <a16:creationId xmlns:a16="http://schemas.microsoft.com/office/drawing/2014/main" id="{6CE8A5B4-CB7D-D76E-ED1C-5F00257CE83D}"/>
              </a:ext>
            </a:extLst>
          </p:cNvPr>
          <p:cNvSpPr txBox="1">
            <a:spLocks/>
          </p:cNvSpPr>
          <p:nvPr/>
        </p:nvSpPr>
        <p:spPr>
          <a:xfrm>
            <a:off x="628650" y="273844"/>
            <a:ext cx="6220019" cy="99417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GB" sz="2500"/>
              <a:t>Neural networks – A Game of Snap</a:t>
            </a:r>
          </a:p>
        </p:txBody>
      </p:sp>
    </p:spTree>
    <p:extLst>
      <p:ext uri="{BB962C8B-B14F-4D97-AF65-F5344CB8AC3E}">
        <p14:creationId xmlns:p14="http://schemas.microsoft.com/office/powerpoint/2010/main" val="29805057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2651F12-2A01-E13D-1142-F04CE0BAAFBD}"/>
              </a:ext>
            </a:extLst>
          </p:cNvPr>
          <p:cNvSpPr/>
          <p:nvPr/>
        </p:nvSpPr>
        <p:spPr>
          <a:xfrm>
            <a:off x="461394" y="1728132"/>
            <a:ext cx="2676089" cy="269286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6000"/>
              <a:t>1</a:t>
            </a:r>
          </a:p>
        </p:txBody>
      </p:sp>
      <p:sp>
        <p:nvSpPr>
          <p:cNvPr id="6" name="Rectangle 5">
            <a:extLst>
              <a:ext uri="{FF2B5EF4-FFF2-40B4-BE49-F238E27FC236}">
                <a16:creationId xmlns:a16="http://schemas.microsoft.com/office/drawing/2014/main" id="{1FA03CC4-ECDF-2C7F-435A-DF627C722869}"/>
              </a:ext>
            </a:extLst>
          </p:cNvPr>
          <p:cNvSpPr/>
          <p:nvPr/>
        </p:nvSpPr>
        <p:spPr>
          <a:xfrm>
            <a:off x="3868722" y="1728132"/>
            <a:ext cx="2676089" cy="2692866"/>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6000"/>
              <a:t>2</a:t>
            </a:r>
          </a:p>
        </p:txBody>
      </p:sp>
      <p:sp>
        <p:nvSpPr>
          <p:cNvPr id="7" name="Title 1">
            <a:extLst>
              <a:ext uri="{FF2B5EF4-FFF2-40B4-BE49-F238E27FC236}">
                <a16:creationId xmlns:a16="http://schemas.microsoft.com/office/drawing/2014/main" id="{6CE8A5B4-CB7D-D76E-ED1C-5F00257CE83D}"/>
              </a:ext>
            </a:extLst>
          </p:cNvPr>
          <p:cNvSpPr txBox="1">
            <a:spLocks/>
          </p:cNvSpPr>
          <p:nvPr/>
        </p:nvSpPr>
        <p:spPr>
          <a:xfrm>
            <a:off x="628650" y="273844"/>
            <a:ext cx="6220019" cy="99417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GB" sz="2500"/>
              <a:t>Neural networks – A Game of Snap</a:t>
            </a:r>
          </a:p>
        </p:txBody>
      </p:sp>
    </p:spTree>
    <p:extLst>
      <p:ext uri="{BB962C8B-B14F-4D97-AF65-F5344CB8AC3E}">
        <p14:creationId xmlns:p14="http://schemas.microsoft.com/office/powerpoint/2010/main" val="28400222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2651F12-2A01-E13D-1142-F04CE0BAAFBD}"/>
              </a:ext>
            </a:extLst>
          </p:cNvPr>
          <p:cNvSpPr/>
          <p:nvPr/>
        </p:nvSpPr>
        <p:spPr>
          <a:xfrm>
            <a:off x="3868722" y="1728132"/>
            <a:ext cx="2676089" cy="2692866"/>
          </a:xfrm>
          <a:prstGeom prst="rect">
            <a:avLst/>
          </a:prstGeom>
          <a:solidFill>
            <a:srgbClr val="83B9DA"/>
          </a:solidFill>
          <a:ln>
            <a:solidFill>
              <a:srgbClr val="83B9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6000"/>
              <a:t>2</a:t>
            </a:r>
          </a:p>
        </p:txBody>
      </p:sp>
      <p:sp>
        <p:nvSpPr>
          <p:cNvPr id="6" name="Rectangle 5">
            <a:extLst>
              <a:ext uri="{FF2B5EF4-FFF2-40B4-BE49-F238E27FC236}">
                <a16:creationId xmlns:a16="http://schemas.microsoft.com/office/drawing/2014/main" id="{1FA03CC4-ECDF-2C7F-435A-DF627C722869}"/>
              </a:ext>
            </a:extLst>
          </p:cNvPr>
          <p:cNvSpPr/>
          <p:nvPr/>
        </p:nvSpPr>
        <p:spPr>
          <a:xfrm>
            <a:off x="444092" y="1728132"/>
            <a:ext cx="2676089" cy="2692866"/>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6000"/>
              <a:t>1</a:t>
            </a:r>
          </a:p>
        </p:txBody>
      </p:sp>
      <p:sp>
        <p:nvSpPr>
          <p:cNvPr id="7" name="Title 1">
            <a:extLst>
              <a:ext uri="{FF2B5EF4-FFF2-40B4-BE49-F238E27FC236}">
                <a16:creationId xmlns:a16="http://schemas.microsoft.com/office/drawing/2014/main" id="{6CE8A5B4-CB7D-D76E-ED1C-5F00257CE83D}"/>
              </a:ext>
            </a:extLst>
          </p:cNvPr>
          <p:cNvSpPr txBox="1">
            <a:spLocks/>
          </p:cNvSpPr>
          <p:nvPr/>
        </p:nvSpPr>
        <p:spPr>
          <a:xfrm>
            <a:off x="628650" y="273844"/>
            <a:ext cx="6220019" cy="99417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GB" sz="2500"/>
              <a:t>Neural networks – A Game of Snap</a:t>
            </a:r>
          </a:p>
        </p:txBody>
      </p:sp>
    </p:spTree>
    <p:extLst>
      <p:ext uri="{BB962C8B-B14F-4D97-AF65-F5344CB8AC3E}">
        <p14:creationId xmlns:p14="http://schemas.microsoft.com/office/powerpoint/2010/main" val="29270536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2651F12-2A01-E13D-1142-F04CE0BAAFBD}"/>
              </a:ext>
            </a:extLst>
          </p:cNvPr>
          <p:cNvSpPr/>
          <p:nvPr/>
        </p:nvSpPr>
        <p:spPr>
          <a:xfrm>
            <a:off x="461394" y="1728132"/>
            <a:ext cx="2676089" cy="269286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6000"/>
              <a:t>1</a:t>
            </a:r>
          </a:p>
        </p:txBody>
      </p:sp>
      <p:sp>
        <p:nvSpPr>
          <p:cNvPr id="6" name="Rectangle 5">
            <a:extLst>
              <a:ext uri="{FF2B5EF4-FFF2-40B4-BE49-F238E27FC236}">
                <a16:creationId xmlns:a16="http://schemas.microsoft.com/office/drawing/2014/main" id="{1FA03CC4-ECDF-2C7F-435A-DF627C722869}"/>
              </a:ext>
            </a:extLst>
          </p:cNvPr>
          <p:cNvSpPr/>
          <p:nvPr/>
        </p:nvSpPr>
        <p:spPr>
          <a:xfrm>
            <a:off x="3868722" y="1728132"/>
            <a:ext cx="2676089" cy="269286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6000"/>
              <a:t>2</a:t>
            </a:r>
          </a:p>
        </p:txBody>
      </p:sp>
      <p:sp>
        <p:nvSpPr>
          <p:cNvPr id="7" name="Title 1">
            <a:extLst>
              <a:ext uri="{FF2B5EF4-FFF2-40B4-BE49-F238E27FC236}">
                <a16:creationId xmlns:a16="http://schemas.microsoft.com/office/drawing/2014/main" id="{6CE8A5B4-CB7D-D76E-ED1C-5F00257CE83D}"/>
              </a:ext>
            </a:extLst>
          </p:cNvPr>
          <p:cNvSpPr txBox="1">
            <a:spLocks/>
          </p:cNvSpPr>
          <p:nvPr/>
        </p:nvSpPr>
        <p:spPr>
          <a:xfrm>
            <a:off x="628650" y="273844"/>
            <a:ext cx="6220019" cy="99417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GB" sz="2500"/>
              <a:t>Neural networks – A Game of Snap</a:t>
            </a:r>
          </a:p>
        </p:txBody>
      </p:sp>
    </p:spTree>
    <p:extLst>
      <p:ext uri="{BB962C8B-B14F-4D97-AF65-F5344CB8AC3E}">
        <p14:creationId xmlns:p14="http://schemas.microsoft.com/office/powerpoint/2010/main" val="27818479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8B5082-BA37-B865-0369-49AF6E19350B}"/>
              </a:ext>
            </a:extLst>
          </p:cNvPr>
          <p:cNvSpPr>
            <a:spLocks noGrp="1"/>
          </p:cNvSpPr>
          <p:nvPr>
            <p:ph type="title"/>
          </p:nvPr>
        </p:nvSpPr>
        <p:spPr>
          <a:xfrm>
            <a:off x="628650" y="273844"/>
            <a:ext cx="6220019" cy="994172"/>
          </a:xfrm>
        </p:spPr>
        <p:txBody>
          <a:bodyPr>
            <a:normAutofit/>
          </a:bodyPr>
          <a:lstStyle/>
          <a:p>
            <a:r>
              <a:rPr lang="en-GB" sz="2500"/>
              <a:t>Neural networks - AI</a:t>
            </a:r>
          </a:p>
        </p:txBody>
      </p:sp>
      <p:sp>
        <p:nvSpPr>
          <p:cNvPr id="8" name="TextBox 7">
            <a:extLst>
              <a:ext uri="{FF2B5EF4-FFF2-40B4-BE49-F238E27FC236}">
                <a16:creationId xmlns:a16="http://schemas.microsoft.com/office/drawing/2014/main" id="{03B35E17-D6B9-8E03-865E-9DD5E350D87E}"/>
              </a:ext>
            </a:extLst>
          </p:cNvPr>
          <p:cNvSpPr txBox="1"/>
          <p:nvPr/>
        </p:nvSpPr>
        <p:spPr>
          <a:xfrm>
            <a:off x="628650" y="1248311"/>
            <a:ext cx="5975350" cy="1569660"/>
          </a:xfrm>
          <a:prstGeom prst="rect">
            <a:avLst/>
          </a:prstGeom>
          <a:noFill/>
        </p:spPr>
        <p:txBody>
          <a:bodyPr wrap="square" rtlCol="0">
            <a:spAutoFit/>
          </a:bodyPr>
          <a:lstStyle/>
          <a:p>
            <a:r>
              <a:rPr lang="en-GB" sz="1600" dirty="0"/>
              <a:t>Artificial Intelligence is often built by mimicking the human brain, to create artificial neural networks.</a:t>
            </a:r>
          </a:p>
          <a:p>
            <a:endParaRPr lang="en-GB" sz="1600" dirty="0"/>
          </a:p>
          <a:p>
            <a:r>
              <a:rPr lang="en-GB" sz="1600" dirty="0"/>
              <a:t>Humans programme the decision pathways that AI needs to take when given different inputs.</a:t>
            </a:r>
          </a:p>
          <a:p>
            <a:endParaRPr lang="en-GB" sz="1600" dirty="0"/>
          </a:p>
        </p:txBody>
      </p:sp>
      <p:pic>
        <p:nvPicPr>
          <p:cNvPr id="7" name="Picture 6" descr="A white dog with long ears&#10;&#10;Description automatically generated">
            <a:extLst>
              <a:ext uri="{FF2B5EF4-FFF2-40B4-BE49-F238E27FC236}">
                <a16:creationId xmlns:a16="http://schemas.microsoft.com/office/drawing/2014/main" id="{ED83FE90-C41C-9214-35D7-117359246444}"/>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81263" y="2719137"/>
            <a:ext cx="2975811" cy="1983099"/>
          </a:xfrm>
          <a:prstGeom prst="rect">
            <a:avLst/>
          </a:prstGeom>
        </p:spPr>
      </p:pic>
      <p:sp>
        <p:nvSpPr>
          <p:cNvPr id="9" name="Subtitle 2">
            <a:extLst>
              <a:ext uri="{FF2B5EF4-FFF2-40B4-BE49-F238E27FC236}">
                <a16:creationId xmlns:a16="http://schemas.microsoft.com/office/drawing/2014/main" id="{DF2B87C5-B4D1-89E5-5AF3-6BE2A7B926EB}"/>
              </a:ext>
            </a:extLst>
          </p:cNvPr>
          <p:cNvSpPr txBox="1">
            <a:spLocks/>
          </p:cNvSpPr>
          <p:nvPr/>
        </p:nvSpPr>
        <p:spPr>
          <a:xfrm>
            <a:off x="864831" y="4684990"/>
            <a:ext cx="2592243" cy="369331"/>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defRPr/>
            </a:pPr>
            <a:r>
              <a:rPr lang="en-GB" sz="600">
                <a:solidFill>
                  <a:schemeClr val="tx1"/>
                </a:solidFill>
                <a:latin typeface="MetaBook-Roman" panose="020B0502040000020004" pitchFamily="34" charset="0"/>
                <a:ea typeface="Verdana" pitchFamily="34" charset="0"/>
                <a:cs typeface="Verdana" pitchFamily="34" charset="0"/>
              </a:rPr>
              <a:t>Image credit: </a:t>
            </a:r>
            <a:r>
              <a:rPr lang="en-GB" sz="600">
                <a:solidFill>
                  <a:schemeClr val="tx1"/>
                </a:solidFill>
                <a:latin typeface="MetaBook-Roman" panose="020B0502040000020004" pitchFamily="34" charset="0"/>
                <a:ea typeface="Verdana" pitchFamily="34" charset="0"/>
              </a:rPr>
              <a:t>Rebecca Scholz via </a:t>
            </a:r>
            <a:r>
              <a:rPr lang="en-GB" sz="600" err="1">
                <a:solidFill>
                  <a:schemeClr val="tx1"/>
                </a:solidFill>
                <a:latin typeface="MetaBook-Roman" panose="020B0502040000020004" pitchFamily="34" charset="0"/>
                <a:ea typeface="Verdana" pitchFamily="34" charset="0"/>
              </a:rPr>
              <a:t>Pixabay</a:t>
            </a:r>
            <a:endParaRPr lang="en-GB" sz="600">
              <a:solidFill>
                <a:schemeClr val="tx1"/>
              </a:solidFill>
              <a:latin typeface="MetaBook-Roman" panose="020B0502040000020004" pitchFamily="34" charset="0"/>
              <a:ea typeface="Verdana" pitchFamily="34" charset="0"/>
            </a:endParaRPr>
          </a:p>
        </p:txBody>
      </p:sp>
      <p:pic>
        <p:nvPicPr>
          <p:cNvPr id="11" name="Picture 10" descr="A cat lying on a wood surface&#10;&#10;Description automatically generated">
            <a:extLst>
              <a:ext uri="{FF2B5EF4-FFF2-40B4-BE49-F238E27FC236}">
                <a16:creationId xmlns:a16="http://schemas.microsoft.com/office/drawing/2014/main" id="{71A1EA5D-146A-5FA1-EF4F-B1ED7B638EF3}"/>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616325" y="2719137"/>
            <a:ext cx="2975811" cy="1983099"/>
          </a:xfrm>
          <a:prstGeom prst="rect">
            <a:avLst/>
          </a:prstGeom>
        </p:spPr>
      </p:pic>
      <p:sp>
        <p:nvSpPr>
          <p:cNvPr id="12" name="Subtitle 2">
            <a:extLst>
              <a:ext uri="{FF2B5EF4-FFF2-40B4-BE49-F238E27FC236}">
                <a16:creationId xmlns:a16="http://schemas.microsoft.com/office/drawing/2014/main" id="{46540817-85B9-1820-2EF1-A6A72D535811}"/>
              </a:ext>
            </a:extLst>
          </p:cNvPr>
          <p:cNvSpPr txBox="1">
            <a:spLocks/>
          </p:cNvSpPr>
          <p:nvPr/>
        </p:nvSpPr>
        <p:spPr>
          <a:xfrm>
            <a:off x="3999893" y="4702236"/>
            <a:ext cx="2592243" cy="369331"/>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defRPr/>
            </a:pPr>
            <a:r>
              <a:rPr lang="en-GB" sz="600">
                <a:solidFill>
                  <a:schemeClr val="tx1"/>
                </a:solidFill>
                <a:latin typeface="MetaBook-Roman" panose="020B0502040000020004" pitchFamily="34" charset="0"/>
                <a:ea typeface="Verdana" pitchFamily="34" charset="0"/>
                <a:cs typeface="Verdana" pitchFamily="34" charset="0"/>
              </a:rPr>
              <a:t>Image credit: </a:t>
            </a:r>
            <a:r>
              <a:rPr lang="en-GB" sz="600" err="1">
                <a:solidFill>
                  <a:schemeClr val="tx1"/>
                </a:solidFill>
                <a:latin typeface="MetaBook-Roman" panose="020B0502040000020004" pitchFamily="34" charset="0"/>
                <a:ea typeface="Verdana" pitchFamily="34" charset="0"/>
                <a:cs typeface="Verdana" pitchFamily="34" charset="0"/>
              </a:rPr>
              <a:t>Gundula</a:t>
            </a:r>
            <a:r>
              <a:rPr lang="en-GB" sz="600">
                <a:solidFill>
                  <a:schemeClr val="tx1"/>
                </a:solidFill>
                <a:latin typeface="MetaBook-Roman" panose="020B0502040000020004" pitchFamily="34" charset="0"/>
                <a:ea typeface="Verdana" pitchFamily="34" charset="0"/>
                <a:cs typeface="Verdana" pitchFamily="34" charset="0"/>
              </a:rPr>
              <a:t> Vogel </a:t>
            </a:r>
            <a:r>
              <a:rPr lang="en-GB" sz="600">
                <a:solidFill>
                  <a:schemeClr val="tx1"/>
                </a:solidFill>
                <a:latin typeface="MetaBook-Roman" panose="020B0502040000020004" pitchFamily="34" charset="0"/>
                <a:ea typeface="Verdana" pitchFamily="34" charset="0"/>
              </a:rPr>
              <a:t>via </a:t>
            </a:r>
            <a:r>
              <a:rPr lang="en-GB" sz="600" err="1">
                <a:solidFill>
                  <a:schemeClr val="tx1"/>
                </a:solidFill>
                <a:latin typeface="MetaBook-Roman" panose="020B0502040000020004" pitchFamily="34" charset="0"/>
                <a:ea typeface="Verdana" pitchFamily="34" charset="0"/>
              </a:rPr>
              <a:t>Pixabay</a:t>
            </a:r>
            <a:endParaRPr lang="en-GB" sz="600">
              <a:solidFill>
                <a:schemeClr val="tx1"/>
              </a:solidFill>
              <a:latin typeface="MetaBook-Roman" panose="020B0502040000020004" pitchFamily="34" charset="0"/>
              <a:ea typeface="Verdana" pitchFamily="34" charset="0"/>
            </a:endParaRPr>
          </a:p>
        </p:txBody>
      </p:sp>
    </p:spTree>
    <p:extLst>
      <p:ext uri="{BB962C8B-B14F-4D97-AF65-F5344CB8AC3E}">
        <p14:creationId xmlns:p14="http://schemas.microsoft.com/office/powerpoint/2010/main" val="15758693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8B5082-BA37-B865-0369-49AF6E19350B}"/>
              </a:ext>
            </a:extLst>
          </p:cNvPr>
          <p:cNvSpPr>
            <a:spLocks noGrp="1"/>
          </p:cNvSpPr>
          <p:nvPr>
            <p:ph type="title"/>
          </p:nvPr>
        </p:nvSpPr>
        <p:spPr>
          <a:xfrm>
            <a:off x="628650" y="273844"/>
            <a:ext cx="6220019" cy="994172"/>
          </a:xfrm>
        </p:spPr>
        <p:txBody>
          <a:bodyPr>
            <a:normAutofit/>
          </a:bodyPr>
          <a:lstStyle/>
          <a:p>
            <a:r>
              <a:rPr lang="en-GB" sz="2500"/>
              <a:t>AI Dance Trainer</a:t>
            </a:r>
          </a:p>
        </p:txBody>
      </p:sp>
      <p:sp>
        <p:nvSpPr>
          <p:cNvPr id="8" name="TextBox 7">
            <a:extLst>
              <a:ext uri="{FF2B5EF4-FFF2-40B4-BE49-F238E27FC236}">
                <a16:creationId xmlns:a16="http://schemas.microsoft.com/office/drawing/2014/main" id="{03B35E17-D6B9-8E03-865E-9DD5E350D87E}"/>
              </a:ext>
            </a:extLst>
          </p:cNvPr>
          <p:cNvSpPr txBox="1"/>
          <p:nvPr/>
        </p:nvSpPr>
        <p:spPr>
          <a:xfrm>
            <a:off x="628650" y="1325255"/>
            <a:ext cx="4211797" cy="2062103"/>
          </a:xfrm>
          <a:prstGeom prst="rect">
            <a:avLst/>
          </a:prstGeom>
          <a:noFill/>
        </p:spPr>
        <p:txBody>
          <a:bodyPr wrap="square" rtlCol="0">
            <a:spAutoFit/>
          </a:bodyPr>
          <a:lstStyle/>
          <a:p>
            <a:r>
              <a:rPr lang="en-GB" sz="1600">
                <a:solidFill>
                  <a:srgbClr val="B44A6E"/>
                </a:solidFill>
              </a:rPr>
              <a:t>How do we successfully train AI?</a:t>
            </a:r>
          </a:p>
          <a:p>
            <a:endParaRPr lang="en-GB" sz="1600" i="1"/>
          </a:p>
          <a:p>
            <a:endParaRPr lang="en-GB" sz="1600" i="1"/>
          </a:p>
          <a:p>
            <a:endParaRPr lang="en-GB" sz="1600" i="1"/>
          </a:p>
          <a:p>
            <a:endParaRPr lang="en-GB" sz="1600" i="1">
              <a:solidFill>
                <a:srgbClr val="795AC6"/>
              </a:solidFill>
            </a:endParaRPr>
          </a:p>
          <a:p>
            <a:r>
              <a:rPr lang="en-GB" sz="1600">
                <a:solidFill>
                  <a:srgbClr val="795AC6"/>
                </a:solidFill>
              </a:rPr>
              <a:t>Show the AI your best dance moves!</a:t>
            </a:r>
          </a:p>
          <a:p>
            <a:endParaRPr lang="en-GB" sz="1600" i="1"/>
          </a:p>
          <a:p>
            <a:endParaRPr lang="en-GB" sz="1600" i="1"/>
          </a:p>
        </p:txBody>
      </p:sp>
      <p:pic>
        <p:nvPicPr>
          <p:cNvPr id="11" name="Picture 10" descr="A black background with a black square&#10;&#10;Description automatically generated with medium confidence">
            <a:extLst>
              <a:ext uri="{FF2B5EF4-FFF2-40B4-BE49-F238E27FC236}">
                <a16:creationId xmlns:a16="http://schemas.microsoft.com/office/drawing/2014/main" id="{4EF65103-FF88-34CA-DCD7-A000DAA32796}"/>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203633" y="1143501"/>
            <a:ext cx="3553246" cy="2614967"/>
          </a:xfrm>
          <a:prstGeom prst="rect">
            <a:avLst/>
          </a:prstGeom>
        </p:spPr>
      </p:pic>
      <p:sp>
        <p:nvSpPr>
          <p:cNvPr id="14" name="Subtitle 2">
            <a:extLst>
              <a:ext uri="{FF2B5EF4-FFF2-40B4-BE49-F238E27FC236}">
                <a16:creationId xmlns:a16="http://schemas.microsoft.com/office/drawing/2014/main" id="{60479556-9058-96A1-56BB-544FCFBE299E}"/>
              </a:ext>
            </a:extLst>
          </p:cNvPr>
          <p:cNvSpPr txBox="1">
            <a:spLocks/>
          </p:cNvSpPr>
          <p:nvPr/>
        </p:nvSpPr>
        <p:spPr>
          <a:xfrm>
            <a:off x="6075748" y="3802065"/>
            <a:ext cx="1809016" cy="197934"/>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defRPr/>
            </a:pPr>
            <a:r>
              <a:rPr lang="en-GB" sz="600">
                <a:solidFill>
                  <a:schemeClr val="tx1"/>
                </a:solidFill>
                <a:latin typeface="MetaBook-Roman" panose="020B0502040000020004" pitchFamily="34" charset="0"/>
                <a:ea typeface="Verdana" pitchFamily="34" charset="0"/>
                <a:cs typeface="Verdana" pitchFamily="34" charset="0"/>
              </a:rPr>
              <a:t>Image credit: </a:t>
            </a:r>
            <a:r>
              <a:rPr lang="pl-PL" sz="600">
                <a:solidFill>
                  <a:schemeClr val="tx1"/>
                </a:solidFill>
                <a:latin typeface="MetaBook-Roman" panose="020B0502040000020004" pitchFamily="34" charset="0"/>
                <a:ea typeface="Verdana" pitchFamily="34" charset="0"/>
              </a:rPr>
              <a:t>Clker-Free-Vector-Images </a:t>
            </a:r>
            <a:r>
              <a:rPr lang="en-GB" sz="600">
                <a:solidFill>
                  <a:schemeClr val="tx1"/>
                </a:solidFill>
                <a:latin typeface="MetaBook-Roman" panose="020B0502040000020004" pitchFamily="34" charset="0"/>
                <a:ea typeface="Verdana" pitchFamily="34" charset="0"/>
              </a:rPr>
              <a:t>via</a:t>
            </a:r>
            <a:r>
              <a:rPr lang="pl-PL" sz="600">
                <a:solidFill>
                  <a:schemeClr val="tx1"/>
                </a:solidFill>
                <a:latin typeface="MetaBook-Roman" panose="020B0502040000020004" pitchFamily="34" charset="0"/>
                <a:ea typeface="Verdana" pitchFamily="34" charset="0"/>
              </a:rPr>
              <a:t> Pixabay</a:t>
            </a:r>
            <a:endParaRPr lang="en-GB" sz="600">
              <a:solidFill>
                <a:schemeClr val="tx1"/>
              </a:solidFill>
              <a:latin typeface="MetaBook-Roman" panose="020B0502040000020004" pitchFamily="34" charset="0"/>
              <a:ea typeface="Verdana" pitchFamily="34" charset="0"/>
            </a:endParaRPr>
          </a:p>
        </p:txBody>
      </p:sp>
    </p:spTree>
    <p:extLst>
      <p:ext uri="{BB962C8B-B14F-4D97-AF65-F5344CB8AC3E}">
        <p14:creationId xmlns:p14="http://schemas.microsoft.com/office/powerpoint/2010/main" val="133517063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A22B4D-2D13-9E0F-E638-A980D2B6FCC2}"/>
              </a:ext>
            </a:extLst>
          </p:cNvPr>
          <p:cNvSpPr>
            <a:spLocks noGrp="1"/>
          </p:cNvSpPr>
          <p:nvPr>
            <p:ph type="title"/>
          </p:nvPr>
        </p:nvSpPr>
        <p:spPr/>
        <p:txBody>
          <a:bodyPr/>
          <a:lstStyle/>
          <a:p>
            <a:r>
              <a:rPr lang="en-GB"/>
              <a:t>Break Time – 10 mins</a:t>
            </a:r>
          </a:p>
        </p:txBody>
      </p:sp>
      <p:pic>
        <p:nvPicPr>
          <p:cNvPr id="3074" name="Picture 2" descr="Glass of Milk and Cookie Snacks - Vector Image">
            <a:extLst>
              <a:ext uri="{FF2B5EF4-FFF2-40B4-BE49-F238E27FC236}">
                <a16:creationId xmlns:a16="http://schemas.microsoft.com/office/drawing/2014/main" id="{7342DF8B-AAFD-4F14-2801-9F24B992997B}"/>
              </a:ext>
            </a:extLst>
          </p:cNvP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2420509" y="1566667"/>
            <a:ext cx="2909888" cy="2571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34033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8B5082-BA37-B865-0369-49AF6E19350B}"/>
              </a:ext>
            </a:extLst>
          </p:cNvPr>
          <p:cNvSpPr>
            <a:spLocks noGrp="1"/>
          </p:cNvSpPr>
          <p:nvPr>
            <p:ph type="title"/>
          </p:nvPr>
        </p:nvSpPr>
        <p:spPr>
          <a:xfrm>
            <a:off x="628650" y="273844"/>
            <a:ext cx="6220019" cy="994172"/>
          </a:xfrm>
        </p:spPr>
        <p:txBody>
          <a:bodyPr>
            <a:normAutofit/>
          </a:bodyPr>
          <a:lstStyle/>
          <a:p>
            <a:r>
              <a:rPr lang="en-GB" sz="2500"/>
              <a:t>Training an AI</a:t>
            </a:r>
          </a:p>
        </p:txBody>
      </p:sp>
      <p:sp>
        <p:nvSpPr>
          <p:cNvPr id="8" name="TextBox 7">
            <a:extLst>
              <a:ext uri="{FF2B5EF4-FFF2-40B4-BE49-F238E27FC236}">
                <a16:creationId xmlns:a16="http://schemas.microsoft.com/office/drawing/2014/main" id="{03B35E17-D6B9-8E03-865E-9DD5E350D87E}"/>
              </a:ext>
            </a:extLst>
          </p:cNvPr>
          <p:cNvSpPr txBox="1"/>
          <p:nvPr/>
        </p:nvSpPr>
        <p:spPr>
          <a:xfrm>
            <a:off x="628650" y="1111627"/>
            <a:ext cx="3416330" cy="3554819"/>
          </a:xfrm>
          <a:prstGeom prst="rect">
            <a:avLst/>
          </a:prstGeom>
          <a:noFill/>
        </p:spPr>
        <p:txBody>
          <a:bodyPr wrap="square" rtlCol="0">
            <a:spAutoFit/>
          </a:bodyPr>
          <a:lstStyle/>
          <a:p>
            <a:r>
              <a:rPr lang="en-GB" sz="1500" b="1"/>
              <a:t>Hand out worksheet 1</a:t>
            </a:r>
          </a:p>
          <a:p>
            <a:endParaRPr lang="en-GB" sz="1500"/>
          </a:p>
          <a:p>
            <a:r>
              <a:rPr lang="en-GB" sz="1500"/>
              <a:t>AI makes decisions based on the way it has been trained. This means it can be </a:t>
            </a:r>
            <a:r>
              <a:rPr lang="en-GB" sz="1500" b="1"/>
              <a:t>biased</a:t>
            </a:r>
            <a:r>
              <a:rPr lang="en-GB" sz="1500"/>
              <a:t> towards one decision over another. </a:t>
            </a:r>
          </a:p>
          <a:p>
            <a:endParaRPr lang="en-GB" sz="1500" i="1"/>
          </a:p>
          <a:p>
            <a:endParaRPr lang="en-GB" sz="1500" i="1"/>
          </a:p>
          <a:p>
            <a:r>
              <a:rPr lang="en-GB" sz="1500" i="1">
                <a:solidFill>
                  <a:srgbClr val="B44A6E"/>
                </a:solidFill>
              </a:rPr>
              <a:t>Can you figure out why the fun fair AI prize bot does not give prizes in each of the tests?</a:t>
            </a:r>
          </a:p>
          <a:p>
            <a:pPr marL="285750" indent="-285750">
              <a:buFont typeface="Arial" panose="020B0604020202020204" pitchFamily="34" charset="0"/>
              <a:buChar char="•"/>
            </a:pPr>
            <a:endParaRPr lang="en-GB" sz="1500" i="1"/>
          </a:p>
          <a:p>
            <a:endParaRPr lang="en-GB" sz="1500" i="1"/>
          </a:p>
          <a:p>
            <a:endParaRPr lang="en-GB" sz="1500" i="1"/>
          </a:p>
          <a:p>
            <a:endParaRPr lang="en-GB" sz="1500" i="1"/>
          </a:p>
        </p:txBody>
      </p:sp>
      <p:pic>
        <p:nvPicPr>
          <p:cNvPr id="5" name="Picture 4">
            <a:extLst>
              <a:ext uri="{FF2B5EF4-FFF2-40B4-BE49-F238E27FC236}">
                <a16:creationId xmlns:a16="http://schemas.microsoft.com/office/drawing/2014/main" id="{64D9F823-4711-3239-A639-0D99F2F53C1D}"/>
              </a:ext>
            </a:extLst>
          </p:cNvPr>
          <p:cNvPicPr>
            <a:picLocks noChangeAspect="1"/>
          </p:cNvPicPr>
          <p:nvPr/>
        </p:nvPicPr>
        <p:blipFill>
          <a:blip r:embed="rId3"/>
          <a:stretch>
            <a:fillRect/>
          </a:stretch>
        </p:blipFill>
        <p:spPr>
          <a:xfrm>
            <a:off x="4086954" y="848916"/>
            <a:ext cx="2719741" cy="369519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83845265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220BFE-287F-1DED-B950-6B006B930DFE}"/>
              </a:ext>
            </a:extLst>
          </p:cNvPr>
          <p:cNvSpPr>
            <a:spLocks noGrp="1"/>
          </p:cNvSpPr>
          <p:nvPr>
            <p:ph type="title"/>
          </p:nvPr>
        </p:nvSpPr>
        <p:spPr/>
        <p:txBody>
          <a:bodyPr>
            <a:normAutofit/>
          </a:bodyPr>
          <a:lstStyle/>
          <a:p>
            <a:r>
              <a:rPr lang="en-GB" sz="2500"/>
              <a:t>Training our own AI</a:t>
            </a:r>
          </a:p>
        </p:txBody>
      </p:sp>
      <p:sp>
        <p:nvSpPr>
          <p:cNvPr id="5" name="Content Placeholder 2">
            <a:extLst>
              <a:ext uri="{FF2B5EF4-FFF2-40B4-BE49-F238E27FC236}">
                <a16:creationId xmlns:a16="http://schemas.microsoft.com/office/drawing/2014/main" id="{1A4A548F-0549-B4BB-00B4-C8FFA9E78EB8}"/>
              </a:ext>
            </a:extLst>
          </p:cNvPr>
          <p:cNvSpPr>
            <a:spLocks noGrp="1"/>
          </p:cNvSpPr>
          <p:nvPr>
            <p:ph idx="1"/>
          </p:nvPr>
        </p:nvSpPr>
        <p:spPr>
          <a:xfrm>
            <a:off x="385369" y="1170878"/>
            <a:ext cx="6673353" cy="3698777"/>
          </a:xfrm>
        </p:spPr>
        <p:txBody>
          <a:bodyPr>
            <a:normAutofit/>
          </a:bodyPr>
          <a:lstStyle/>
          <a:p>
            <a:pPr marL="0" indent="0">
              <a:buNone/>
            </a:pPr>
            <a:r>
              <a:rPr lang="en-GB" sz="1500" b="1" dirty="0"/>
              <a:t>Teachable Machine </a:t>
            </a:r>
            <a:r>
              <a:rPr lang="en-GB" sz="1500" dirty="0"/>
              <a:t>- </a:t>
            </a:r>
            <a:r>
              <a:rPr lang="en-GB" sz="1500" dirty="0">
                <a:hlinkClick r:id="rId3"/>
              </a:rPr>
              <a:t>https://teachablemachine.withgoogle.com/</a:t>
            </a:r>
            <a:endParaRPr lang="en-GB" sz="1500" dirty="0"/>
          </a:p>
          <a:p>
            <a:pPr marL="0" indent="0">
              <a:buNone/>
            </a:pPr>
            <a:endParaRPr lang="en-GB" sz="1500" dirty="0"/>
          </a:p>
          <a:p>
            <a:pPr marL="0" indent="0">
              <a:lnSpc>
                <a:spcPts val="2000"/>
              </a:lnSpc>
              <a:buNone/>
            </a:pPr>
            <a:r>
              <a:rPr lang="en-GB" sz="1500" b="1" dirty="0"/>
              <a:t>Ideas for training your AI:</a:t>
            </a:r>
          </a:p>
          <a:p>
            <a:pPr>
              <a:lnSpc>
                <a:spcPts val="2000"/>
              </a:lnSpc>
            </a:pPr>
            <a:r>
              <a:rPr lang="en-GB" sz="1500" b="1" dirty="0">
                <a:solidFill>
                  <a:srgbClr val="795AC6"/>
                </a:solidFill>
              </a:rPr>
              <a:t>CritterSpotter3000</a:t>
            </a:r>
            <a:r>
              <a:rPr lang="en-GB" sz="1500" dirty="0"/>
              <a:t> – Identifies different animals from pictures (wild vs pets, real vs mythical etc.)</a:t>
            </a:r>
          </a:p>
          <a:p>
            <a:pPr>
              <a:lnSpc>
                <a:spcPts val="2000"/>
              </a:lnSpc>
            </a:pPr>
            <a:r>
              <a:rPr lang="en-GB" sz="1500" b="1" dirty="0" err="1">
                <a:solidFill>
                  <a:srgbClr val="B44A6E"/>
                </a:solidFill>
              </a:rPr>
              <a:t>SnackBot</a:t>
            </a:r>
            <a:r>
              <a:rPr lang="en-GB" sz="1500" b="1" dirty="0"/>
              <a:t> </a:t>
            </a:r>
            <a:r>
              <a:rPr lang="en-GB" sz="1500" dirty="0"/>
              <a:t>– Recognise different food items (healthy vs unhealthy)</a:t>
            </a:r>
          </a:p>
          <a:p>
            <a:pPr>
              <a:lnSpc>
                <a:spcPts val="2000"/>
              </a:lnSpc>
            </a:pPr>
            <a:r>
              <a:rPr lang="en-GB" sz="1500" b="1" dirty="0" err="1">
                <a:solidFill>
                  <a:srgbClr val="83B9DA"/>
                </a:solidFill>
              </a:rPr>
              <a:t>BeatBox</a:t>
            </a:r>
            <a:r>
              <a:rPr lang="en-GB" sz="1500" b="1" dirty="0">
                <a:solidFill>
                  <a:srgbClr val="83B9DA"/>
                </a:solidFill>
              </a:rPr>
              <a:t> Bot </a:t>
            </a:r>
            <a:r>
              <a:rPr lang="en-GB" sz="1500" dirty="0"/>
              <a:t>– Knows different beatboxing noises </a:t>
            </a:r>
          </a:p>
          <a:p>
            <a:pPr>
              <a:lnSpc>
                <a:spcPts val="2000"/>
              </a:lnSpc>
            </a:pPr>
            <a:r>
              <a:rPr lang="en-GB" sz="1500" b="1" dirty="0">
                <a:solidFill>
                  <a:srgbClr val="E8CA31"/>
                </a:solidFill>
              </a:rPr>
              <a:t>Goal Guesser </a:t>
            </a:r>
            <a:r>
              <a:rPr lang="en-GB" sz="1500" dirty="0"/>
              <a:t>– Recognises different football players based on their goal celebration poses</a:t>
            </a:r>
          </a:p>
          <a:p>
            <a:pPr>
              <a:lnSpc>
                <a:spcPts val="2000"/>
              </a:lnSpc>
            </a:pPr>
            <a:r>
              <a:rPr lang="en-GB" sz="1500" b="1" dirty="0">
                <a:solidFill>
                  <a:srgbClr val="C7CE5C"/>
                </a:solidFill>
              </a:rPr>
              <a:t>Cheer-o-meter</a:t>
            </a:r>
            <a:r>
              <a:rPr lang="en-GB" sz="1500" dirty="0"/>
              <a:t> – Identifies cheering, booing, or clapping.</a:t>
            </a:r>
          </a:p>
          <a:p>
            <a:pPr>
              <a:lnSpc>
                <a:spcPct val="150000"/>
              </a:lnSpc>
            </a:pPr>
            <a:endParaRPr lang="en-GB" sz="1500" dirty="0"/>
          </a:p>
          <a:p>
            <a:pPr marL="0" indent="0">
              <a:buNone/>
            </a:pPr>
            <a:endParaRPr lang="en-GB" sz="1500" dirty="0"/>
          </a:p>
        </p:txBody>
      </p:sp>
    </p:spTree>
    <p:extLst>
      <p:ext uri="{BB962C8B-B14F-4D97-AF65-F5344CB8AC3E}">
        <p14:creationId xmlns:p14="http://schemas.microsoft.com/office/powerpoint/2010/main" val="13203739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D9B166-209E-2596-033F-F220D6171B60}"/>
              </a:ext>
            </a:extLst>
          </p:cNvPr>
          <p:cNvSpPr>
            <a:spLocks noGrp="1"/>
          </p:cNvSpPr>
          <p:nvPr>
            <p:ph type="title"/>
          </p:nvPr>
        </p:nvSpPr>
        <p:spPr/>
        <p:txBody>
          <a:bodyPr>
            <a:normAutofit/>
          </a:bodyPr>
          <a:lstStyle/>
          <a:p>
            <a:r>
              <a:rPr lang="en-GB" sz="2500" dirty="0"/>
              <a:t>What makes something an AI?</a:t>
            </a:r>
          </a:p>
        </p:txBody>
      </p:sp>
      <p:sp>
        <p:nvSpPr>
          <p:cNvPr id="3" name="Content Placeholder 2">
            <a:extLst>
              <a:ext uri="{FF2B5EF4-FFF2-40B4-BE49-F238E27FC236}">
                <a16:creationId xmlns:a16="http://schemas.microsoft.com/office/drawing/2014/main" id="{67D667A0-F4F7-4CED-62D4-42E9CFE47FAF}"/>
              </a:ext>
            </a:extLst>
          </p:cNvPr>
          <p:cNvSpPr>
            <a:spLocks noGrp="1"/>
          </p:cNvSpPr>
          <p:nvPr>
            <p:ph idx="1"/>
          </p:nvPr>
        </p:nvSpPr>
        <p:spPr>
          <a:xfrm>
            <a:off x="395112" y="1096946"/>
            <a:ext cx="6604000" cy="3685309"/>
          </a:xfrm>
        </p:spPr>
        <p:txBody>
          <a:bodyPr>
            <a:normAutofit/>
          </a:bodyPr>
          <a:lstStyle/>
          <a:p>
            <a:pPr algn="l">
              <a:lnSpc>
                <a:spcPts val="1800"/>
              </a:lnSpc>
              <a:buNone/>
            </a:pPr>
            <a:r>
              <a:rPr lang="en-GB" sz="1500" b="1" i="1" dirty="0"/>
              <a:t>Artificial</a:t>
            </a:r>
            <a:r>
              <a:rPr lang="en-GB" sz="1500" i="1" dirty="0"/>
              <a:t> = made by humans that doesn’t naturally occur</a:t>
            </a:r>
          </a:p>
          <a:p>
            <a:pPr algn="l">
              <a:lnSpc>
                <a:spcPts val="1800"/>
              </a:lnSpc>
              <a:buNone/>
            </a:pPr>
            <a:r>
              <a:rPr lang="en-GB" sz="1500" b="1" i="1" dirty="0"/>
              <a:t>Intelligence</a:t>
            </a:r>
            <a:r>
              <a:rPr lang="en-GB" sz="1500" i="1" dirty="0"/>
              <a:t> = gaining and applying knowledge and skills.</a:t>
            </a:r>
          </a:p>
          <a:p>
            <a:pPr algn="l">
              <a:lnSpc>
                <a:spcPts val="1800"/>
              </a:lnSpc>
              <a:buNone/>
            </a:pPr>
            <a:endParaRPr lang="en-GB" sz="1500" i="1" dirty="0"/>
          </a:p>
          <a:p>
            <a:pPr marL="0" indent="0">
              <a:buNone/>
            </a:pPr>
            <a:r>
              <a:rPr lang="en-GB" sz="1500" u="sng" dirty="0">
                <a:solidFill>
                  <a:srgbClr val="B44A6E"/>
                </a:solidFill>
              </a:rPr>
              <a:t> </a:t>
            </a:r>
          </a:p>
          <a:p>
            <a:pPr marL="0" indent="0">
              <a:buNone/>
            </a:pPr>
            <a:endParaRPr lang="en-GB" sz="1500" u="sng" dirty="0">
              <a:solidFill>
                <a:srgbClr val="B44A6E"/>
              </a:solidFill>
            </a:endParaRPr>
          </a:p>
          <a:p>
            <a:pPr marL="0" indent="0">
              <a:buNone/>
            </a:pPr>
            <a:endParaRPr lang="en-GB" sz="1500" u="sng" dirty="0">
              <a:solidFill>
                <a:srgbClr val="B44A6E"/>
              </a:solidFill>
            </a:endParaRPr>
          </a:p>
          <a:p>
            <a:pPr marL="0" indent="0">
              <a:buNone/>
            </a:pPr>
            <a:endParaRPr lang="en-GB" sz="1500" u="sng" dirty="0">
              <a:solidFill>
                <a:srgbClr val="B44A6E"/>
              </a:solidFill>
            </a:endParaRPr>
          </a:p>
          <a:p>
            <a:pPr marL="0" indent="0">
              <a:buNone/>
            </a:pPr>
            <a:endParaRPr lang="en-GB" sz="1500" u="sng" dirty="0">
              <a:solidFill>
                <a:srgbClr val="B44A6E"/>
              </a:solidFill>
            </a:endParaRPr>
          </a:p>
          <a:p>
            <a:pPr marL="0" indent="0">
              <a:buNone/>
            </a:pPr>
            <a:endParaRPr lang="en-GB" sz="1500" u="sng" dirty="0">
              <a:solidFill>
                <a:srgbClr val="B44A6E"/>
              </a:solidFill>
            </a:endParaRPr>
          </a:p>
          <a:p>
            <a:pPr marL="0" indent="0" algn="ctr">
              <a:buNone/>
            </a:pPr>
            <a:r>
              <a:rPr lang="en-GB" sz="1500" b="1" dirty="0">
                <a:solidFill>
                  <a:srgbClr val="B44A6E"/>
                </a:solidFill>
              </a:rPr>
              <a:t>AI does not understand what it is doing or why.</a:t>
            </a:r>
          </a:p>
          <a:p>
            <a:pPr marL="0" indent="0" algn="ctr">
              <a:buNone/>
            </a:pPr>
            <a:r>
              <a:rPr lang="en-GB" sz="1500" b="1" dirty="0">
                <a:solidFill>
                  <a:srgbClr val="B44A6E"/>
                </a:solidFill>
              </a:rPr>
              <a:t>AI follows instructions and only </a:t>
            </a:r>
            <a:r>
              <a:rPr lang="en-GB" sz="1500" b="1" i="1" dirty="0">
                <a:solidFill>
                  <a:srgbClr val="B44A6E"/>
                </a:solidFill>
              </a:rPr>
              <a:t>mimics</a:t>
            </a:r>
            <a:r>
              <a:rPr lang="en-GB" sz="1500" b="1" dirty="0">
                <a:solidFill>
                  <a:srgbClr val="B44A6E"/>
                </a:solidFill>
              </a:rPr>
              <a:t> human understanding and emotions.</a:t>
            </a:r>
          </a:p>
        </p:txBody>
      </p:sp>
      <p:sp>
        <p:nvSpPr>
          <p:cNvPr id="5" name="TextBox 4">
            <a:extLst>
              <a:ext uri="{FF2B5EF4-FFF2-40B4-BE49-F238E27FC236}">
                <a16:creationId xmlns:a16="http://schemas.microsoft.com/office/drawing/2014/main" id="{B044DC38-60D8-1071-F4C8-1BD853BADF78}"/>
              </a:ext>
            </a:extLst>
          </p:cNvPr>
          <p:cNvSpPr txBox="1"/>
          <p:nvPr/>
        </p:nvSpPr>
        <p:spPr>
          <a:xfrm>
            <a:off x="395112" y="1952978"/>
            <a:ext cx="6462888" cy="1664623"/>
          </a:xfrm>
          <a:prstGeom prst="rect">
            <a:avLst/>
          </a:prstGeom>
          <a:noFill/>
        </p:spPr>
        <p:txBody>
          <a:bodyPr wrap="square">
            <a:spAutoFit/>
          </a:bodyPr>
          <a:lstStyle/>
          <a:p>
            <a:pPr marL="285750" indent="-285750">
              <a:lnSpc>
                <a:spcPct val="150000"/>
              </a:lnSpc>
              <a:buFont typeface="Arial" panose="020B0604020202020204" pitchFamily="34" charset="0"/>
              <a:buChar char="•"/>
            </a:pPr>
            <a:r>
              <a:rPr lang="en-GB" sz="1400" b="1" dirty="0"/>
              <a:t>AI learns </a:t>
            </a:r>
            <a:r>
              <a:rPr lang="en-GB" sz="1400" dirty="0"/>
              <a:t>– it recognises patterns in data we provide.</a:t>
            </a:r>
          </a:p>
          <a:p>
            <a:pPr marL="285750" indent="-285750">
              <a:lnSpc>
                <a:spcPct val="150000"/>
              </a:lnSpc>
              <a:buFont typeface="Arial" panose="020B0604020202020204" pitchFamily="34" charset="0"/>
              <a:buChar char="•"/>
            </a:pPr>
            <a:r>
              <a:rPr lang="en-GB" sz="1400" b="1" dirty="0"/>
              <a:t>AI makes decisions </a:t>
            </a:r>
            <a:r>
              <a:rPr lang="en-GB" sz="1400" dirty="0"/>
              <a:t>– it can choose an option based on its previous training.</a:t>
            </a:r>
          </a:p>
          <a:p>
            <a:pPr marL="285750" indent="-285750">
              <a:lnSpc>
                <a:spcPct val="150000"/>
              </a:lnSpc>
              <a:buFont typeface="Arial" panose="020B0604020202020204" pitchFamily="34" charset="0"/>
              <a:buChar char="•"/>
            </a:pPr>
            <a:r>
              <a:rPr lang="en-GB" sz="1400" b="1" dirty="0"/>
              <a:t>AI adapts to new information </a:t>
            </a:r>
            <a:r>
              <a:rPr lang="en-GB" sz="1400" dirty="0"/>
              <a:t>– it can update its knowledge with new data provided.</a:t>
            </a:r>
          </a:p>
        </p:txBody>
      </p:sp>
    </p:spTree>
    <p:extLst>
      <p:ext uri="{BB962C8B-B14F-4D97-AF65-F5344CB8AC3E}">
        <p14:creationId xmlns:p14="http://schemas.microsoft.com/office/powerpoint/2010/main" val="212269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8B5082-BA37-B865-0369-49AF6E19350B}"/>
              </a:ext>
            </a:extLst>
          </p:cNvPr>
          <p:cNvSpPr>
            <a:spLocks noGrp="1"/>
          </p:cNvSpPr>
          <p:nvPr>
            <p:ph type="title"/>
          </p:nvPr>
        </p:nvSpPr>
        <p:spPr>
          <a:xfrm>
            <a:off x="628650" y="273844"/>
            <a:ext cx="6220019" cy="994172"/>
          </a:xfrm>
        </p:spPr>
        <p:txBody>
          <a:bodyPr>
            <a:normAutofit/>
          </a:bodyPr>
          <a:lstStyle/>
          <a:p>
            <a:r>
              <a:rPr lang="en-GB" sz="2500" dirty="0"/>
              <a:t>My AI Model</a:t>
            </a:r>
          </a:p>
        </p:txBody>
      </p:sp>
      <p:sp>
        <p:nvSpPr>
          <p:cNvPr id="8" name="TextBox 7">
            <a:extLst>
              <a:ext uri="{FF2B5EF4-FFF2-40B4-BE49-F238E27FC236}">
                <a16:creationId xmlns:a16="http://schemas.microsoft.com/office/drawing/2014/main" id="{03B35E17-D6B9-8E03-865E-9DD5E350D87E}"/>
              </a:ext>
            </a:extLst>
          </p:cNvPr>
          <p:cNvSpPr txBox="1"/>
          <p:nvPr/>
        </p:nvSpPr>
        <p:spPr>
          <a:xfrm>
            <a:off x="557165" y="1486837"/>
            <a:ext cx="3416330" cy="2400657"/>
          </a:xfrm>
          <a:prstGeom prst="rect">
            <a:avLst/>
          </a:prstGeom>
          <a:noFill/>
        </p:spPr>
        <p:txBody>
          <a:bodyPr wrap="square" rtlCol="0">
            <a:spAutoFit/>
          </a:bodyPr>
          <a:lstStyle/>
          <a:p>
            <a:r>
              <a:rPr lang="en-GB" sz="1500" b="1" dirty="0"/>
              <a:t>Hand out worksheet 2</a:t>
            </a:r>
          </a:p>
          <a:p>
            <a:endParaRPr lang="en-GB" sz="1500" dirty="0"/>
          </a:p>
          <a:p>
            <a:r>
              <a:rPr lang="en-GB" sz="1500" dirty="0"/>
              <a:t>Complete the worksheet with details about the AI model you created.</a:t>
            </a:r>
          </a:p>
          <a:p>
            <a:endParaRPr lang="en-GB" sz="1500" i="1" dirty="0"/>
          </a:p>
          <a:p>
            <a:pPr marL="285750" indent="-285750">
              <a:buFont typeface="Arial" panose="020B0604020202020204" pitchFamily="34" charset="0"/>
              <a:buChar char="•"/>
            </a:pPr>
            <a:endParaRPr lang="en-GB" sz="1500" i="1" dirty="0"/>
          </a:p>
          <a:p>
            <a:endParaRPr lang="en-GB" sz="1500" i="1" dirty="0"/>
          </a:p>
          <a:p>
            <a:endParaRPr lang="en-GB" sz="1500" i="1" dirty="0"/>
          </a:p>
          <a:p>
            <a:endParaRPr lang="en-GB" sz="1500" i="1" dirty="0"/>
          </a:p>
        </p:txBody>
      </p:sp>
      <p:pic>
        <p:nvPicPr>
          <p:cNvPr id="5" name="Picture 4">
            <a:extLst>
              <a:ext uri="{FF2B5EF4-FFF2-40B4-BE49-F238E27FC236}">
                <a16:creationId xmlns:a16="http://schemas.microsoft.com/office/drawing/2014/main" id="{69937EB7-79DC-49B2-1243-AFE2419A364B}"/>
              </a:ext>
            </a:extLst>
          </p:cNvPr>
          <p:cNvPicPr>
            <a:picLocks noChangeAspect="1"/>
          </p:cNvPicPr>
          <p:nvPr/>
        </p:nvPicPr>
        <p:blipFill>
          <a:blip r:embed="rId3"/>
          <a:stretch>
            <a:fillRect/>
          </a:stretch>
        </p:blipFill>
        <p:spPr>
          <a:xfrm>
            <a:off x="3973495" y="686010"/>
            <a:ext cx="2787678" cy="400728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2691174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28A3D7C-B1A3-D1C2-05BE-8FE357DBC4C3}"/>
              </a:ext>
            </a:extLst>
          </p:cNvPr>
          <p:cNvSpPr txBox="1"/>
          <p:nvPr/>
        </p:nvSpPr>
        <p:spPr>
          <a:xfrm>
            <a:off x="4900399" y="4520502"/>
            <a:ext cx="1451295" cy="369332"/>
          </a:xfrm>
          <a:prstGeom prst="rect">
            <a:avLst/>
          </a:prstGeom>
          <a:noFill/>
          <a:ln w="28575">
            <a:solidFill>
              <a:srgbClr val="FCD034"/>
            </a:solidFill>
          </a:ln>
        </p:spPr>
        <p:txBody>
          <a:bodyPr wrap="square" rtlCol="0">
            <a:spAutoFit/>
          </a:bodyPr>
          <a:lstStyle/>
          <a:p>
            <a:pPr algn="ctr"/>
            <a:r>
              <a:rPr lang="en-US"/>
              <a:t>Ask the Ri!</a:t>
            </a:r>
            <a:endParaRPr lang="en-GB"/>
          </a:p>
        </p:txBody>
      </p:sp>
      <p:sp>
        <p:nvSpPr>
          <p:cNvPr id="2" name="Title 3">
            <a:extLst>
              <a:ext uri="{FF2B5EF4-FFF2-40B4-BE49-F238E27FC236}">
                <a16:creationId xmlns:a16="http://schemas.microsoft.com/office/drawing/2014/main" id="{D4184200-9A17-15AD-F6C9-5E03FA6BC035}"/>
              </a:ext>
            </a:extLst>
          </p:cNvPr>
          <p:cNvSpPr>
            <a:spLocks noGrp="1"/>
          </p:cNvSpPr>
          <p:nvPr>
            <p:ph type="title"/>
          </p:nvPr>
        </p:nvSpPr>
        <p:spPr>
          <a:xfrm>
            <a:off x="628650" y="427839"/>
            <a:ext cx="6367769" cy="647925"/>
          </a:xfrm>
        </p:spPr>
        <p:txBody>
          <a:bodyPr vert="horz" lIns="91440" tIns="45720" rIns="91440" bIns="45720" rtlCol="0" anchor="ctr">
            <a:noAutofit/>
          </a:bodyPr>
          <a:lstStyle/>
          <a:p>
            <a:pPr>
              <a:spcAft>
                <a:spcPts val="450"/>
              </a:spcAft>
            </a:pPr>
            <a:r>
              <a:rPr lang="en-GB" sz="2500"/>
              <a:t>Thank you!</a:t>
            </a:r>
          </a:p>
        </p:txBody>
      </p:sp>
      <p:sp>
        <p:nvSpPr>
          <p:cNvPr id="6" name="Content Placeholder 5">
            <a:extLst>
              <a:ext uri="{FF2B5EF4-FFF2-40B4-BE49-F238E27FC236}">
                <a16:creationId xmlns:a16="http://schemas.microsoft.com/office/drawing/2014/main" id="{324BEA60-5700-1F1E-F6BA-159366620945}"/>
              </a:ext>
            </a:extLst>
          </p:cNvPr>
          <p:cNvSpPr>
            <a:spLocks noGrp="1"/>
          </p:cNvSpPr>
          <p:nvPr>
            <p:ph idx="1"/>
          </p:nvPr>
        </p:nvSpPr>
        <p:spPr>
          <a:xfrm>
            <a:off x="628650" y="1369219"/>
            <a:ext cx="6188710" cy="3263504"/>
          </a:xfrm>
        </p:spPr>
        <p:txBody>
          <a:bodyPr>
            <a:normAutofit/>
          </a:bodyPr>
          <a:lstStyle/>
          <a:p>
            <a:pPr marL="0" indent="0">
              <a:buNone/>
            </a:pPr>
            <a:r>
              <a:rPr lang="en-GB" sz="1800" dirty="0"/>
              <a:t>Any comments, questions or thoughts?</a:t>
            </a:r>
          </a:p>
          <a:p>
            <a:pPr marL="0" indent="0">
              <a:buNone/>
            </a:pPr>
            <a:endParaRPr lang="en-GB" sz="1800" dirty="0"/>
          </a:p>
          <a:p>
            <a:pPr marL="0" indent="0">
              <a:buNone/>
            </a:pPr>
            <a:r>
              <a:rPr lang="en-GB" sz="1800" b="1" dirty="0"/>
              <a:t>Further activities</a:t>
            </a:r>
          </a:p>
          <a:p>
            <a:pPr marL="0" indent="0">
              <a:buNone/>
            </a:pPr>
            <a:r>
              <a:rPr lang="en-GB" sz="1800" dirty="0"/>
              <a:t>- The Ethics of AI Debate </a:t>
            </a:r>
          </a:p>
          <a:p>
            <a:pPr>
              <a:buFontTx/>
              <a:buChar char="-"/>
            </a:pPr>
            <a:r>
              <a:rPr lang="en-GB" sz="1800" dirty="0"/>
              <a:t>Use Teachable Machine to control a snake game  </a:t>
            </a:r>
            <a:r>
              <a:rPr lang="en-GB" sz="1800" dirty="0">
                <a:hlinkClick r:id="rId3"/>
              </a:rPr>
              <a:t>www.youtube.com/watch?v=UPgxnGC8oBU</a:t>
            </a:r>
            <a:r>
              <a:rPr lang="en-GB" sz="1800" dirty="0"/>
              <a:t> </a:t>
            </a:r>
          </a:p>
          <a:p>
            <a:pPr>
              <a:buFontTx/>
              <a:buChar char="-"/>
            </a:pPr>
            <a:endParaRPr lang="en-GB" sz="1800" dirty="0"/>
          </a:p>
        </p:txBody>
      </p:sp>
      <p:pic>
        <p:nvPicPr>
          <p:cNvPr id="4" name="Picture 3" descr="A colorful tangled objects&#10;&#10;Description automatically generated with low confidence">
            <a:extLst>
              <a:ext uri="{FF2B5EF4-FFF2-40B4-BE49-F238E27FC236}">
                <a16:creationId xmlns:a16="http://schemas.microsoft.com/office/drawing/2014/main" id="{71319C4A-56B9-86F9-E2E8-C84B8D975B9D}"/>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838579" y="400980"/>
            <a:ext cx="3048246" cy="1913659"/>
          </a:xfrm>
          <a:prstGeom prst="rect">
            <a:avLst/>
          </a:prstGeom>
        </p:spPr>
      </p:pic>
      <p:sp>
        <p:nvSpPr>
          <p:cNvPr id="8" name="Subtitle 2">
            <a:extLst>
              <a:ext uri="{FF2B5EF4-FFF2-40B4-BE49-F238E27FC236}">
                <a16:creationId xmlns:a16="http://schemas.microsoft.com/office/drawing/2014/main" id="{E6A0F5D8-8B43-213F-CFFD-612CB932E9DF}"/>
              </a:ext>
            </a:extLst>
          </p:cNvPr>
          <p:cNvSpPr txBox="1">
            <a:spLocks/>
          </p:cNvSpPr>
          <p:nvPr/>
        </p:nvSpPr>
        <p:spPr>
          <a:xfrm>
            <a:off x="7077809" y="2373816"/>
            <a:ext cx="1809016" cy="197934"/>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defRPr/>
            </a:pPr>
            <a:r>
              <a:rPr lang="en-GB" sz="600">
                <a:solidFill>
                  <a:schemeClr val="tx1"/>
                </a:solidFill>
                <a:latin typeface="MetaBook-Roman" panose="020B0502040000020004" pitchFamily="34" charset="0"/>
                <a:ea typeface="Verdana" pitchFamily="34" charset="0"/>
                <a:cs typeface="Verdana" pitchFamily="34" charset="0"/>
              </a:rPr>
              <a:t>Image credit: </a:t>
            </a:r>
            <a:r>
              <a:rPr lang="en-GB" sz="600">
                <a:solidFill>
                  <a:schemeClr val="tx1"/>
                </a:solidFill>
                <a:latin typeface="MetaBook-Roman" panose="020B0502040000020004" pitchFamily="34" charset="0"/>
                <a:ea typeface="Verdana" pitchFamily="34" charset="0"/>
              </a:rPr>
              <a:t>Google </a:t>
            </a:r>
            <a:r>
              <a:rPr lang="en-GB" sz="600" err="1">
                <a:solidFill>
                  <a:schemeClr val="tx1"/>
                </a:solidFill>
                <a:latin typeface="MetaBook-Roman" panose="020B0502040000020004" pitchFamily="34" charset="0"/>
                <a:ea typeface="Verdana" pitchFamily="34" charset="0"/>
              </a:rPr>
              <a:t>Deepmind</a:t>
            </a:r>
            <a:r>
              <a:rPr lang="en-GB" sz="600">
                <a:solidFill>
                  <a:schemeClr val="tx1"/>
                </a:solidFill>
                <a:latin typeface="MetaBook-Roman" panose="020B0502040000020004" pitchFamily="34" charset="0"/>
                <a:ea typeface="Verdana" pitchFamily="34" charset="0"/>
              </a:rPr>
              <a:t> via </a:t>
            </a:r>
            <a:r>
              <a:rPr lang="en-GB" sz="600" err="1">
                <a:solidFill>
                  <a:schemeClr val="tx1"/>
                </a:solidFill>
                <a:latin typeface="MetaBook-Roman" panose="020B0502040000020004" pitchFamily="34" charset="0"/>
                <a:ea typeface="Verdana" pitchFamily="34" charset="0"/>
              </a:rPr>
              <a:t>Pexels</a:t>
            </a:r>
            <a:endParaRPr lang="en-GB" sz="600">
              <a:solidFill>
                <a:schemeClr val="tx1"/>
              </a:solidFill>
              <a:latin typeface="MetaBook-Roman" panose="020B0502040000020004" pitchFamily="34" charset="0"/>
              <a:ea typeface="Verdana" pitchFamily="34" charset="0"/>
            </a:endParaRPr>
          </a:p>
        </p:txBody>
      </p:sp>
    </p:spTree>
    <p:extLst>
      <p:ext uri="{BB962C8B-B14F-4D97-AF65-F5344CB8AC3E}">
        <p14:creationId xmlns:p14="http://schemas.microsoft.com/office/powerpoint/2010/main" val="3862657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220BFE-287F-1DED-B950-6B006B930DFE}"/>
              </a:ext>
            </a:extLst>
          </p:cNvPr>
          <p:cNvSpPr>
            <a:spLocks noGrp="1"/>
          </p:cNvSpPr>
          <p:nvPr>
            <p:ph type="title"/>
          </p:nvPr>
        </p:nvSpPr>
        <p:spPr/>
        <p:txBody>
          <a:bodyPr>
            <a:normAutofit/>
          </a:bodyPr>
          <a:lstStyle/>
          <a:p>
            <a:r>
              <a:rPr lang="en-GB" sz="2500"/>
              <a:t>The Ethics of AI</a:t>
            </a:r>
          </a:p>
        </p:txBody>
      </p:sp>
      <p:sp>
        <p:nvSpPr>
          <p:cNvPr id="5" name="Content Placeholder 2">
            <a:extLst>
              <a:ext uri="{FF2B5EF4-FFF2-40B4-BE49-F238E27FC236}">
                <a16:creationId xmlns:a16="http://schemas.microsoft.com/office/drawing/2014/main" id="{1A4A548F-0549-B4BB-00B4-C8FFA9E78EB8}"/>
              </a:ext>
            </a:extLst>
          </p:cNvPr>
          <p:cNvSpPr>
            <a:spLocks noGrp="1"/>
          </p:cNvSpPr>
          <p:nvPr>
            <p:ph idx="1"/>
          </p:nvPr>
        </p:nvSpPr>
        <p:spPr>
          <a:xfrm>
            <a:off x="385369" y="1170878"/>
            <a:ext cx="3450651" cy="3698777"/>
          </a:xfrm>
        </p:spPr>
        <p:txBody>
          <a:bodyPr>
            <a:normAutofit/>
          </a:bodyPr>
          <a:lstStyle/>
          <a:p>
            <a:pPr marL="0" indent="0">
              <a:buNone/>
            </a:pPr>
            <a:r>
              <a:rPr lang="en-GB" sz="1500" b="1"/>
              <a:t>Hand out worksheet 3</a:t>
            </a:r>
          </a:p>
          <a:p>
            <a:endParaRPr lang="en-GB" sz="1500"/>
          </a:p>
          <a:p>
            <a:pPr marL="0" indent="0">
              <a:buNone/>
            </a:pPr>
            <a:r>
              <a:rPr lang="en-GB" sz="1500"/>
              <a:t>Even when we think we have trained AI perfectly, there are lots of scenarios where it might make a decision different to a human. </a:t>
            </a:r>
          </a:p>
          <a:p>
            <a:endParaRPr lang="en-GB" sz="1500" i="1"/>
          </a:p>
          <a:p>
            <a:pPr marL="0" indent="0">
              <a:buNone/>
            </a:pPr>
            <a:r>
              <a:rPr lang="en-GB" sz="1500" i="1">
                <a:solidFill>
                  <a:srgbClr val="B44A6E"/>
                </a:solidFill>
              </a:rPr>
              <a:t>For each of the scenarios on the worksheet, discuss what decision you think the AI would make, and whether this would be different to a human.</a:t>
            </a:r>
          </a:p>
          <a:p>
            <a:pPr marL="285750" indent="-285750">
              <a:buFont typeface="Arial" panose="020B0604020202020204" pitchFamily="34" charset="0"/>
              <a:buChar char="•"/>
            </a:pPr>
            <a:endParaRPr lang="en-GB" sz="1500" i="1"/>
          </a:p>
          <a:p>
            <a:endParaRPr lang="en-GB" sz="1500" i="1"/>
          </a:p>
          <a:p>
            <a:endParaRPr lang="en-GB" sz="1500" i="1"/>
          </a:p>
          <a:p>
            <a:endParaRPr lang="en-GB" sz="1500" i="1"/>
          </a:p>
          <a:p>
            <a:pPr marL="0" indent="0">
              <a:buNone/>
            </a:pPr>
            <a:endParaRPr lang="en-GB" sz="1500"/>
          </a:p>
        </p:txBody>
      </p:sp>
      <p:pic>
        <p:nvPicPr>
          <p:cNvPr id="4" name="Picture 3">
            <a:extLst>
              <a:ext uri="{FF2B5EF4-FFF2-40B4-BE49-F238E27FC236}">
                <a16:creationId xmlns:a16="http://schemas.microsoft.com/office/drawing/2014/main" id="{09C6ECF5-3CA9-2706-932D-ADD7204D768C}"/>
              </a:ext>
            </a:extLst>
          </p:cNvPr>
          <p:cNvPicPr>
            <a:picLocks noChangeAspect="1"/>
          </p:cNvPicPr>
          <p:nvPr/>
        </p:nvPicPr>
        <p:blipFill>
          <a:blip r:embed="rId3"/>
          <a:stretch>
            <a:fillRect/>
          </a:stretch>
        </p:blipFill>
        <p:spPr>
          <a:xfrm>
            <a:off x="4079301" y="1170877"/>
            <a:ext cx="2710877" cy="369877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148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7A914-3A5D-8C4C-B167-9725EAE9B005}"/>
              </a:ext>
            </a:extLst>
          </p:cNvPr>
          <p:cNvSpPr>
            <a:spLocks noGrp="1"/>
          </p:cNvSpPr>
          <p:nvPr>
            <p:ph type="title"/>
          </p:nvPr>
        </p:nvSpPr>
        <p:spPr/>
        <p:txBody>
          <a:bodyPr>
            <a:normAutofit/>
          </a:bodyPr>
          <a:lstStyle/>
          <a:p>
            <a:r>
              <a:rPr lang="en-GB" sz="2500"/>
              <a:t>AI or not?</a:t>
            </a:r>
          </a:p>
        </p:txBody>
      </p:sp>
      <p:sp>
        <p:nvSpPr>
          <p:cNvPr id="3" name="Content Placeholder 2">
            <a:extLst>
              <a:ext uri="{FF2B5EF4-FFF2-40B4-BE49-F238E27FC236}">
                <a16:creationId xmlns:a16="http://schemas.microsoft.com/office/drawing/2014/main" id="{70CA15BB-5970-B4A8-87DD-7F9A479F7999}"/>
              </a:ext>
            </a:extLst>
          </p:cNvPr>
          <p:cNvSpPr>
            <a:spLocks noGrp="1"/>
          </p:cNvSpPr>
          <p:nvPr>
            <p:ph idx="1"/>
          </p:nvPr>
        </p:nvSpPr>
        <p:spPr>
          <a:xfrm>
            <a:off x="2114083" y="1437084"/>
            <a:ext cx="3943350" cy="3263504"/>
          </a:xfrm>
        </p:spPr>
        <p:txBody>
          <a:bodyPr>
            <a:normAutofit/>
          </a:bodyPr>
          <a:lstStyle/>
          <a:p>
            <a:pPr marL="0" indent="0">
              <a:buNone/>
            </a:pPr>
            <a:r>
              <a:rPr lang="en-GB" sz="2000" b="1"/>
              <a:t>Self-driving Vehicle</a:t>
            </a:r>
          </a:p>
        </p:txBody>
      </p:sp>
      <p:pic>
        <p:nvPicPr>
          <p:cNvPr id="1026" name="Picture 2">
            <a:extLst>
              <a:ext uri="{FF2B5EF4-FFF2-40B4-BE49-F238E27FC236}">
                <a16:creationId xmlns:a16="http://schemas.microsoft.com/office/drawing/2014/main" id="{E237431D-AE26-C3CE-92E0-1A5ECD30121A}"/>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602658" y="1821656"/>
            <a:ext cx="4572000" cy="3048000"/>
          </a:xfrm>
          <a:prstGeom prst="rect">
            <a:avLst/>
          </a:prstGeom>
          <a:noFill/>
          <a:extLst>
            <a:ext uri="{909E8E84-426E-40DD-AFC4-6F175D3DCCD1}">
              <a14:hiddenFill xmlns:a14="http://schemas.microsoft.com/office/drawing/2010/main">
                <a:solidFill>
                  <a:srgbClr val="FFFFFF"/>
                </a:solidFill>
              </a14:hiddenFill>
            </a:ext>
          </a:extLst>
        </p:spPr>
      </p:pic>
      <p:sp>
        <p:nvSpPr>
          <p:cNvPr id="6" name="Subtitle 2">
            <a:extLst>
              <a:ext uri="{FF2B5EF4-FFF2-40B4-BE49-F238E27FC236}">
                <a16:creationId xmlns:a16="http://schemas.microsoft.com/office/drawing/2014/main" id="{8530E436-5743-B6D9-C384-FBF2ADF960F9}"/>
              </a:ext>
            </a:extLst>
          </p:cNvPr>
          <p:cNvSpPr txBox="1">
            <a:spLocks/>
          </p:cNvSpPr>
          <p:nvPr/>
        </p:nvSpPr>
        <p:spPr>
          <a:xfrm>
            <a:off x="3582415" y="4869656"/>
            <a:ext cx="2592243" cy="369331"/>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defRPr/>
            </a:pPr>
            <a:r>
              <a:rPr lang="en-GB" sz="600">
                <a:solidFill>
                  <a:schemeClr val="tx1"/>
                </a:solidFill>
                <a:latin typeface="MetaBook-Roman" panose="020B0502040000020004" pitchFamily="34" charset="0"/>
                <a:ea typeface="Verdana" pitchFamily="34" charset="0"/>
                <a:cs typeface="Verdana" pitchFamily="34" charset="0"/>
              </a:rPr>
              <a:t>Image credit: </a:t>
            </a:r>
            <a:r>
              <a:rPr lang="en-GB" sz="600" err="1">
                <a:solidFill>
                  <a:schemeClr val="tx1"/>
                </a:solidFill>
                <a:latin typeface="MetaBook-Roman" panose="020B0502040000020004" pitchFamily="34" charset="0"/>
                <a:ea typeface="Verdana" pitchFamily="34" charset="0"/>
              </a:rPr>
              <a:t>Grendelkhan</a:t>
            </a:r>
            <a:r>
              <a:rPr lang="en-GB" sz="600">
                <a:solidFill>
                  <a:schemeClr val="tx1"/>
                </a:solidFill>
                <a:latin typeface="MetaBook-Roman" panose="020B0502040000020004" pitchFamily="34" charset="0"/>
                <a:ea typeface="Verdana" pitchFamily="34" charset="0"/>
              </a:rPr>
              <a:t> via Wikimedia Commons</a:t>
            </a:r>
          </a:p>
        </p:txBody>
      </p:sp>
      <p:sp>
        <p:nvSpPr>
          <p:cNvPr id="4" name="TextBox 3">
            <a:extLst>
              <a:ext uri="{FF2B5EF4-FFF2-40B4-BE49-F238E27FC236}">
                <a16:creationId xmlns:a16="http://schemas.microsoft.com/office/drawing/2014/main" id="{C4A1F838-AD97-D048-71E6-C66D78657786}"/>
              </a:ext>
            </a:extLst>
          </p:cNvPr>
          <p:cNvSpPr txBox="1"/>
          <p:nvPr/>
        </p:nvSpPr>
        <p:spPr>
          <a:xfrm>
            <a:off x="3146323" y="898505"/>
            <a:ext cx="2231922" cy="553998"/>
          </a:xfrm>
          <a:prstGeom prst="rect">
            <a:avLst/>
          </a:prstGeom>
          <a:noFill/>
        </p:spPr>
        <p:txBody>
          <a:bodyPr wrap="square" rtlCol="0">
            <a:spAutoFit/>
          </a:bodyPr>
          <a:lstStyle/>
          <a:p>
            <a:r>
              <a:rPr lang="en-GB" sz="3000" b="1">
                <a:solidFill>
                  <a:srgbClr val="C7CE5C"/>
                </a:solidFill>
              </a:rPr>
              <a:t>AI!</a:t>
            </a:r>
          </a:p>
        </p:txBody>
      </p:sp>
    </p:spTree>
    <p:extLst>
      <p:ext uri="{BB962C8B-B14F-4D97-AF65-F5344CB8AC3E}">
        <p14:creationId xmlns:p14="http://schemas.microsoft.com/office/powerpoint/2010/main" val="3310007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7A914-3A5D-8C4C-B167-9725EAE9B005}"/>
              </a:ext>
            </a:extLst>
          </p:cNvPr>
          <p:cNvSpPr>
            <a:spLocks noGrp="1"/>
          </p:cNvSpPr>
          <p:nvPr>
            <p:ph type="title"/>
          </p:nvPr>
        </p:nvSpPr>
        <p:spPr/>
        <p:txBody>
          <a:bodyPr>
            <a:normAutofit/>
          </a:bodyPr>
          <a:lstStyle/>
          <a:p>
            <a:r>
              <a:rPr lang="en-GB" sz="2500"/>
              <a:t>AI or not?</a:t>
            </a:r>
          </a:p>
        </p:txBody>
      </p:sp>
      <p:sp>
        <p:nvSpPr>
          <p:cNvPr id="3" name="Content Placeholder 2">
            <a:extLst>
              <a:ext uri="{FF2B5EF4-FFF2-40B4-BE49-F238E27FC236}">
                <a16:creationId xmlns:a16="http://schemas.microsoft.com/office/drawing/2014/main" id="{70CA15BB-5970-B4A8-87DD-7F9A479F7999}"/>
              </a:ext>
            </a:extLst>
          </p:cNvPr>
          <p:cNvSpPr>
            <a:spLocks noGrp="1"/>
          </p:cNvSpPr>
          <p:nvPr>
            <p:ph idx="1"/>
          </p:nvPr>
        </p:nvSpPr>
        <p:spPr>
          <a:xfrm>
            <a:off x="2600325" y="1436411"/>
            <a:ext cx="3943350" cy="3263504"/>
          </a:xfrm>
        </p:spPr>
        <p:txBody>
          <a:bodyPr>
            <a:normAutofit/>
          </a:bodyPr>
          <a:lstStyle/>
          <a:p>
            <a:pPr marL="0" indent="0">
              <a:buNone/>
            </a:pPr>
            <a:r>
              <a:rPr lang="en-GB" sz="2000" b="1"/>
              <a:t>Toaster</a:t>
            </a:r>
          </a:p>
        </p:txBody>
      </p:sp>
      <p:sp>
        <p:nvSpPr>
          <p:cNvPr id="6" name="Subtitle 2">
            <a:extLst>
              <a:ext uri="{FF2B5EF4-FFF2-40B4-BE49-F238E27FC236}">
                <a16:creationId xmlns:a16="http://schemas.microsoft.com/office/drawing/2014/main" id="{8530E436-5743-B6D9-C384-FBF2ADF960F9}"/>
              </a:ext>
            </a:extLst>
          </p:cNvPr>
          <p:cNvSpPr txBox="1">
            <a:spLocks/>
          </p:cNvSpPr>
          <p:nvPr/>
        </p:nvSpPr>
        <p:spPr>
          <a:xfrm>
            <a:off x="2530363" y="4722172"/>
            <a:ext cx="2592243" cy="369331"/>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defRPr/>
            </a:pPr>
            <a:r>
              <a:rPr lang="en-GB" sz="600">
                <a:solidFill>
                  <a:schemeClr val="tx1"/>
                </a:solidFill>
                <a:latin typeface="MetaBook-Roman" panose="020B0502040000020004" pitchFamily="34" charset="0"/>
                <a:ea typeface="Verdana" pitchFamily="34" charset="0"/>
                <a:cs typeface="Verdana" pitchFamily="34" charset="0"/>
              </a:rPr>
              <a:t>Image credit: </a:t>
            </a:r>
            <a:r>
              <a:rPr lang="en-GB" sz="600">
                <a:solidFill>
                  <a:schemeClr val="tx1"/>
                </a:solidFill>
                <a:latin typeface="MetaBook-Roman" panose="020B0502040000020004" pitchFamily="34" charset="0"/>
                <a:ea typeface="Verdana" pitchFamily="34" charset="0"/>
              </a:rPr>
              <a:t>Nicola Barts via </a:t>
            </a:r>
            <a:r>
              <a:rPr lang="en-GB" sz="600" err="1">
                <a:solidFill>
                  <a:schemeClr val="tx1"/>
                </a:solidFill>
                <a:latin typeface="MetaBook-Roman" panose="020B0502040000020004" pitchFamily="34" charset="0"/>
                <a:ea typeface="Verdana" pitchFamily="34" charset="0"/>
              </a:rPr>
              <a:t>Pexels</a:t>
            </a:r>
            <a:endParaRPr lang="en-GB" sz="600">
              <a:solidFill>
                <a:schemeClr val="tx1"/>
              </a:solidFill>
              <a:latin typeface="MetaBook-Roman" panose="020B0502040000020004" pitchFamily="34" charset="0"/>
              <a:ea typeface="Verdana" pitchFamily="34" charset="0"/>
            </a:endParaRPr>
          </a:p>
        </p:txBody>
      </p:sp>
      <p:pic>
        <p:nvPicPr>
          <p:cNvPr id="5" name="Picture 4" descr="A person pointing at a toaster&#10;&#10;Description automatically generated">
            <a:extLst>
              <a:ext uri="{FF2B5EF4-FFF2-40B4-BE49-F238E27FC236}">
                <a16:creationId xmlns:a16="http://schemas.microsoft.com/office/drawing/2014/main" id="{928C29E0-4534-F790-1F7F-5C312A9D9A01}"/>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t="30777"/>
          <a:stretch/>
        </p:blipFill>
        <p:spPr>
          <a:xfrm>
            <a:off x="2241754" y="1805742"/>
            <a:ext cx="2808713" cy="2916430"/>
          </a:xfrm>
          <a:prstGeom prst="rect">
            <a:avLst/>
          </a:prstGeom>
        </p:spPr>
      </p:pic>
      <p:sp>
        <p:nvSpPr>
          <p:cNvPr id="7" name="TextBox 6">
            <a:extLst>
              <a:ext uri="{FF2B5EF4-FFF2-40B4-BE49-F238E27FC236}">
                <a16:creationId xmlns:a16="http://schemas.microsoft.com/office/drawing/2014/main" id="{07DE514A-0E14-7D45-6257-4BDDC98A7594}"/>
              </a:ext>
            </a:extLst>
          </p:cNvPr>
          <p:cNvSpPr txBox="1"/>
          <p:nvPr/>
        </p:nvSpPr>
        <p:spPr>
          <a:xfrm>
            <a:off x="2418735" y="982881"/>
            <a:ext cx="2231922" cy="553998"/>
          </a:xfrm>
          <a:prstGeom prst="rect">
            <a:avLst/>
          </a:prstGeom>
          <a:noFill/>
        </p:spPr>
        <p:txBody>
          <a:bodyPr wrap="square" rtlCol="0">
            <a:spAutoFit/>
          </a:bodyPr>
          <a:lstStyle/>
          <a:p>
            <a:r>
              <a:rPr lang="en-GB" sz="3000" b="1">
                <a:solidFill>
                  <a:srgbClr val="B44A6E"/>
                </a:solidFill>
              </a:rPr>
              <a:t>Not AI!</a:t>
            </a:r>
          </a:p>
        </p:txBody>
      </p:sp>
    </p:spTree>
    <p:extLst>
      <p:ext uri="{BB962C8B-B14F-4D97-AF65-F5344CB8AC3E}">
        <p14:creationId xmlns:p14="http://schemas.microsoft.com/office/powerpoint/2010/main" val="1435093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7A914-3A5D-8C4C-B167-9725EAE9B005}"/>
              </a:ext>
            </a:extLst>
          </p:cNvPr>
          <p:cNvSpPr>
            <a:spLocks noGrp="1"/>
          </p:cNvSpPr>
          <p:nvPr>
            <p:ph type="title"/>
          </p:nvPr>
        </p:nvSpPr>
        <p:spPr/>
        <p:txBody>
          <a:bodyPr>
            <a:normAutofit/>
          </a:bodyPr>
          <a:lstStyle/>
          <a:p>
            <a:r>
              <a:rPr lang="en-GB" sz="2500"/>
              <a:t>AI or not?</a:t>
            </a:r>
          </a:p>
        </p:txBody>
      </p:sp>
      <p:sp>
        <p:nvSpPr>
          <p:cNvPr id="3" name="Content Placeholder 2">
            <a:extLst>
              <a:ext uri="{FF2B5EF4-FFF2-40B4-BE49-F238E27FC236}">
                <a16:creationId xmlns:a16="http://schemas.microsoft.com/office/drawing/2014/main" id="{70CA15BB-5970-B4A8-87DD-7F9A479F7999}"/>
              </a:ext>
            </a:extLst>
          </p:cNvPr>
          <p:cNvSpPr>
            <a:spLocks noGrp="1"/>
          </p:cNvSpPr>
          <p:nvPr>
            <p:ph idx="1"/>
          </p:nvPr>
        </p:nvSpPr>
        <p:spPr>
          <a:xfrm>
            <a:off x="2114083" y="1236821"/>
            <a:ext cx="3943350" cy="3263504"/>
          </a:xfrm>
        </p:spPr>
        <p:txBody>
          <a:bodyPr>
            <a:normAutofit/>
          </a:bodyPr>
          <a:lstStyle/>
          <a:p>
            <a:pPr marL="0" indent="0">
              <a:buNone/>
            </a:pPr>
            <a:r>
              <a:rPr lang="en-GB" sz="2000" b="1"/>
              <a:t>Robot Vacuum Cleaner</a:t>
            </a:r>
          </a:p>
        </p:txBody>
      </p:sp>
      <p:pic>
        <p:nvPicPr>
          <p:cNvPr id="4" name="Picture 2" descr="Free A sleek robotic vacuum navigates a clean hardwood floor beside a docking station. Stock Photo">
            <a:extLst>
              <a:ext uri="{FF2B5EF4-FFF2-40B4-BE49-F238E27FC236}">
                <a16:creationId xmlns:a16="http://schemas.microsoft.com/office/drawing/2014/main" id="{BF581F16-4A14-945D-00A0-812D6AA14E39}"/>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851685" y="1715345"/>
            <a:ext cx="4205748" cy="315431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925E9D84-EB15-F1C1-4594-164ADDDDA1BC}"/>
              </a:ext>
            </a:extLst>
          </p:cNvPr>
          <p:cNvSpPr txBox="1"/>
          <p:nvPr/>
        </p:nvSpPr>
        <p:spPr>
          <a:xfrm>
            <a:off x="3165988" y="770930"/>
            <a:ext cx="2231922" cy="553998"/>
          </a:xfrm>
          <a:prstGeom prst="rect">
            <a:avLst/>
          </a:prstGeom>
          <a:noFill/>
        </p:spPr>
        <p:txBody>
          <a:bodyPr wrap="square" rtlCol="0">
            <a:spAutoFit/>
          </a:bodyPr>
          <a:lstStyle/>
          <a:p>
            <a:r>
              <a:rPr lang="en-GB" sz="3000" b="1">
                <a:solidFill>
                  <a:srgbClr val="C7CE5C"/>
                </a:solidFill>
              </a:rPr>
              <a:t>AI!</a:t>
            </a:r>
          </a:p>
        </p:txBody>
      </p:sp>
      <p:sp>
        <p:nvSpPr>
          <p:cNvPr id="7" name="Subtitle 2">
            <a:extLst>
              <a:ext uri="{FF2B5EF4-FFF2-40B4-BE49-F238E27FC236}">
                <a16:creationId xmlns:a16="http://schemas.microsoft.com/office/drawing/2014/main" id="{5E3E3807-2BF6-3346-53CF-B6918412A82E}"/>
              </a:ext>
            </a:extLst>
          </p:cNvPr>
          <p:cNvSpPr txBox="1">
            <a:spLocks/>
          </p:cNvSpPr>
          <p:nvPr/>
        </p:nvSpPr>
        <p:spPr>
          <a:xfrm>
            <a:off x="3465190" y="4869656"/>
            <a:ext cx="2592243" cy="369331"/>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defRPr/>
            </a:pPr>
            <a:r>
              <a:rPr lang="en-GB" sz="600">
                <a:solidFill>
                  <a:schemeClr val="tx1"/>
                </a:solidFill>
                <a:latin typeface="MetaBook-Roman" panose="020B0502040000020004" pitchFamily="34" charset="0"/>
                <a:ea typeface="Verdana" pitchFamily="34" charset="0"/>
                <a:cs typeface="Verdana" pitchFamily="34" charset="0"/>
              </a:rPr>
              <a:t>Image credit: </a:t>
            </a:r>
            <a:r>
              <a:rPr lang="en-GB" sz="600" err="1">
                <a:solidFill>
                  <a:schemeClr val="tx1"/>
                </a:solidFill>
                <a:latin typeface="MetaBook-Roman" panose="020B0502040000020004" pitchFamily="34" charset="0"/>
                <a:ea typeface="Verdana" pitchFamily="34" charset="0"/>
              </a:rPr>
              <a:t>Kindel</a:t>
            </a:r>
            <a:r>
              <a:rPr lang="en-GB" sz="600">
                <a:solidFill>
                  <a:schemeClr val="tx1"/>
                </a:solidFill>
                <a:latin typeface="MetaBook-Roman" panose="020B0502040000020004" pitchFamily="34" charset="0"/>
                <a:ea typeface="Verdana" pitchFamily="34" charset="0"/>
              </a:rPr>
              <a:t> Media via </a:t>
            </a:r>
            <a:r>
              <a:rPr lang="en-GB" sz="600" err="1">
                <a:solidFill>
                  <a:schemeClr val="tx1"/>
                </a:solidFill>
                <a:latin typeface="MetaBook-Roman" panose="020B0502040000020004" pitchFamily="34" charset="0"/>
                <a:ea typeface="Verdana" pitchFamily="34" charset="0"/>
              </a:rPr>
              <a:t>Pexels</a:t>
            </a:r>
            <a:endParaRPr lang="en-GB" sz="600">
              <a:solidFill>
                <a:schemeClr val="tx1"/>
              </a:solidFill>
              <a:latin typeface="MetaBook-Roman" panose="020B0502040000020004" pitchFamily="34" charset="0"/>
              <a:ea typeface="Verdana" pitchFamily="34" charset="0"/>
            </a:endParaRPr>
          </a:p>
        </p:txBody>
      </p:sp>
    </p:spTree>
    <p:extLst>
      <p:ext uri="{BB962C8B-B14F-4D97-AF65-F5344CB8AC3E}">
        <p14:creationId xmlns:p14="http://schemas.microsoft.com/office/powerpoint/2010/main" val="3620297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7A914-3A5D-8C4C-B167-9725EAE9B005}"/>
              </a:ext>
            </a:extLst>
          </p:cNvPr>
          <p:cNvSpPr>
            <a:spLocks noGrp="1"/>
          </p:cNvSpPr>
          <p:nvPr>
            <p:ph type="title"/>
          </p:nvPr>
        </p:nvSpPr>
        <p:spPr/>
        <p:txBody>
          <a:bodyPr>
            <a:normAutofit/>
          </a:bodyPr>
          <a:lstStyle/>
          <a:p>
            <a:r>
              <a:rPr lang="en-GB" sz="2500"/>
              <a:t>AI or not?</a:t>
            </a:r>
          </a:p>
        </p:txBody>
      </p:sp>
      <p:sp>
        <p:nvSpPr>
          <p:cNvPr id="3" name="Content Placeholder 2">
            <a:extLst>
              <a:ext uri="{FF2B5EF4-FFF2-40B4-BE49-F238E27FC236}">
                <a16:creationId xmlns:a16="http://schemas.microsoft.com/office/drawing/2014/main" id="{70CA15BB-5970-B4A8-87DD-7F9A479F7999}"/>
              </a:ext>
            </a:extLst>
          </p:cNvPr>
          <p:cNvSpPr>
            <a:spLocks noGrp="1"/>
          </p:cNvSpPr>
          <p:nvPr>
            <p:ph idx="1"/>
          </p:nvPr>
        </p:nvSpPr>
        <p:spPr>
          <a:xfrm>
            <a:off x="1851685" y="1346014"/>
            <a:ext cx="3943350" cy="3263504"/>
          </a:xfrm>
        </p:spPr>
        <p:txBody>
          <a:bodyPr>
            <a:normAutofit/>
          </a:bodyPr>
          <a:lstStyle/>
          <a:p>
            <a:pPr marL="0" indent="0">
              <a:buNone/>
            </a:pPr>
            <a:r>
              <a:rPr lang="en-GB" sz="2000" b="1"/>
              <a:t>Navigation Systems</a:t>
            </a:r>
          </a:p>
        </p:txBody>
      </p:sp>
      <p:sp>
        <p:nvSpPr>
          <p:cNvPr id="6" name="Subtitle 2">
            <a:extLst>
              <a:ext uri="{FF2B5EF4-FFF2-40B4-BE49-F238E27FC236}">
                <a16:creationId xmlns:a16="http://schemas.microsoft.com/office/drawing/2014/main" id="{8530E436-5743-B6D9-C384-FBF2ADF960F9}"/>
              </a:ext>
            </a:extLst>
          </p:cNvPr>
          <p:cNvSpPr txBox="1">
            <a:spLocks/>
          </p:cNvSpPr>
          <p:nvPr/>
        </p:nvSpPr>
        <p:spPr>
          <a:xfrm>
            <a:off x="3327613" y="4839000"/>
            <a:ext cx="2592243" cy="369331"/>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defRPr/>
            </a:pPr>
            <a:r>
              <a:rPr lang="en-GB" sz="600">
                <a:solidFill>
                  <a:schemeClr val="tx1"/>
                </a:solidFill>
                <a:latin typeface="MetaBook-Roman" panose="020B0502040000020004" pitchFamily="34" charset="0"/>
                <a:ea typeface="Verdana" pitchFamily="34" charset="0"/>
                <a:cs typeface="Verdana" pitchFamily="34" charset="0"/>
              </a:rPr>
              <a:t>Image credit: Dariusz </a:t>
            </a:r>
            <a:r>
              <a:rPr lang="en-GB" sz="600" err="1">
                <a:solidFill>
                  <a:schemeClr val="tx1"/>
                </a:solidFill>
                <a:latin typeface="MetaBook-Roman" panose="020B0502040000020004" pitchFamily="34" charset="0"/>
                <a:ea typeface="Verdana" pitchFamily="34" charset="0"/>
                <a:cs typeface="Verdana" pitchFamily="34" charset="0"/>
              </a:rPr>
              <a:t>Sankowski</a:t>
            </a:r>
            <a:r>
              <a:rPr lang="en-GB" sz="600">
                <a:solidFill>
                  <a:schemeClr val="tx1"/>
                </a:solidFill>
                <a:latin typeface="MetaBook-Roman" panose="020B0502040000020004" pitchFamily="34" charset="0"/>
                <a:ea typeface="Verdana" pitchFamily="34" charset="0"/>
                <a:cs typeface="Verdana" pitchFamily="34" charset="0"/>
              </a:rPr>
              <a:t> via </a:t>
            </a:r>
            <a:r>
              <a:rPr lang="en-GB" sz="600" err="1">
                <a:solidFill>
                  <a:schemeClr val="tx1"/>
                </a:solidFill>
                <a:latin typeface="MetaBook-Roman" panose="020B0502040000020004" pitchFamily="34" charset="0"/>
                <a:ea typeface="Verdana" pitchFamily="34" charset="0"/>
                <a:cs typeface="Verdana" pitchFamily="34" charset="0"/>
              </a:rPr>
              <a:t>Pixabay</a:t>
            </a:r>
            <a:endParaRPr lang="en-GB" sz="600">
              <a:solidFill>
                <a:schemeClr val="tx1"/>
              </a:solidFill>
              <a:latin typeface="MetaBook-Roman" panose="020B0502040000020004" pitchFamily="34" charset="0"/>
              <a:ea typeface="Verdana" pitchFamily="34" charset="0"/>
            </a:endParaRPr>
          </a:p>
        </p:txBody>
      </p:sp>
      <p:sp>
        <p:nvSpPr>
          <p:cNvPr id="5" name="TextBox 4">
            <a:extLst>
              <a:ext uri="{FF2B5EF4-FFF2-40B4-BE49-F238E27FC236}">
                <a16:creationId xmlns:a16="http://schemas.microsoft.com/office/drawing/2014/main" id="{925E9D84-EB15-F1C1-4594-164ADDDDA1BC}"/>
              </a:ext>
            </a:extLst>
          </p:cNvPr>
          <p:cNvSpPr txBox="1"/>
          <p:nvPr/>
        </p:nvSpPr>
        <p:spPr>
          <a:xfrm>
            <a:off x="3165988" y="770930"/>
            <a:ext cx="2231922" cy="553998"/>
          </a:xfrm>
          <a:prstGeom prst="rect">
            <a:avLst/>
          </a:prstGeom>
          <a:noFill/>
        </p:spPr>
        <p:txBody>
          <a:bodyPr wrap="square" rtlCol="0">
            <a:spAutoFit/>
          </a:bodyPr>
          <a:lstStyle/>
          <a:p>
            <a:r>
              <a:rPr lang="en-GB" sz="3000" b="1">
                <a:solidFill>
                  <a:srgbClr val="C7CE5C"/>
                </a:solidFill>
              </a:rPr>
              <a:t>AI!</a:t>
            </a:r>
          </a:p>
        </p:txBody>
      </p:sp>
      <p:pic>
        <p:nvPicPr>
          <p:cNvPr id="8" name="Picture 7" descr="A cell phone on a holder in a car&#10;&#10;Description automatically generated">
            <a:extLst>
              <a:ext uri="{FF2B5EF4-FFF2-40B4-BE49-F238E27FC236}">
                <a16:creationId xmlns:a16="http://schemas.microsoft.com/office/drawing/2014/main" id="{0DBA122B-C858-CE84-C2E2-11492AA1ED64}"/>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657946" y="1760162"/>
            <a:ext cx="4145992" cy="3109494"/>
          </a:xfrm>
          <a:prstGeom prst="rect">
            <a:avLst/>
          </a:prstGeom>
        </p:spPr>
      </p:pic>
    </p:spTree>
    <p:extLst>
      <p:ext uri="{BB962C8B-B14F-4D97-AF65-F5344CB8AC3E}">
        <p14:creationId xmlns:p14="http://schemas.microsoft.com/office/powerpoint/2010/main" val="1558618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7A914-3A5D-8C4C-B167-9725EAE9B005}"/>
              </a:ext>
            </a:extLst>
          </p:cNvPr>
          <p:cNvSpPr>
            <a:spLocks noGrp="1"/>
          </p:cNvSpPr>
          <p:nvPr>
            <p:ph type="title"/>
          </p:nvPr>
        </p:nvSpPr>
        <p:spPr/>
        <p:txBody>
          <a:bodyPr>
            <a:normAutofit/>
          </a:bodyPr>
          <a:lstStyle/>
          <a:p>
            <a:r>
              <a:rPr lang="en-GB" sz="2500"/>
              <a:t>AI or not?</a:t>
            </a:r>
          </a:p>
        </p:txBody>
      </p:sp>
      <p:sp>
        <p:nvSpPr>
          <p:cNvPr id="3" name="Content Placeholder 2">
            <a:extLst>
              <a:ext uri="{FF2B5EF4-FFF2-40B4-BE49-F238E27FC236}">
                <a16:creationId xmlns:a16="http://schemas.microsoft.com/office/drawing/2014/main" id="{70CA15BB-5970-B4A8-87DD-7F9A479F7999}"/>
              </a:ext>
            </a:extLst>
          </p:cNvPr>
          <p:cNvSpPr>
            <a:spLocks noGrp="1"/>
          </p:cNvSpPr>
          <p:nvPr>
            <p:ph idx="1"/>
          </p:nvPr>
        </p:nvSpPr>
        <p:spPr>
          <a:xfrm>
            <a:off x="2600325" y="1536879"/>
            <a:ext cx="3943350" cy="3263504"/>
          </a:xfrm>
        </p:spPr>
        <p:txBody>
          <a:bodyPr>
            <a:normAutofit/>
          </a:bodyPr>
          <a:lstStyle/>
          <a:p>
            <a:pPr marL="0" indent="0">
              <a:buNone/>
            </a:pPr>
            <a:r>
              <a:rPr lang="en-GB" sz="2000" b="1"/>
              <a:t>Calculator</a:t>
            </a:r>
          </a:p>
        </p:txBody>
      </p:sp>
      <p:sp>
        <p:nvSpPr>
          <p:cNvPr id="6" name="Subtitle 2">
            <a:extLst>
              <a:ext uri="{FF2B5EF4-FFF2-40B4-BE49-F238E27FC236}">
                <a16:creationId xmlns:a16="http://schemas.microsoft.com/office/drawing/2014/main" id="{8530E436-5743-B6D9-C384-FBF2ADF960F9}"/>
              </a:ext>
            </a:extLst>
          </p:cNvPr>
          <p:cNvSpPr txBox="1">
            <a:spLocks/>
          </p:cNvSpPr>
          <p:nvPr/>
        </p:nvSpPr>
        <p:spPr>
          <a:xfrm>
            <a:off x="3354535" y="4666111"/>
            <a:ext cx="2592243" cy="369331"/>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defRPr/>
            </a:pPr>
            <a:r>
              <a:rPr lang="en-GB" sz="600" dirty="0">
                <a:solidFill>
                  <a:schemeClr val="tx1"/>
                </a:solidFill>
                <a:latin typeface="MetaBook-Roman" panose="020B0502040000020004" pitchFamily="34" charset="0"/>
                <a:ea typeface="Verdana" pitchFamily="34" charset="0"/>
                <a:cs typeface="Verdana" pitchFamily="34" charset="0"/>
              </a:rPr>
              <a:t>Image credit: </a:t>
            </a:r>
            <a:r>
              <a:rPr lang="en-GB" sz="600" dirty="0">
                <a:solidFill>
                  <a:schemeClr val="tx1"/>
                </a:solidFill>
                <a:latin typeface="MetaBook-Roman" panose="020B0502040000020004" pitchFamily="34" charset="0"/>
                <a:ea typeface="Verdana" pitchFamily="34" charset="0"/>
              </a:rPr>
              <a:t>Kindel Media via </a:t>
            </a:r>
            <a:r>
              <a:rPr lang="en-GB" sz="600" dirty="0" err="1">
                <a:solidFill>
                  <a:schemeClr val="tx1"/>
                </a:solidFill>
                <a:latin typeface="MetaBook-Roman" panose="020B0502040000020004" pitchFamily="34" charset="0"/>
                <a:ea typeface="Verdana" pitchFamily="34" charset="0"/>
              </a:rPr>
              <a:t>Pexels</a:t>
            </a:r>
            <a:endParaRPr lang="en-GB" sz="600" dirty="0">
              <a:solidFill>
                <a:schemeClr val="tx1"/>
              </a:solidFill>
              <a:latin typeface="MetaBook-Roman" panose="020B0502040000020004" pitchFamily="34" charset="0"/>
              <a:ea typeface="Verdana" pitchFamily="34" charset="0"/>
            </a:endParaRPr>
          </a:p>
        </p:txBody>
      </p:sp>
      <p:sp>
        <p:nvSpPr>
          <p:cNvPr id="7" name="TextBox 6">
            <a:extLst>
              <a:ext uri="{FF2B5EF4-FFF2-40B4-BE49-F238E27FC236}">
                <a16:creationId xmlns:a16="http://schemas.microsoft.com/office/drawing/2014/main" id="{07DE514A-0E14-7D45-6257-4BDDC98A7594}"/>
              </a:ext>
            </a:extLst>
          </p:cNvPr>
          <p:cNvSpPr txBox="1"/>
          <p:nvPr/>
        </p:nvSpPr>
        <p:spPr>
          <a:xfrm>
            <a:off x="2418735" y="982881"/>
            <a:ext cx="2231922" cy="553998"/>
          </a:xfrm>
          <a:prstGeom prst="rect">
            <a:avLst/>
          </a:prstGeom>
          <a:noFill/>
        </p:spPr>
        <p:txBody>
          <a:bodyPr wrap="square" rtlCol="0">
            <a:spAutoFit/>
          </a:bodyPr>
          <a:lstStyle/>
          <a:p>
            <a:r>
              <a:rPr lang="en-GB" sz="3000" b="1">
                <a:solidFill>
                  <a:srgbClr val="B44A6E"/>
                </a:solidFill>
              </a:rPr>
              <a:t>Not AI!</a:t>
            </a:r>
          </a:p>
        </p:txBody>
      </p:sp>
      <p:pic>
        <p:nvPicPr>
          <p:cNvPr id="2050" name="Picture 2" descr="Free Close-up of hands holding a calculator and writing on paper, depicting calculation and analysis. Stock Photo">
            <a:extLst>
              <a:ext uri="{FF2B5EF4-FFF2-40B4-BE49-F238E27FC236}">
                <a16:creationId xmlns:a16="http://schemas.microsoft.com/office/drawing/2014/main" id="{D93C40EE-EA8C-AA75-FA87-069ACBC145B5}"/>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148572" y="1977053"/>
            <a:ext cx="4772248" cy="26890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3871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7A914-3A5D-8C4C-B167-9725EAE9B005}"/>
              </a:ext>
            </a:extLst>
          </p:cNvPr>
          <p:cNvSpPr>
            <a:spLocks noGrp="1"/>
          </p:cNvSpPr>
          <p:nvPr>
            <p:ph type="title"/>
          </p:nvPr>
        </p:nvSpPr>
        <p:spPr/>
        <p:txBody>
          <a:bodyPr>
            <a:normAutofit/>
          </a:bodyPr>
          <a:lstStyle/>
          <a:p>
            <a:r>
              <a:rPr lang="en-GB" sz="2500"/>
              <a:t>AI or not?</a:t>
            </a:r>
          </a:p>
        </p:txBody>
      </p:sp>
      <p:sp>
        <p:nvSpPr>
          <p:cNvPr id="3" name="Content Placeholder 2">
            <a:extLst>
              <a:ext uri="{FF2B5EF4-FFF2-40B4-BE49-F238E27FC236}">
                <a16:creationId xmlns:a16="http://schemas.microsoft.com/office/drawing/2014/main" id="{70CA15BB-5970-B4A8-87DD-7F9A479F7999}"/>
              </a:ext>
            </a:extLst>
          </p:cNvPr>
          <p:cNvSpPr>
            <a:spLocks noGrp="1"/>
          </p:cNvSpPr>
          <p:nvPr>
            <p:ph idx="1"/>
          </p:nvPr>
        </p:nvSpPr>
        <p:spPr>
          <a:xfrm>
            <a:off x="2114083" y="1236821"/>
            <a:ext cx="3943350" cy="3263504"/>
          </a:xfrm>
        </p:spPr>
        <p:txBody>
          <a:bodyPr>
            <a:normAutofit/>
          </a:bodyPr>
          <a:lstStyle/>
          <a:p>
            <a:pPr marL="0" indent="0">
              <a:buNone/>
            </a:pPr>
            <a:r>
              <a:rPr lang="en-GB" sz="2000" b="1"/>
              <a:t>Voice Assistant</a:t>
            </a:r>
          </a:p>
        </p:txBody>
      </p:sp>
      <p:sp>
        <p:nvSpPr>
          <p:cNvPr id="5" name="TextBox 4">
            <a:extLst>
              <a:ext uri="{FF2B5EF4-FFF2-40B4-BE49-F238E27FC236}">
                <a16:creationId xmlns:a16="http://schemas.microsoft.com/office/drawing/2014/main" id="{925E9D84-EB15-F1C1-4594-164ADDDDA1BC}"/>
              </a:ext>
            </a:extLst>
          </p:cNvPr>
          <p:cNvSpPr txBox="1"/>
          <p:nvPr/>
        </p:nvSpPr>
        <p:spPr>
          <a:xfrm>
            <a:off x="3165988" y="770930"/>
            <a:ext cx="2231922" cy="553998"/>
          </a:xfrm>
          <a:prstGeom prst="rect">
            <a:avLst/>
          </a:prstGeom>
          <a:noFill/>
        </p:spPr>
        <p:txBody>
          <a:bodyPr wrap="square" rtlCol="0">
            <a:spAutoFit/>
          </a:bodyPr>
          <a:lstStyle/>
          <a:p>
            <a:r>
              <a:rPr lang="en-GB" sz="3000" b="1">
                <a:solidFill>
                  <a:srgbClr val="C7CE5C"/>
                </a:solidFill>
              </a:rPr>
              <a:t>AI!</a:t>
            </a:r>
          </a:p>
        </p:txBody>
      </p:sp>
      <p:sp>
        <p:nvSpPr>
          <p:cNvPr id="7" name="Subtitle 2">
            <a:extLst>
              <a:ext uri="{FF2B5EF4-FFF2-40B4-BE49-F238E27FC236}">
                <a16:creationId xmlns:a16="http://schemas.microsoft.com/office/drawing/2014/main" id="{5E3E3807-2BF6-3346-53CF-B6918412A82E}"/>
              </a:ext>
            </a:extLst>
          </p:cNvPr>
          <p:cNvSpPr txBox="1">
            <a:spLocks/>
          </p:cNvSpPr>
          <p:nvPr/>
        </p:nvSpPr>
        <p:spPr>
          <a:xfrm>
            <a:off x="3506655" y="4732420"/>
            <a:ext cx="2592243" cy="369331"/>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defRPr/>
            </a:pPr>
            <a:r>
              <a:rPr lang="en-GB" sz="600" dirty="0">
                <a:solidFill>
                  <a:schemeClr val="tx1"/>
                </a:solidFill>
                <a:latin typeface="MetaBook-Roman" panose="020B0502040000020004" pitchFamily="34" charset="0"/>
                <a:ea typeface="Verdana" pitchFamily="34" charset="0"/>
                <a:cs typeface="Verdana" pitchFamily="34" charset="0"/>
              </a:rPr>
              <a:t>Image credit: </a:t>
            </a:r>
            <a:r>
              <a:rPr lang="en-GB" sz="600" dirty="0">
                <a:solidFill>
                  <a:schemeClr val="tx1"/>
                </a:solidFill>
                <a:latin typeface="MetaBook-Roman" panose="020B0502040000020004" pitchFamily="34" charset="0"/>
                <a:ea typeface="Verdana" pitchFamily="34" charset="0"/>
              </a:rPr>
              <a:t>John </a:t>
            </a:r>
            <a:r>
              <a:rPr lang="en-GB" sz="600" dirty="0" err="1">
                <a:solidFill>
                  <a:schemeClr val="tx1"/>
                </a:solidFill>
                <a:latin typeface="MetaBook-Roman" panose="020B0502040000020004" pitchFamily="34" charset="0"/>
                <a:ea typeface="Verdana" pitchFamily="34" charset="0"/>
              </a:rPr>
              <a:t>Tekeridis</a:t>
            </a:r>
            <a:r>
              <a:rPr lang="en-GB" sz="600" dirty="0">
                <a:solidFill>
                  <a:schemeClr val="tx1"/>
                </a:solidFill>
                <a:latin typeface="MetaBook-Roman" panose="020B0502040000020004" pitchFamily="34" charset="0"/>
                <a:ea typeface="Verdana" pitchFamily="34" charset="0"/>
              </a:rPr>
              <a:t> via </a:t>
            </a:r>
            <a:r>
              <a:rPr lang="en-GB" sz="600" dirty="0" err="1">
                <a:solidFill>
                  <a:schemeClr val="tx1"/>
                </a:solidFill>
                <a:latin typeface="MetaBook-Roman" panose="020B0502040000020004" pitchFamily="34" charset="0"/>
                <a:ea typeface="Verdana" pitchFamily="34" charset="0"/>
              </a:rPr>
              <a:t>Pexels</a:t>
            </a:r>
            <a:endParaRPr lang="en-GB" sz="600" dirty="0">
              <a:solidFill>
                <a:schemeClr val="tx1"/>
              </a:solidFill>
              <a:latin typeface="MetaBook-Roman" panose="020B0502040000020004" pitchFamily="34" charset="0"/>
              <a:ea typeface="Verdana" pitchFamily="34" charset="0"/>
            </a:endParaRPr>
          </a:p>
        </p:txBody>
      </p:sp>
      <p:pic>
        <p:nvPicPr>
          <p:cNvPr id="7172" name="Picture 4" descr="Free A Google Home Mini smart speaker on a wooden shelf, blending technology with home decor. Stock Photo">
            <a:extLst>
              <a:ext uri="{FF2B5EF4-FFF2-40B4-BE49-F238E27FC236}">
                <a16:creationId xmlns:a16="http://schemas.microsoft.com/office/drawing/2014/main" id="{946AFAF1-518E-3409-C9CE-29914AE97CFC}"/>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647919" y="1765101"/>
            <a:ext cx="4450979" cy="29673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352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4">
      <a:majorFont>
        <a:latin typeface="Verdana Pro Semibold"/>
        <a:ea typeface=""/>
        <a:cs typeface=""/>
      </a:majorFont>
      <a:minorFont>
        <a:latin typeface="Verdana"/>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F2398ABF39FE74FA77D6E765BF67AAD" ma:contentTypeVersion="16" ma:contentTypeDescription="Create a new document." ma:contentTypeScope="" ma:versionID="62442e9bc457e4935573abfae46d807f">
  <xsd:schema xmlns:xsd="http://www.w3.org/2001/XMLSchema" xmlns:xs="http://www.w3.org/2001/XMLSchema" xmlns:p="http://schemas.microsoft.com/office/2006/metadata/properties" xmlns:ns2="73505947-c026-4ae1-9619-931bb6cf241d" xmlns:ns3="a4ad3fa0-b3f8-44de-91d5-885247d8d97c" targetNamespace="http://schemas.microsoft.com/office/2006/metadata/properties" ma:root="true" ma:fieldsID="dd3006a79ab479229f6d45a261989d68" ns2:_="" ns3:_="">
    <xsd:import namespace="73505947-c026-4ae1-9619-931bb6cf241d"/>
    <xsd:import namespace="a4ad3fa0-b3f8-44de-91d5-885247d8d97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MediaLengthInSeconds"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3505947-c026-4ae1-9619-931bb6cf241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780bab3a-2ab3-4e31-b41c-cc762826808a"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hidden="true" ma:indexed="true" ma:internalName="MediaServiceDateTaken"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element name="MediaLengthInSeconds" ma:index="21" nillable="true" ma:displayName="MediaLengthInSeconds" ma:hidden="true" ma:internalName="MediaLengthInSeconds" ma:readOnly="true">
      <xsd:simpleType>
        <xsd:restriction base="dms:Unknown"/>
      </xsd:simpleType>
    </xsd:element>
    <xsd:element name="MediaServiceLocation" ma:index="22" nillable="true" ma:displayName="Location" ma:indexed="true" ma:internalName="MediaServiceLocation" ma:readOnly="true">
      <xsd:simpleType>
        <xsd:restriction base="dms:Text"/>
      </xsd:simpleType>
    </xsd:element>
    <xsd:element name="MediaServiceBillingMetadata" ma:index="23"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4ad3fa0-b3f8-44de-91d5-885247d8d97c"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d9583337-c309-40cf-ad35-70fbf33486be}" ma:internalName="TaxCatchAll" ma:showField="CatchAllData" ma:web="a4ad3fa0-b3f8-44de-91d5-885247d8d97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73505947-c026-4ae1-9619-931bb6cf241d">
      <Terms xmlns="http://schemas.microsoft.com/office/infopath/2007/PartnerControls"/>
    </lcf76f155ced4ddcb4097134ff3c332f>
    <TaxCatchAll xmlns="a4ad3fa0-b3f8-44de-91d5-885247d8d97c" xsi:nil="true"/>
  </documentManagement>
</p:properties>
</file>

<file path=customXml/itemProps1.xml><?xml version="1.0" encoding="utf-8"?>
<ds:datastoreItem xmlns:ds="http://schemas.openxmlformats.org/officeDocument/2006/customXml" ds:itemID="{ADB53F9E-2425-406F-A26C-779D1C933DBC}">
  <ds:schemaRefs>
    <ds:schemaRef ds:uri="http://schemas.microsoft.com/sharepoint/v3/contenttype/forms"/>
  </ds:schemaRefs>
</ds:datastoreItem>
</file>

<file path=customXml/itemProps2.xml><?xml version="1.0" encoding="utf-8"?>
<ds:datastoreItem xmlns:ds="http://schemas.openxmlformats.org/officeDocument/2006/customXml" ds:itemID="{A4B9FAC9-1BD9-4F15-93E7-6A5B27BF7C72}">
  <ds:schemaRefs>
    <ds:schemaRef ds:uri="73505947-c026-4ae1-9619-931bb6cf241d"/>
    <ds:schemaRef ds:uri="a4ad3fa0-b3f8-44de-91d5-885247d8d97c"/>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5BAA53D2-1983-4472-A16F-50E2C140255F}">
  <ds:schemaRefs>
    <ds:schemaRef ds:uri="73505947-c026-4ae1-9619-931bb6cf241d"/>
    <ds:schemaRef ds:uri="a4ad3fa0-b3f8-44de-91d5-885247d8d97c"/>
    <ds:schemaRef ds:uri="http://purl.org/dc/dcmitype/"/>
    <ds:schemaRef ds:uri="http://www.w3.org/XML/1998/namespace"/>
    <ds:schemaRef ds:uri="http://purl.org/dc/elements/1.1/"/>
    <ds:schemaRef ds:uri="http://schemas.openxmlformats.org/package/2006/metadata/core-properties"/>
    <ds:schemaRef ds:uri="http://schemas.microsoft.com/office/2006/documentManagement/types"/>
    <ds:schemaRef ds:uri="http://schemas.microsoft.com/office/infopath/2007/PartnerControls"/>
    <ds:schemaRef ds:uri="http://schemas.microsoft.com/office/2006/metadata/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4424</TotalTime>
  <Words>6230</Words>
  <Application>Microsoft Office PowerPoint</Application>
  <PresentationFormat>On-screen Show (16:9)</PresentationFormat>
  <Paragraphs>411</Paragraphs>
  <Slides>32</Slides>
  <Notes>31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32</vt:i4>
      </vt:variant>
    </vt:vector>
  </HeadingPairs>
  <TitlesOfParts>
    <vt:vector size="40" baseType="lpstr">
      <vt:lpstr>Arial</vt:lpstr>
      <vt:lpstr>Calibri</vt:lpstr>
      <vt:lpstr>Google Sans</vt:lpstr>
      <vt:lpstr>MetaBold-Roman</vt:lpstr>
      <vt:lpstr>MetaBook-Roman</vt:lpstr>
      <vt:lpstr>Verdana</vt:lpstr>
      <vt:lpstr>Verdana Pro Semibold</vt:lpstr>
      <vt:lpstr>Office Theme</vt:lpstr>
      <vt:lpstr>Artificial Intelligence</vt:lpstr>
      <vt:lpstr>Let's use an AI!</vt:lpstr>
      <vt:lpstr>What makes something an AI?</vt:lpstr>
      <vt:lpstr>AI or not?</vt:lpstr>
      <vt:lpstr>AI or not?</vt:lpstr>
      <vt:lpstr>AI or not?</vt:lpstr>
      <vt:lpstr>AI or not?</vt:lpstr>
      <vt:lpstr>AI or not?</vt:lpstr>
      <vt:lpstr>AI or not?</vt:lpstr>
      <vt:lpstr>AI or not?</vt:lpstr>
      <vt:lpstr>AI or not?</vt:lpstr>
      <vt:lpstr>The Turing Test</vt:lpstr>
      <vt:lpstr>The Turing Test</vt:lpstr>
      <vt:lpstr>Testing for intelligence</vt:lpstr>
      <vt:lpstr>Neural networks – the Brain</vt:lpstr>
      <vt:lpstr>Neural networks – A Game of Snap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Neural networks - AI</vt:lpstr>
      <vt:lpstr>AI Dance Trainer</vt:lpstr>
      <vt:lpstr>Break Time – 10 mins</vt:lpstr>
      <vt:lpstr>Training an AI</vt:lpstr>
      <vt:lpstr>Training our own AI</vt:lpstr>
      <vt:lpstr>My AI Model</vt:lpstr>
      <vt:lpstr>Thank you!</vt:lpstr>
      <vt:lpstr>The Ethics of AI</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Artificial Intelligence Session Slides</dc:title>
  <dc:creator>amarshall@ri.ac.uk</dc:creator>
  <cp:lastModifiedBy>Allysse Marshall</cp:lastModifiedBy>
  <cp:revision>17</cp:revision>
  <dcterms:created xsi:type="dcterms:W3CDTF">2024-08-10T19:35:24Z</dcterms:created>
  <dcterms:modified xsi:type="dcterms:W3CDTF">2025-07-25T15:22:44Z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0x010100EF2398ABF39FE74FA77D6E765BF67AAD</vt:lpwstr>
  </property>
  <property fmtid="{D5CDD505-2E9C-101B-9397-08002B2CF9AE}" pid="3" name="MediaServiceImageTags">
    <vt:lpwstr/>
  </property>
</Properties>
</file>